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256" r:id="rId2"/>
    <p:sldId id="265" r:id="rId3"/>
    <p:sldId id="266" r:id="rId4"/>
    <p:sldId id="281" r:id="rId5"/>
    <p:sldId id="257" r:id="rId6"/>
    <p:sldId id="267" r:id="rId7"/>
    <p:sldId id="259" r:id="rId8"/>
    <p:sldId id="260" r:id="rId9"/>
    <p:sldId id="263" r:id="rId10"/>
    <p:sldId id="275" r:id="rId11"/>
    <p:sldId id="268" r:id="rId12"/>
    <p:sldId id="283" r:id="rId13"/>
    <p:sldId id="273" r:id="rId14"/>
    <p:sldId id="291" r:id="rId15"/>
    <p:sldId id="276" r:id="rId16"/>
    <p:sldId id="274" r:id="rId17"/>
    <p:sldId id="279" r:id="rId18"/>
    <p:sldId id="284" r:id="rId19"/>
    <p:sldId id="289" r:id="rId20"/>
    <p:sldId id="285" r:id="rId21"/>
    <p:sldId id="286" r:id="rId22"/>
    <p:sldId id="296" r:id="rId23"/>
    <p:sldId id="290" r:id="rId24"/>
    <p:sldId id="278" r:id="rId25"/>
    <p:sldId id="282" r:id="rId26"/>
    <p:sldId id="297" r:id="rId27"/>
    <p:sldId id="293" r:id="rId28"/>
    <p:sldId id="287" r:id="rId29"/>
    <p:sldId id="280" r:id="rId30"/>
    <p:sldId id="294" r:id="rId31"/>
    <p:sldId id="261" r:id="rId32"/>
    <p:sldId id="298" r:id="rId33"/>
    <p:sldId id="270" r:id="rId34"/>
    <p:sldId id="264" r:id="rId35"/>
    <p:sldId id="295" r:id="rId36"/>
    <p:sldId id="288"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D632F032-BED7-4C45-BCCD-5C08757E45E6}">
          <p14:sldIdLst>
            <p14:sldId id="256"/>
          </p14:sldIdLst>
        </p14:section>
        <p14:section name="Introduction" id="{FC9F660B-DA94-48A9-A0BC-D2CBCF0DACF3}">
          <p14:sldIdLst>
            <p14:sldId id="265"/>
            <p14:sldId id="266"/>
          </p14:sldIdLst>
        </p14:section>
        <p14:section name="Comparative Planetary Science" id="{B5DAD232-682A-484D-A26C-EA2DE25C7518}">
          <p14:sldIdLst>
            <p14:sldId id="281"/>
            <p14:sldId id="257"/>
          </p14:sldIdLst>
        </p14:section>
        <p14:section name="Planetary Atmospheric Science" id="{E230314C-48C9-4076-B537-45B194FEF656}">
          <p14:sldIdLst>
            <p14:sldId id="267"/>
            <p14:sldId id="259"/>
            <p14:sldId id="260"/>
            <p14:sldId id="263"/>
            <p14:sldId id="275"/>
            <p14:sldId id="268"/>
            <p14:sldId id="283"/>
          </p14:sldIdLst>
        </p14:section>
        <p14:section name="Planetary Geology" id="{EBD11B4E-C6AC-46FB-97FF-EBD35FD2DEBA}">
          <p14:sldIdLst>
            <p14:sldId id="273"/>
            <p14:sldId id="291"/>
            <p14:sldId id="276"/>
            <p14:sldId id="274"/>
            <p14:sldId id="279"/>
            <p14:sldId id="284"/>
          </p14:sldIdLst>
        </p14:section>
        <p14:section name="Planetary Oceanography" id="{A845398C-DD45-4EBC-849D-EF2538ECC11B}">
          <p14:sldIdLst>
            <p14:sldId id="289"/>
            <p14:sldId id="285"/>
            <p14:sldId id="286"/>
            <p14:sldId id="296"/>
          </p14:sldIdLst>
        </p14:section>
        <p14:section name="Exoplanetology" id="{F6FDCCA5-C3E2-4CB1-A607-9EA85A95F433}">
          <p14:sldIdLst>
            <p14:sldId id="290"/>
            <p14:sldId id="278"/>
            <p14:sldId id="282"/>
            <p14:sldId id="297"/>
          </p14:sldIdLst>
        </p14:section>
        <p14:section name="Terraforming and Geoengineering" id="{59458C85-CEFC-4ED3-812B-E95637D69DB7}">
          <p14:sldIdLst>
            <p14:sldId id="293"/>
            <p14:sldId id="287"/>
            <p14:sldId id="280"/>
            <p14:sldId id="294"/>
            <p14:sldId id="261"/>
          </p14:sldIdLst>
        </p14:section>
        <p14:section name="Long term future" id="{2881B919-5B70-4CB7-9A99-81A2C7F19151}">
          <p14:sldIdLst>
            <p14:sldId id="298"/>
            <p14:sldId id="270"/>
            <p14:sldId id="264"/>
          </p14:sldIdLst>
        </p14:section>
        <p14:section name="Conclusions" id="{09041687-BE35-41F9-8763-A72E47B0CCF4}">
          <p14:sldIdLst>
            <p14:sldId id="295"/>
          </p14:sldIdLst>
        </p14:section>
        <p14:section name="PARTS" id="{843C2C9F-12E8-41E4-A34F-2BDCCF8A3F8C}">
          <p14:sldIdLst>
            <p14:sldId id="2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D6EF"/>
    <a:srgbClr val="5994D5"/>
    <a:srgbClr val="69769F"/>
    <a:srgbClr val="813F3F"/>
    <a:srgbClr val="190B0A"/>
    <a:srgbClr val="0C0605"/>
    <a:srgbClr val="151312"/>
    <a:srgbClr val="110807"/>
    <a:srgbClr val="002060"/>
    <a:srgbClr val="9117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65" autoAdjust="0"/>
    <p:restoredTop sz="82324" autoAdjust="0"/>
  </p:normalViewPr>
  <p:slideViewPr>
    <p:cSldViewPr snapToGrid="0">
      <p:cViewPr varScale="1">
        <p:scale>
          <a:sx n="52" d="100"/>
          <a:sy n="52" d="100"/>
        </p:scale>
        <p:origin x="612" y="48"/>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F2BA8B-072A-4C8C-B2E2-1766E2AB73E0}" type="datetimeFigureOut">
              <a:rPr lang="en-GB" smtClean="0"/>
              <a:t>02/09/2022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98A09-00B0-4C18-9DC2-D59D694971A0}" type="slidenum">
              <a:rPr lang="en-GB" smtClean="0"/>
              <a:t>‹#›</a:t>
            </a:fld>
            <a:endParaRPr lang="en-GB"/>
          </a:p>
        </p:txBody>
      </p:sp>
    </p:spTree>
    <p:extLst>
      <p:ext uri="{BB962C8B-B14F-4D97-AF65-F5344CB8AC3E}">
        <p14:creationId xmlns:p14="http://schemas.microsoft.com/office/powerpoint/2010/main" val="2168142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volcano.oregonstate.edu/mt-pinatubo-philippines-199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Introduce yourself</a:t>
            </a:r>
          </a:p>
          <a:p>
            <a:pPr marL="171450" indent="-171450">
              <a:buFontTx/>
              <a:buChar char="-"/>
            </a:pPr>
            <a:r>
              <a:rPr lang="en-GB" dirty="0"/>
              <a:t>Structure</a:t>
            </a:r>
          </a:p>
          <a:p>
            <a:pPr marL="628650" lvl="1" indent="-171450">
              <a:buFontTx/>
              <a:buChar char="-"/>
            </a:pPr>
            <a:r>
              <a:rPr lang="en-GB" dirty="0"/>
              <a:t>Planetary science helps Earth (Atmospheres, Geology, Oceans, Exoplanets)</a:t>
            </a:r>
          </a:p>
          <a:p>
            <a:pPr marL="628650" lvl="1" indent="-171450">
              <a:buFontTx/>
              <a:buChar char="-"/>
            </a:pPr>
            <a:r>
              <a:rPr lang="en-GB" dirty="0"/>
              <a:t>Bring it together (Gaia hypothesis, terraforming, geoengineering)</a:t>
            </a:r>
          </a:p>
        </p:txBody>
      </p:sp>
      <p:sp>
        <p:nvSpPr>
          <p:cNvPr id="4" name="Slide Number Placeholder 3"/>
          <p:cNvSpPr>
            <a:spLocks noGrp="1"/>
          </p:cNvSpPr>
          <p:nvPr>
            <p:ph type="sldNum" sz="quarter" idx="5"/>
          </p:nvPr>
        </p:nvSpPr>
        <p:spPr/>
        <p:txBody>
          <a:bodyPr/>
          <a:lstStyle/>
          <a:p>
            <a:fld id="{D1998A09-00B0-4C18-9DC2-D59D694971A0}" type="slidenum">
              <a:rPr lang="en-GB" smtClean="0"/>
              <a:t>1</a:t>
            </a:fld>
            <a:endParaRPr lang="en-GB"/>
          </a:p>
        </p:txBody>
      </p:sp>
    </p:spTree>
    <p:extLst>
      <p:ext uri="{BB962C8B-B14F-4D97-AF65-F5344CB8AC3E}">
        <p14:creationId xmlns:p14="http://schemas.microsoft.com/office/powerpoint/2010/main" val="2905015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Alexander James at the University of Leeds is designing catalytic converters based on the chemical reactions seen on Venus and other hot planets</a:t>
            </a:r>
          </a:p>
          <a:p>
            <a:endParaRPr lang="en-GB" dirty="0"/>
          </a:p>
        </p:txBody>
      </p:sp>
      <p:sp>
        <p:nvSpPr>
          <p:cNvPr id="4" name="Slide Number Placeholder 3"/>
          <p:cNvSpPr>
            <a:spLocks noGrp="1"/>
          </p:cNvSpPr>
          <p:nvPr>
            <p:ph type="sldNum" sz="quarter" idx="5"/>
          </p:nvPr>
        </p:nvSpPr>
        <p:spPr/>
        <p:txBody>
          <a:bodyPr/>
          <a:lstStyle/>
          <a:p>
            <a:fld id="{D1998A09-00B0-4C18-9DC2-D59D694971A0}" type="slidenum">
              <a:rPr lang="en-GB" smtClean="0"/>
              <a:t>10</a:t>
            </a:fld>
            <a:endParaRPr lang="en-GB"/>
          </a:p>
        </p:txBody>
      </p:sp>
    </p:spTree>
    <p:extLst>
      <p:ext uri="{BB962C8B-B14F-4D97-AF65-F5344CB8AC3E}">
        <p14:creationId xmlns:p14="http://schemas.microsoft.com/office/powerpoint/2010/main" val="3221052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Titan is an analogue for the very early Earth. It has rivers lakes and seas</a:t>
            </a:r>
          </a:p>
          <a:p>
            <a:endParaRPr lang="en-GB" dirty="0"/>
          </a:p>
          <a:p>
            <a:r>
              <a:rPr lang="en-GB" dirty="0"/>
              <a:t>Haze is mostly made of aerosols. (from methane and hydrogen)</a:t>
            </a:r>
          </a:p>
          <a:p>
            <a:r>
              <a:rPr lang="en-GB" dirty="0"/>
              <a:t>-179 °C </a:t>
            </a:r>
          </a:p>
        </p:txBody>
      </p:sp>
      <p:sp>
        <p:nvSpPr>
          <p:cNvPr id="4" name="Slide Number Placeholder 3"/>
          <p:cNvSpPr>
            <a:spLocks noGrp="1"/>
          </p:cNvSpPr>
          <p:nvPr>
            <p:ph type="sldNum" sz="quarter" idx="5"/>
          </p:nvPr>
        </p:nvSpPr>
        <p:spPr/>
        <p:txBody>
          <a:bodyPr/>
          <a:lstStyle/>
          <a:p>
            <a:fld id="{D1998A09-00B0-4C18-9DC2-D59D694971A0}" type="slidenum">
              <a:rPr lang="en-GB" smtClean="0"/>
              <a:t>11</a:t>
            </a:fld>
            <a:endParaRPr lang="en-GB"/>
          </a:p>
        </p:txBody>
      </p:sp>
    </p:spTree>
    <p:extLst>
      <p:ext uri="{BB962C8B-B14F-4D97-AF65-F5344CB8AC3E}">
        <p14:creationId xmlns:p14="http://schemas.microsoft.com/office/powerpoint/2010/main" val="4030980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James Webb last week</a:t>
            </a:r>
          </a:p>
        </p:txBody>
      </p:sp>
      <p:sp>
        <p:nvSpPr>
          <p:cNvPr id="4" name="Slide Number Placeholder 3"/>
          <p:cNvSpPr>
            <a:spLocks noGrp="1"/>
          </p:cNvSpPr>
          <p:nvPr>
            <p:ph type="sldNum" sz="quarter" idx="5"/>
          </p:nvPr>
        </p:nvSpPr>
        <p:spPr/>
        <p:txBody>
          <a:bodyPr/>
          <a:lstStyle/>
          <a:p>
            <a:fld id="{D1998A09-00B0-4C18-9DC2-D59D694971A0}" type="slidenum">
              <a:rPr lang="en-GB" smtClean="0"/>
              <a:t>12</a:t>
            </a:fld>
            <a:endParaRPr lang="en-GB"/>
          </a:p>
        </p:txBody>
      </p:sp>
    </p:spTree>
    <p:extLst>
      <p:ext uri="{BB962C8B-B14F-4D97-AF65-F5344CB8AC3E}">
        <p14:creationId xmlns:p14="http://schemas.microsoft.com/office/powerpoint/2010/main" val="890397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types of sulphur compounds on Venus including sulphuric acid</a:t>
            </a:r>
          </a:p>
          <a:p>
            <a:r>
              <a:rPr lang="en-GB" dirty="0"/>
              <a:t>They all form from sulphur in the atmosphere</a:t>
            </a:r>
          </a:p>
          <a:p>
            <a:endParaRPr lang="en-GB" dirty="0"/>
          </a:p>
          <a:p>
            <a:r>
              <a:rPr lang="en-GB" dirty="0"/>
              <a:t>Venus is also just really hot</a:t>
            </a:r>
          </a:p>
          <a:p>
            <a:r>
              <a:rPr lang="en-GB" dirty="0"/>
              <a:t>Saying we’ve mastered chemistry by just studying Earth is like saying you’ve mastered cooking without ever having heard of Italy</a:t>
            </a:r>
          </a:p>
        </p:txBody>
      </p:sp>
      <p:sp>
        <p:nvSpPr>
          <p:cNvPr id="4" name="Slide Number Placeholder 3"/>
          <p:cNvSpPr>
            <a:spLocks noGrp="1"/>
          </p:cNvSpPr>
          <p:nvPr>
            <p:ph type="sldNum" sz="quarter" idx="5"/>
          </p:nvPr>
        </p:nvSpPr>
        <p:spPr/>
        <p:txBody>
          <a:bodyPr/>
          <a:lstStyle/>
          <a:p>
            <a:fld id="{D1998A09-00B0-4C18-9DC2-D59D694971A0}" type="slidenum">
              <a:rPr lang="en-GB" smtClean="0"/>
              <a:t>14</a:t>
            </a:fld>
            <a:endParaRPr lang="en-GB"/>
          </a:p>
        </p:txBody>
      </p:sp>
    </p:spTree>
    <p:extLst>
      <p:ext uri="{BB962C8B-B14F-4D97-AF65-F5344CB8AC3E}">
        <p14:creationId xmlns:p14="http://schemas.microsoft.com/office/powerpoint/2010/main" val="688164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Titan has liquid methane oceans and methane in the atmosphere</a:t>
            </a:r>
          </a:p>
        </p:txBody>
      </p:sp>
      <p:sp>
        <p:nvSpPr>
          <p:cNvPr id="4" name="Slide Number Placeholder 3"/>
          <p:cNvSpPr>
            <a:spLocks noGrp="1"/>
          </p:cNvSpPr>
          <p:nvPr>
            <p:ph type="sldNum" sz="quarter" idx="5"/>
          </p:nvPr>
        </p:nvSpPr>
        <p:spPr/>
        <p:txBody>
          <a:bodyPr/>
          <a:lstStyle/>
          <a:p>
            <a:fld id="{D1998A09-00B0-4C18-9DC2-D59D694971A0}" type="slidenum">
              <a:rPr lang="en-GB" smtClean="0"/>
              <a:t>15</a:t>
            </a:fld>
            <a:endParaRPr lang="en-GB"/>
          </a:p>
        </p:txBody>
      </p:sp>
    </p:spTree>
    <p:extLst>
      <p:ext uri="{BB962C8B-B14F-4D97-AF65-F5344CB8AC3E}">
        <p14:creationId xmlns:p14="http://schemas.microsoft.com/office/powerpoint/2010/main" val="1330817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Test our models by inputting new scenarios to test the models with</a:t>
            </a: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Curiosity discovered new ripples at Gale crater that don’t exist on Earth</a:t>
            </a: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Scientists at Caltech revised models</a:t>
            </a: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Discovered relationship between ripple size and water density</a:t>
            </a: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Used these new models on early Earth</a:t>
            </a:r>
          </a:p>
          <a:p>
            <a:pPr marL="342900" lvl="0" indent="-342900">
              <a:lnSpc>
                <a:spcPct val="107000"/>
              </a:lnSpc>
              <a:spcAft>
                <a:spcPts val="8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Now can draw conclusions about salinity and temperature of ancient water</a:t>
            </a:r>
          </a:p>
          <a:p>
            <a:endParaRPr lang="en-GB" dirty="0"/>
          </a:p>
        </p:txBody>
      </p:sp>
      <p:sp>
        <p:nvSpPr>
          <p:cNvPr id="4" name="Slide Number Placeholder 3"/>
          <p:cNvSpPr>
            <a:spLocks noGrp="1"/>
          </p:cNvSpPr>
          <p:nvPr>
            <p:ph type="sldNum" sz="quarter" idx="5"/>
          </p:nvPr>
        </p:nvSpPr>
        <p:spPr/>
        <p:txBody>
          <a:bodyPr/>
          <a:lstStyle/>
          <a:p>
            <a:fld id="{D1998A09-00B0-4C18-9DC2-D59D694971A0}" type="slidenum">
              <a:rPr lang="en-GB" smtClean="0"/>
              <a:t>16</a:t>
            </a:fld>
            <a:endParaRPr lang="en-GB"/>
          </a:p>
        </p:txBody>
      </p:sp>
    </p:spTree>
    <p:extLst>
      <p:ext uri="{BB962C8B-B14F-4D97-AF65-F5344CB8AC3E}">
        <p14:creationId xmlns:p14="http://schemas.microsoft.com/office/powerpoint/2010/main" val="217134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By looking at other planets and why they are not habitable, we can understand why our own is. </a:t>
            </a:r>
          </a:p>
          <a:p>
            <a:endParaRPr lang="en-GB" dirty="0"/>
          </a:p>
        </p:txBody>
      </p:sp>
      <p:sp>
        <p:nvSpPr>
          <p:cNvPr id="4" name="Slide Number Placeholder 3"/>
          <p:cNvSpPr>
            <a:spLocks noGrp="1"/>
          </p:cNvSpPr>
          <p:nvPr>
            <p:ph type="sldNum" sz="quarter" idx="5"/>
          </p:nvPr>
        </p:nvSpPr>
        <p:spPr/>
        <p:txBody>
          <a:bodyPr/>
          <a:lstStyle/>
          <a:p>
            <a:fld id="{D1998A09-00B0-4C18-9DC2-D59D694971A0}" type="slidenum">
              <a:rPr lang="en-GB" smtClean="0"/>
              <a:t>17</a:t>
            </a:fld>
            <a:endParaRPr lang="en-GB"/>
          </a:p>
        </p:txBody>
      </p:sp>
    </p:spTree>
    <p:extLst>
      <p:ext uri="{BB962C8B-B14F-4D97-AF65-F5344CB8AC3E}">
        <p14:creationId xmlns:p14="http://schemas.microsoft.com/office/powerpoint/2010/main" val="1230114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Asteroid mining could get us rare materials to use for creating solar panels etc. </a:t>
            </a:r>
          </a:p>
        </p:txBody>
      </p:sp>
      <p:sp>
        <p:nvSpPr>
          <p:cNvPr id="4" name="Slide Number Placeholder 3"/>
          <p:cNvSpPr>
            <a:spLocks noGrp="1"/>
          </p:cNvSpPr>
          <p:nvPr>
            <p:ph type="sldNum" sz="quarter" idx="5"/>
          </p:nvPr>
        </p:nvSpPr>
        <p:spPr/>
        <p:txBody>
          <a:bodyPr/>
          <a:lstStyle/>
          <a:p>
            <a:fld id="{D1998A09-00B0-4C18-9DC2-D59D694971A0}" type="slidenum">
              <a:rPr lang="en-GB" smtClean="0"/>
              <a:t>18</a:t>
            </a:fld>
            <a:endParaRPr lang="en-GB"/>
          </a:p>
        </p:txBody>
      </p:sp>
    </p:spTree>
    <p:extLst>
      <p:ext uri="{BB962C8B-B14F-4D97-AF65-F5344CB8AC3E}">
        <p14:creationId xmlns:p14="http://schemas.microsoft.com/office/powerpoint/2010/main" val="1156852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mostly a one way street at the moment while we try to decipher what these oceans were actually like on Venus and Mars based on what we know about Earth. </a:t>
            </a:r>
          </a:p>
          <a:p>
            <a:endParaRPr lang="en-GB" dirty="0"/>
          </a:p>
          <a:p>
            <a:r>
              <a:rPr lang="en-GB" dirty="0"/>
              <a:t>At least it tells us how special our oceans are</a:t>
            </a:r>
          </a:p>
          <a:p>
            <a:endParaRPr lang="en-GB" dirty="0"/>
          </a:p>
          <a:p>
            <a:endParaRPr lang="en-GB" dirty="0"/>
          </a:p>
        </p:txBody>
      </p:sp>
      <p:sp>
        <p:nvSpPr>
          <p:cNvPr id="4" name="Slide Number Placeholder 3"/>
          <p:cNvSpPr>
            <a:spLocks noGrp="1"/>
          </p:cNvSpPr>
          <p:nvPr>
            <p:ph type="sldNum" sz="quarter" idx="5"/>
          </p:nvPr>
        </p:nvSpPr>
        <p:spPr/>
        <p:txBody>
          <a:bodyPr/>
          <a:lstStyle/>
          <a:p>
            <a:fld id="{D1998A09-00B0-4C18-9DC2-D59D694971A0}" type="slidenum">
              <a:rPr lang="en-GB" smtClean="0"/>
              <a:t>20</a:t>
            </a:fld>
            <a:endParaRPr lang="en-GB"/>
          </a:p>
        </p:txBody>
      </p:sp>
    </p:spTree>
    <p:extLst>
      <p:ext uri="{BB962C8B-B14F-4D97-AF65-F5344CB8AC3E}">
        <p14:creationId xmlns:p14="http://schemas.microsoft.com/office/powerpoint/2010/main" val="3007533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Titan is the only other planet with standing liquid lakes, rivers and seas</a:t>
            </a:r>
          </a:p>
        </p:txBody>
      </p:sp>
      <p:sp>
        <p:nvSpPr>
          <p:cNvPr id="4" name="Slide Number Placeholder 3"/>
          <p:cNvSpPr>
            <a:spLocks noGrp="1"/>
          </p:cNvSpPr>
          <p:nvPr>
            <p:ph type="sldNum" sz="quarter" idx="5"/>
          </p:nvPr>
        </p:nvSpPr>
        <p:spPr/>
        <p:txBody>
          <a:bodyPr/>
          <a:lstStyle/>
          <a:p>
            <a:fld id="{D1998A09-00B0-4C18-9DC2-D59D694971A0}" type="slidenum">
              <a:rPr lang="en-GB" smtClean="0"/>
              <a:t>22</a:t>
            </a:fld>
            <a:endParaRPr lang="en-GB"/>
          </a:p>
        </p:txBody>
      </p:sp>
    </p:spTree>
    <p:extLst>
      <p:ext uri="{BB962C8B-B14F-4D97-AF65-F5344CB8AC3E}">
        <p14:creationId xmlns:p14="http://schemas.microsoft.com/office/powerpoint/2010/main" val="2228591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Comes from astronomy and earth sciences</a:t>
            </a:r>
          </a:p>
          <a:p>
            <a:pPr marL="171450" indent="-171450">
              <a:buFont typeface="Arial" panose="020B0604020202020204" pitchFamily="34" charset="0"/>
              <a:buChar char="•"/>
            </a:pPr>
            <a:r>
              <a:rPr lang="en-GB" dirty="0"/>
              <a:t>Includes Earth</a:t>
            </a:r>
          </a:p>
          <a:p>
            <a:pPr marL="628650" lvl="1" indent="-171450">
              <a:buFont typeface="Arial" panose="020B0604020202020204" pitchFamily="34" charset="0"/>
              <a:buChar char="•"/>
            </a:pPr>
            <a:r>
              <a:rPr lang="en-GB" dirty="0"/>
              <a:t>Telescopes and rovers for other planets. </a:t>
            </a:r>
          </a:p>
          <a:p>
            <a:pPr marL="628650" lvl="1" indent="-171450">
              <a:buFont typeface="Arial" panose="020B0604020202020204" pitchFamily="34" charset="0"/>
              <a:buChar char="•"/>
            </a:pPr>
            <a:r>
              <a:rPr lang="en-GB" dirty="0" err="1"/>
              <a:t>Labwork</a:t>
            </a:r>
            <a:endParaRPr lang="en-GB" dirty="0"/>
          </a:p>
          <a:p>
            <a:pPr marL="628650" lvl="1" indent="-171450">
              <a:buFont typeface="Arial" panose="020B0604020202020204" pitchFamily="34" charset="0"/>
              <a:buChar char="•"/>
            </a:pPr>
            <a:r>
              <a:rPr lang="en-GB" dirty="0"/>
              <a:t>Computer simulations</a:t>
            </a:r>
          </a:p>
          <a:p>
            <a:pPr marL="628650" lvl="1" indent="-171450">
              <a:buFont typeface="Arial" panose="020B0604020202020204" pitchFamily="34" charset="0"/>
              <a:buChar char="•"/>
            </a:pPr>
            <a:r>
              <a:rPr lang="en-GB" dirty="0"/>
              <a:t>Fieldwork to extreme environments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Atmospheres</a:t>
            </a:r>
          </a:p>
          <a:p>
            <a:pPr marL="628650" lvl="1" indent="-171450">
              <a:buFont typeface="Arial" panose="020B0604020202020204" pitchFamily="34" charset="0"/>
              <a:buChar char="•"/>
            </a:pPr>
            <a:r>
              <a:rPr lang="en-GB" dirty="0"/>
              <a:t>Phosphine on Venus was two radio telescopes on the ground</a:t>
            </a:r>
          </a:p>
          <a:p>
            <a:pPr marL="171450" lvl="0" indent="-171450">
              <a:buFont typeface="Arial" panose="020B0604020202020204" pitchFamily="34" charset="0"/>
              <a:buChar char="•"/>
            </a:pPr>
            <a:r>
              <a:rPr lang="en-GB" dirty="0"/>
              <a:t>Planetary Geology</a:t>
            </a:r>
          </a:p>
          <a:p>
            <a:pPr marL="628650" lvl="1" indent="-171450">
              <a:buFont typeface="Arial" panose="020B0604020202020204" pitchFamily="34" charset="0"/>
              <a:buChar char="•"/>
            </a:pPr>
            <a:r>
              <a:rPr lang="en-GB" dirty="0"/>
              <a:t>Geomorphology, cosmochemistry, geochemistry, petrology, geophysics</a:t>
            </a:r>
          </a:p>
          <a:p>
            <a:pPr marL="628650" lvl="1" indent="-171450">
              <a:buFont typeface="Arial" panose="020B0604020202020204" pitchFamily="34" charset="0"/>
              <a:buChar char="•"/>
            </a:pPr>
            <a:r>
              <a:rPr lang="en-GB" dirty="0"/>
              <a:t>Rovers</a:t>
            </a:r>
          </a:p>
          <a:p>
            <a:pPr marL="628650" lvl="1" indent="-171450">
              <a:buFont typeface="Arial" panose="020B0604020202020204" pitchFamily="34" charset="0"/>
              <a:buChar char="•"/>
            </a:pPr>
            <a:r>
              <a:rPr lang="en-GB" dirty="0"/>
              <a:t>Meteorites</a:t>
            </a:r>
          </a:p>
          <a:p>
            <a:pPr marL="171450" lvl="0" indent="-171450">
              <a:buFont typeface="Arial" panose="020B0604020202020204" pitchFamily="34" charset="0"/>
              <a:buChar char="•"/>
            </a:pPr>
            <a:r>
              <a:rPr lang="en-GB" dirty="0" err="1"/>
              <a:t>Exoplanetology</a:t>
            </a:r>
            <a:endParaRPr lang="en-GB" dirty="0"/>
          </a:p>
          <a:p>
            <a:pPr marL="628650" lvl="1" indent="-171450">
              <a:buFont typeface="Arial" panose="020B0604020202020204" pitchFamily="34" charset="0"/>
              <a:buChar char="•"/>
            </a:pPr>
            <a:r>
              <a:rPr lang="en-GB" dirty="0"/>
              <a:t>Telescopes based in space. Like JWST</a:t>
            </a:r>
          </a:p>
        </p:txBody>
      </p:sp>
      <p:sp>
        <p:nvSpPr>
          <p:cNvPr id="4" name="Slide Number Placeholder 3"/>
          <p:cNvSpPr>
            <a:spLocks noGrp="1"/>
          </p:cNvSpPr>
          <p:nvPr>
            <p:ph type="sldNum" sz="quarter" idx="5"/>
          </p:nvPr>
        </p:nvSpPr>
        <p:spPr/>
        <p:txBody>
          <a:bodyPr/>
          <a:lstStyle/>
          <a:p>
            <a:fld id="{D1998A09-00B0-4C18-9DC2-D59D694971A0}" type="slidenum">
              <a:rPr lang="en-GB" smtClean="0"/>
              <a:t>2</a:t>
            </a:fld>
            <a:endParaRPr lang="en-GB"/>
          </a:p>
        </p:txBody>
      </p:sp>
    </p:spTree>
    <p:extLst>
      <p:ext uri="{BB962C8B-B14F-4D97-AF65-F5344CB8AC3E}">
        <p14:creationId xmlns:p14="http://schemas.microsoft.com/office/powerpoint/2010/main" val="2387153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of course, there are potentially oceans on exoplanets</a:t>
            </a:r>
          </a:p>
        </p:txBody>
      </p:sp>
      <p:sp>
        <p:nvSpPr>
          <p:cNvPr id="4" name="Slide Number Placeholder 3"/>
          <p:cNvSpPr>
            <a:spLocks noGrp="1"/>
          </p:cNvSpPr>
          <p:nvPr>
            <p:ph type="sldNum" sz="quarter" idx="5"/>
          </p:nvPr>
        </p:nvSpPr>
        <p:spPr/>
        <p:txBody>
          <a:bodyPr/>
          <a:lstStyle/>
          <a:p>
            <a:fld id="{D1998A09-00B0-4C18-9DC2-D59D694971A0}" type="slidenum">
              <a:rPr lang="en-GB" smtClean="0"/>
              <a:t>23</a:t>
            </a:fld>
            <a:endParaRPr lang="en-GB"/>
          </a:p>
        </p:txBody>
      </p:sp>
    </p:spTree>
    <p:extLst>
      <p:ext uri="{BB962C8B-B14F-4D97-AF65-F5344CB8AC3E}">
        <p14:creationId xmlns:p14="http://schemas.microsoft.com/office/powerpoint/2010/main" val="3591738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Size</a:t>
            </a:r>
          </a:p>
          <a:p>
            <a:r>
              <a:rPr lang="en-GB" dirty="0"/>
              <a:t>Distance from star</a:t>
            </a:r>
          </a:p>
          <a:p>
            <a:r>
              <a:rPr lang="en-GB" dirty="0"/>
              <a:t>Types of planets and their abundances</a:t>
            </a:r>
          </a:p>
          <a:p>
            <a:r>
              <a:rPr lang="en-GB" dirty="0"/>
              <a:t>Different types of stars</a:t>
            </a:r>
          </a:p>
        </p:txBody>
      </p:sp>
      <p:sp>
        <p:nvSpPr>
          <p:cNvPr id="4" name="Slide Number Placeholder 3"/>
          <p:cNvSpPr>
            <a:spLocks noGrp="1"/>
          </p:cNvSpPr>
          <p:nvPr>
            <p:ph type="sldNum" sz="quarter" idx="5"/>
          </p:nvPr>
        </p:nvSpPr>
        <p:spPr/>
        <p:txBody>
          <a:bodyPr/>
          <a:lstStyle/>
          <a:p>
            <a:fld id="{D1998A09-00B0-4C18-9DC2-D59D694971A0}" type="slidenum">
              <a:rPr lang="en-GB" smtClean="0"/>
              <a:t>24</a:t>
            </a:fld>
            <a:endParaRPr lang="en-GB"/>
          </a:p>
        </p:txBody>
      </p:sp>
    </p:spTree>
    <p:extLst>
      <p:ext uri="{BB962C8B-B14F-4D97-AF65-F5344CB8AC3E}">
        <p14:creationId xmlns:p14="http://schemas.microsoft.com/office/powerpoint/2010/main" val="2227597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Fermi paradox</a:t>
            </a:r>
          </a:p>
          <a:p>
            <a:endParaRPr lang="en-GB" dirty="0"/>
          </a:p>
          <a:p>
            <a:r>
              <a:rPr lang="en-GB" b="1" i="0" dirty="0">
                <a:solidFill>
                  <a:srgbClr val="BDC1C6"/>
                </a:solidFill>
                <a:effectLst/>
                <a:latin typeface="arial" panose="020B0604020202020204" pitchFamily="34" charset="0"/>
              </a:rPr>
              <a:t>300 million</a:t>
            </a:r>
            <a:r>
              <a:rPr lang="en-GB" b="0" i="0" dirty="0">
                <a:solidFill>
                  <a:srgbClr val="BDC1C6"/>
                </a:solidFill>
                <a:effectLst/>
                <a:latin typeface="arial" panose="020B0604020202020204" pitchFamily="34" charset="0"/>
              </a:rPr>
              <a:t> potentially habitable planets in our galaxy. Based on research from </a:t>
            </a:r>
            <a:r>
              <a:rPr lang="en-GB" b="0" i="0" dirty="0" err="1">
                <a:solidFill>
                  <a:srgbClr val="BDC1C6"/>
                </a:solidFill>
                <a:effectLst/>
                <a:latin typeface="arial" panose="020B0604020202020204" pitchFamily="34" charset="0"/>
              </a:rPr>
              <a:t>kepler</a:t>
            </a:r>
            <a:r>
              <a:rPr lang="en-GB" b="0" i="0" dirty="0">
                <a:solidFill>
                  <a:srgbClr val="BDC1C6"/>
                </a:solidFill>
                <a:effectLst/>
                <a:latin typeface="arial" panose="020B0604020202020204" pitchFamily="34" charset="0"/>
              </a:rPr>
              <a:t> data – Jeff Coughlin at SETI</a:t>
            </a:r>
          </a:p>
          <a:p>
            <a:endParaRPr lang="en-GB" b="0" i="0" dirty="0">
              <a:solidFill>
                <a:srgbClr val="BDC1C6"/>
              </a:solidFill>
              <a:effectLst/>
              <a:latin typeface="arial" panose="020B0604020202020204" pitchFamily="34" charset="0"/>
            </a:endParaRPr>
          </a:p>
          <a:p>
            <a:r>
              <a:rPr lang="en-GB" b="0" i="0" dirty="0">
                <a:solidFill>
                  <a:srgbClr val="BDC1C6"/>
                </a:solidFill>
                <a:effectLst/>
                <a:latin typeface="arial" panose="020B0604020202020204" pitchFamily="34" charset="0"/>
              </a:rPr>
              <a:t>Origin of life</a:t>
            </a:r>
          </a:p>
          <a:p>
            <a:r>
              <a:rPr lang="en-GB" b="0" i="0" dirty="0">
                <a:solidFill>
                  <a:srgbClr val="BDC1C6"/>
                </a:solidFill>
                <a:effectLst/>
                <a:latin typeface="arial" panose="020B0604020202020204" pitchFamily="34" charset="0"/>
              </a:rPr>
              <a:t>Great filter.</a:t>
            </a:r>
          </a:p>
          <a:p>
            <a:endParaRPr lang="en-GB" b="0" i="0" dirty="0">
              <a:solidFill>
                <a:srgbClr val="BDC1C6"/>
              </a:solidFill>
              <a:effectLst/>
              <a:latin typeface="arial" panose="020B0604020202020204" pitchFamily="34" charset="0"/>
            </a:endParaRPr>
          </a:p>
          <a:p>
            <a:r>
              <a:rPr lang="en-GB" b="0" i="0" dirty="0">
                <a:solidFill>
                  <a:srgbClr val="BDC1C6"/>
                </a:solidFill>
                <a:effectLst/>
                <a:latin typeface="arial" panose="020B0604020202020204" pitchFamily="34" charset="0"/>
              </a:rPr>
              <a:t>Perspective shift</a:t>
            </a:r>
            <a:endParaRPr lang="en-GB" dirty="0"/>
          </a:p>
        </p:txBody>
      </p:sp>
      <p:sp>
        <p:nvSpPr>
          <p:cNvPr id="4" name="Slide Number Placeholder 3"/>
          <p:cNvSpPr>
            <a:spLocks noGrp="1"/>
          </p:cNvSpPr>
          <p:nvPr>
            <p:ph type="sldNum" sz="quarter" idx="5"/>
          </p:nvPr>
        </p:nvSpPr>
        <p:spPr/>
        <p:txBody>
          <a:bodyPr/>
          <a:lstStyle/>
          <a:p>
            <a:fld id="{D1998A09-00B0-4C18-9DC2-D59D694971A0}" type="slidenum">
              <a:rPr lang="en-GB" smtClean="0"/>
              <a:t>25</a:t>
            </a:fld>
            <a:endParaRPr lang="en-GB"/>
          </a:p>
        </p:txBody>
      </p:sp>
    </p:spTree>
    <p:extLst>
      <p:ext uri="{BB962C8B-B14F-4D97-AF65-F5344CB8AC3E}">
        <p14:creationId xmlns:p14="http://schemas.microsoft.com/office/powerpoint/2010/main" val="3866781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runaway greenhouse on Venus is just one example of a mechanism that can lead to a loss of habitability. </a:t>
            </a:r>
          </a:p>
        </p:txBody>
      </p:sp>
      <p:sp>
        <p:nvSpPr>
          <p:cNvPr id="4" name="Slide Number Placeholder 3"/>
          <p:cNvSpPr>
            <a:spLocks noGrp="1"/>
          </p:cNvSpPr>
          <p:nvPr>
            <p:ph type="sldNum" sz="quarter" idx="5"/>
          </p:nvPr>
        </p:nvSpPr>
        <p:spPr/>
        <p:txBody>
          <a:bodyPr/>
          <a:lstStyle/>
          <a:p>
            <a:fld id="{D1998A09-00B0-4C18-9DC2-D59D694971A0}" type="slidenum">
              <a:rPr lang="en-GB" smtClean="0"/>
              <a:t>26</a:t>
            </a:fld>
            <a:endParaRPr lang="en-GB"/>
          </a:p>
        </p:txBody>
      </p:sp>
    </p:spTree>
    <p:extLst>
      <p:ext uri="{BB962C8B-B14F-4D97-AF65-F5344CB8AC3E}">
        <p14:creationId xmlns:p14="http://schemas.microsoft.com/office/powerpoint/2010/main" val="2564082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Planetary science teaches us about climate change</a:t>
            </a:r>
          </a:p>
          <a:p>
            <a:endParaRPr lang="en-GB" dirty="0"/>
          </a:p>
          <a:p>
            <a:r>
              <a:rPr lang="en-GB" dirty="0"/>
              <a:t>Planetary geology teaches us new chemistry and why our planet is habitable</a:t>
            </a:r>
          </a:p>
          <a:p>
            <a:endParaRPr lang="en-GB" dirty="0"/>
          </a:p>
          <a:p>
            <a:r>
              <a:rPr lang="en-GB" dirty="0"/>
              <a:t>Planetary oceanography </a:t>
            </a:r>
          </a:p>
        </p:txBody>
      </p:sp>
      <p:sp>
        <p:nvSpPr>
          <p:cNvPr id="4" name="Slide Number Placeholder 3"/>
          <p:cNvSpPr>
            <a:spLocks noGrp="1"/>
          </p:cNvSpPr>
          <p:nvPr>
            <p:ph type="sldNum" sz="quarter" idx="5"/>
          </p:nvPr>
        </p:nvSpPr>
        <p:spPr/>
        <p:txBody>
          <a:bodyPr/>
          <a:lstStyle/>
          <a:p>
            <a:fld id="{D1998A09-00B0-4C18-9DC2-D59D694971A0}" type="slidenum">
              <a:rPr lang="en-GB" smtClean="0"/>
              <a:t>27</a:t>
            </a:fld>
            <a:endParaRPr lang="en-GB"/>
          </a:p>
        </p:txBody>
      </p:sp>
    </p:spTree>
    <p:extLst>
      <p:ext uri="{BB962C8B-B14F-4D97-AF65-F5344CB8AC3E}">
        <p14:creationId xmlns:p14="http://schemas.microsoft.com/office/powerpoint/2010/main" val="3510592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Sun luminosity has been increasing but Earth remained habitable through all of it. </a:t>
            </a:r>
          </a:p>
          <a:p>
            <a:endParaRPr lang="en-GB" dirty="0"/>
          </a:p>
          <a:p>
            <a:r>
              <a:rPr lang="en-GB" dirty="0"/>
              <a:t>In the early earth, methanogens produced methane to heat up the planet during the faint young sun. </a:t>
            </a:r>
          </a:p>
          <a:p>
            <a:r>
              <a:rPr lang="en-GB" dirty="0"/>
              <a:t>Nowadays, processing of CO2 by plants reduces the concentration of CO2 in the atmosphere</a:t>
            </a:r>
          </a:p>
        </p:txBody>
      </p:sp>
      <p:sp>
        <p:nvSpPr>
          <p:cNvPr id="4" name="Slide Number Placeholder 3"/>
          <p:cNvSpPr>
            <a:spLocks noGrp="1"/>
          </p:cNvSpPr>
          <p:nvPr>
            <p:ph type="sldNum" sz="quarter" idx="5"/>
          </p:nvPr>
        </p:nvSpPr>
        <p:spPr/>
        <p:txBody>
          <a:bodyPr/>
          <a:lstStyle/>
          <a:p>
            <a:fld id="{D1998A09-00B0-4C18-9DC2-D59D694971A0}" type="slidenum">
              <a:rPr lang="en-GB" smtClean="0"/>
              <a:t>28</a:t>
            </a:fld>
            <a:endParaRPr lang="en-GB"/>
          </a:p>
        </p:txBody>
      </p:sp>
    </p:spTree>
    <p:extLst>
      <p:ext uri="{BB962C8B-B14F-4D97-AF65-F5344CB8AC3E}">
        <p14:creationId xmlns:p14="http://schemas.microsoft.com/office/powerpoint/2010/main" val="3108751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Terraforming is currently undergoing a bit of a revolution. </a:t>
            </a:r>
          </a:p>
        </p:txBody>
      </p:sp>
      <p:sp>
        <p:nvSpPr>
          <p:cNvPr id="4" name="Slide Number Placeholder 3"/>
          <p:cNvSpPr>
            <a:spLocks noGrp="1"/>
          </p:cNvSpPr>
          <p:nvPr>
            <p:ph type="sldNum" sz="quarter" idx="5"/>
          </p:nvPr>
        </p:nvSpPr>
        <p:spPr/>
        <p:txBody>
          <a:bodyPr/>
          <a:lstStyle/>
          <a:p>
            <a:fld id="{D1998A09-00B0-4C18-9DC2-D59D694971A0}" type="slidenum">
              <a:rPr lang="en-GB" smtClean="0"/>
              <a:t>29</a:t>
            </a:fld>
            <a:endParaRPr lang="en-GB"/>
          </a:p>
        </p:txBody>
      </p:sp>
    </p:spTree>
    <p:extLst>
      <p:ext uri="{BB962C8B-B14F-4D97-AF65-F5344CB8AC3E}">
        <p14:creationId xmlns:p14="http://schemas.microsoft.com/office/powerpoint/2010/main" val="269389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Mars is not habitable because its greenhouse effect doesn’t work anymore. It lost its atmosphere to the solar wind so its too thin to retain heat. That’s why its cold and has no water. </a:t>
            </a:r>
          </a:p>
          <a:p>
            <a:endParaRPr lang="en-GB" dirty="0"/>
          </a:p>
          <a:p>
            <a:r>
              <a:rPr lang="en-GB" dirty="0"/>
              <a:t>Venus has the opposite problem, where the greenhouse effect is too strong, and now the surface melts lead. </a:t>
            </a:r>
          </a:p>
        </p:txBody>
      </p:sp>
      <p:sp>
        <p:nvSpPr>
          <p:cNvPr id="4" name="Slide Number Placeholder 3"/>
          <p:cNvSpPr>
            <a:spLocks noGrp="1"/>
          </p:cNvSpPr>
          <p:nvPr>
            <p:ph type="sldNum" sz="quarter" idx="5"/>
          </p:nvPr>
        </p:nvSpPr>
        <p:spPr/>
        <p:txBody>
          <a:bodyPr/>
          <a:lstStyle/>
          <a:p>
            <a:fld id="{D1998A09-00B0-4C18-9DC2-D59D694971A0}" type="slidenum">
              <a:rPr lang="en-GB" smtClean="0"/>
              <a:t>30</a:t>
            </a:fld>
            <a:endParaRPr lang="en-GB"/>
          </a:p>
        </p:txBody>
      </p:sp>
    </p:spTree>
    <p:extLst>
      <p:ext uri="{BB962C8B-B14F-4D97-AF65-F5344CB8AC3E}">
        <p14:creationId xmlns:p14="http://schemas.microsoft.com/office/powerpoint/2010/main" val="4169798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aerosols cool the planet and others heat it up. James Hansen thought that Venus’ hot temperatures are due to aerosols in the atmosphere. 60s.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Georgia" panose="02040502050405020303" pitchFamily="18" charset="0"/>
              </a:rPr>
              <a:t>Mt. Pinatubo in Philippines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Georgia" panose="02040502050405020303" pitchFamily="18" charset="0"/>
              </a:rPr>
              <a:t>1991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effectLst/>
                <a:latin typeface="Georgia" panose="02040502050405020303" pitchFamily="18" charset="0"/>
                <a:hlinkClick r:id="rId3"/>
              </a:rPr>
              <a:t>1.2 square miles</a:t>
            </a:r>
            <a:r>
              <a:rPr lang="en-GB" b="0" i="0" dirty="0">
                <a:solidFill>
                  <a:srgbClr val="333333"/>
                </a:solidFill>
                <a:effectLst/>
                <a:latin typeface="Georgia" panose="02040502050405020303" pitchFamily="18" charset="0"/>
              </a:rPr>
              <a:t> of tiny, reflective rock particles into the high stratosphere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Georgia" panose="02040502050405020303" pitchFamily="18" charset="0"/>
              </a:rPr>
              <a:t>cooling the planet for two full years afterward. </a:t>
            </a:r>
            <a:endParaRPr lang="en-GB" dirty="0"/>
          </a:p>
          <a:p>
            <a:endParaRPr lang="en-GB" b="0" i="0" dirty="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chemical reactions could occur in the atmosphere that might change one to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Using aerosols just delays the problem of reducing our emissions </a:t>
            </a:r>
          </a:p>
          <a:p>
            <a:endParaRPr lang="en-GB" dirty="0"/>
          </a:p>
        </p:txBody>
      </p:sp>
      <p:sp>
        <p:nvSpPr>
          <p:cNvPr id="4" name="Slide Number Placeholder 3"/>
          <p:cNvSpPr>
            <a:spLocks noGrp="1"/>
          </p:cNvSpPr>
          <p:nvPr>
            <p:ph type="sldNum" sz="quarter" idx="5"/>
          </p:nvPr>
        </p:nvSpPr>
        <p:spPr/>
        <p:txBody>
          <a:bodyPr/>
          <a:lstStyle/>
          <a:p>
            <a:fld id="{D1998A09-00B0-4C18-9DC2-D59D694971A0}" type="slidenum">
              <a:rPr lang="en-GB" smtClean="0"/>
              <a:t>31</a:t>
            </a:fld>
            <a:endParaRPr lang="en-GB"/>
          </a:p>
        </p:txBody>
      </p:sp>
    </p:spTree>
    <p:extLst>
      <p:ext uri="{BB962C8B-B14F-4D97-AF65-F5344CB8AC3E}">
        <p14:creationId xmlns:p14="http://schemas.microsoft.com/office/powerpoint/2010/main" val="2860181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Billions of years. </a:t>
            </a:r>
          </a:p>
          <a:p>
            <a:endParaRPr lang="en-GB" dirty="0"/>
          </a:p>
          <a:p>
            <a:r>
              <a:rPr lang="en-GB" dirty="0"/>
              <a:t>I’ll explain why it might be something to consider now</a:t>
            </a:r>
          </a:p>
        </p:txBody>
      </p:sp>
      <p:sp>
        <p:nvSpPr>
          <p:cNvPr id="4" name="Slide Number Placeholder 3"/>
          <p:cNvSpPr>
            <a:spLocks noGrp="1"/>
          </p:cNvSpPr>
          <p:nvPr>
            <p:ph type="sldNum" sz="quarter" idx="5"/>
          </p:nvPr>
        </p:nvSpPr>
        <p:spPr/>
        <p:txBody>
          <a:bodyPr/>
          <a:lstStyle/>
          <a:p>
            <a:fld id="{D1998A09-00B0-4C18-9DC2-D59D694971A0}" type="slidenum">
              <a:rPr lang="en-GB" smtClean="0"/>
              <a:t>32</a:t>
            </a:fld>
            <a:endParaRPr lang="en-GB"/>
          </a:p>
        </p:txBody>
      </p:sp>
    </p:spTree>
    <p:extLst>
      <p:ext uri="{BB962C8B-B14F-4D97-AF65-F5344CB8AC3E}">
        <p14:creationId xmlns:p14="http://schemas.microsoft.com/office/powerpoint/2010/main" val="4098816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Planetary science &amp; ecosystems seems like a weird topic</a:t>
            </a:r>
          </a:p>
          <a:p>
            <a:pPr marL="171450" indent="-171450">
              <a:buFont typeface="Arial" panose="020B0604020202020204" pitchFamily="34" charset="0"/>
              <a:buChar char="•"/>
            </a:pPr>
            <a:r>
              <a:rPr lang="en-GB" dirty="0"/>
              <a:t>Planetary science is already linked to ecosystems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Stable axial tilt – stable climate</a:t>
            </a:r>
          </a:p>
        </p:txBody>
      </p:sp>
      <p:sp>
        <p:nvSpPr>
          <p:cNvPr id="4" name="Slide Number Placeholder 3"/>
          <p:cNvSpPr>
            <a:spLocks noGrp="1"/>
          </p:cNvSpPr>
          <p:nvPr>
            <p:ph type="sldNum" sz="quarter" idx="5"/>
          </p:nvPr>
        </p:nvSpPr>
        <p:spPr/>
        <p:txBody>
          <a:bodyPr/>
          <a:lstStyle/>
          <a:p>
            <a:fld id="{D1998A09-00B0-4C18-9DC2-D59D694971A0}" type="slidenum">
              <a:rPr lang="en-GB" smtClean="0"/>
              <a:t>3</a:t>
            </a:fld>
            <a:endParaRPr lang="en-GB"/>
          </a:p>
        </p:txBody>
      </p:sp>
    </p:spTree>
    <p:extLst>
      <p:ext uri="{BB962C8B-B14F-4D97-AF65-F5344CB8AC3E}">
        <p14:creationId xmlns:p14="http://schemas.microsoft.com/office/powerpoint/2010/main" val="1674691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10% brighter about one billion years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Our ability to send life to other worlds may be coming to a close. AI, bioweapons, nuclear weapons, nanotechnology, climate change</a:t>
            </a:r>
          </a:p>
          <a:p>
            <a:endParaRPr lang="en-GB" dirty="0"/>
          </a:p>
        </p:txBody>
      </p:sp>
      <p:sp>
        <p:nvSpPr>
          <p:cNvPr id="4" name="Slide Number Placeholder 3"/>
          <p:cNvSpPr>
            <a:spLocks noGrp="1"/>
          </p:cNvSpPr>
          <p:nvPr>
            <p:ph type="sldNum" sz="quarter" idx="5"/>
          </p:nvPr>
        </p:nvSpPr>
        <p:spPr/>
        <p:txBody>
          <a:bodyPr/>
          <a:lstStyle/>
          <a:p>
            <a:fld id="{D1998A09-00B0-4C18-9DC2-D59D694971A0}" type="slidenum">
              <a:rPr lang="en-GB" smtClean="0"/>
              <a:t>33</a:t>
            </a:fld>
            <a:endParaRPr lang="en-GB"/>
          </a:p>
        </p:txBody>
      </p:sp>
    </p:spTree>
    <p:extLst>
      <p:ext uri="{BB962C8B-B14F-4D97-AF65-F5344CB8AC3E}">
        <p14:creationId xmlns:p14="http://schemas.microsoft.com/office/powerpoint/2010/main" val="2939021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Planetary science creates a map of the most habitable planets in our solar system. </a:t>
            </a:r>
          </a:p>
          <a:p>
            <a:endParaRPr lang="en-GB" dirty="0"/>
          </a:p>
          <a:p>
            <a:r>
              <a:rPr lang="en-GB" dirty="0"/>
              <a:t>This could help us seed new planets with life in the future if we want to</a:t>
            </a:r>
          </a:p>
        </p:txBody>
      </p:sp>
      <p:sp>
        <p:nvSpPr>
          <p:cNvPr id="4" name="Slide Number Placeholder 3"/>
          <p:cNvSpPr>
            <a:spLocks noGrp="1"/>
          </p:cNvSpPr>
          <p:nvPr>
            <p:ph type="sldNum" sz="quarter" idx="5"/>
          </p:nvPr>
        </p:nvSpPr>
        <p:spPr/>
        <p:txBody>
          <a:bodyPr/>
          <a:lstStyle/>
          <a:p>
            <a:fld id="{D1998A09-00B0-4C18-9DC2-D59D694971A0}" type="slidenum">
              <a:rPr lang="en-GB" smtClean="0"/>
              <a:t>34</a:t>
            </a:fld>
            <a:endParaRPr lang="en-GB"/>
          </a:p>
        </p:txBody>
      </p:sp>
    </p:spTree>
    <p:extLst>
      <p:ext uri="{BB962C8B-B14F-4D97-AF65-F5344CB8AC3E}">
        <p14:creationId xmlns:p14="http://schemas.microsoft.com/office/powerpoint/2010/main" val="1539286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Especially Venus. Greenhouse, plate tectonics. Titan as an analogue for understanding the early Earth</a:t>
            </a:r>
          </a:p>
          <a:p>
            <a:pPr marL="228600" indent="-228600">
              <a:buAutoNum type="arabicPeriod"/>
            </a:pPr>
            <a:endParaRPr lang="en-GB" dirty="0"/>
          </a:p>
          <a:p>
            <a:pPr marL="228600" indent="-228600">
              <a:buAutoNum type="arabicPeriod"/>
            </a:pPr>
            <a:r>
              <a:rPr lang="en-GB" dirty="0"/>
              <a:t>Mars sample return will teach us about the history of life. Many future probe missions to Venus planned, and the dragonfly mission to Titan. Exoplanet atmospheres. </a:t>
            </a:r>
          </a:p>
          <a:p>
            <a:pPr marL="0" indent="0">
              <a:buNone/>
            </a:pPr>
            <a:r>
              <a:rPr lang="en-GB" dirty="0"/>
              <a:t>All discoveries </a:t>
            </a:r>
            <a:r>
              <a:rPr lang="en-GB" dirty="0" err="1"/>
              <a:t>ive</a:t>
            </a:r>
            <a:r>
              <a:rPr lang="en-GB" dirty="0"/>
              <a:t> mentioned have been spin offs, maybe we should have more missions with dedicated instruments to help us understand Earth. </a:t>
            </a:r>
          </a:p>
          <a:p>
            <a:pPr marL="228600" indent="-228600">
              <a:buAutoNum type="arabicPeriod"/>
            </a:pPr>
            <a:endParaRPr lang="en-GB" dirty="0"/>
          </a:p>
          <a:p>
            <a:pPr marL="228600" indent="-228600">
              <a:buAutoNum type="arabicPeriod"/>
            </a:pPr>
            <a:r>
              <a:rPr lang="en-GB" dirty="0"/>
              <a:t>Gaia hypothesis. Terraforming other planets. Geoengineering</a:t>
            </a:r>
          </a:p>
        </p:txBody>
      </p:sp>
      <p:sp>
        <p:nvSpPr>
          <p:cNvPr id="4" name="Slide Number Placeholder 3"/>
          <p:cNvSpPr>
            <a:spLocks noGrp="1"/>
          </p:cNvSpPr>
          <p:nvPr>
            <p:ph type="sldNum" sz="quarter" idx="5"/>
          </p:nvPr>
        </p:nvSpPr>
        <p:spPr/>
        <p:txBody>
          <a:bodyPr/>
          <a:lstStyle/>
          <a:p>
            <a:fld id="{D1998A09-00B0-4C18-9DC2-D59D694971A0}" type="slidenum">
              <a:rPr lang="en-GB" smtClean="0"/>
              <a:t>35</a:t>
            </a:fld>
            <a:endParaRPr lang="en-GB"/>
          </a:p>
        </p:txBody>
      </p:sp>
    </p:spTree>
    <p:extLst>
      <p:ext uri="{BB962C8B-B14F-4D97-AF65-F5344CB8AC3E}">
        <p14:creationId xmlns:p14="http://schemas.microsoft.com/office/powerpoint/2010/main" val="1729983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used to only use Earth’s present to understand past and future. Until planetary science</a:t>
            </a:r>
          </a:p>
          <a:p>
            <a:endParaRPr lang="en-GB" dirty="0"/>
          </a:p>
          <a:p>
            <a:endParaRPr lang="en-GB" dirty="0"/>
          </a:p>
          <a:p>
            <a:r>
              <a:rPr lang="en-GB" dirty="0"/>
              <a:t>We have a really big moon (1/4 the size of Earth).</a:t>
            </a:r>
          </a:p>
        </p:txBody>
      </p:sp>
      <p:sp>
        <p:nvSpPr>
          <p:cNvPr id="4" name="Slide Number Placeholder 3"/>
          <p:cNvSpPr>
            <a:spLocks noGrp="1"/>
          </p:cNvSpPr>
          <p:nvPr>
            <p:ph type="sldNum" sz="quarter" idx="5"/>
          </p:nvPr>
        </p:nvSpPr>
        <p:spPr/>
        <p:txBody>
          <a:bodyPr/>
          <a:lstStyle/>
          <a:p>
            <a:fld id="{D1998A09-00B0-4C18-9DC2-D59D694971A0}" type="slidenum">
              <a:rPr lang="en-GB" smtClean="0"/>
              <a:t>4</a:t>
            </a:fld>
            <a:endParaRPr lang="en-GB"/>
          </a:p>
        </p:txBody>
      </p:sp>
    </p:spTree>
    <p:extLst>
      <p:ext uri="{BB962C8B-B14F-4D97-AF65-F5344CB8AC3E}">
        <p14:creationId xmlns:p14="http://schemas.microsoft.com/office/powerpoint/2010/main" val="1727837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I go into the value of planetary science for understanding Earth</a:t>
            </a:r>
          </a:p>
          <a:p>
            <a:endParaRPr lang="en-GB" dirty="0"/>
          </a:p>
          <a:p>
            <a:r>
              <a:rPr lang="en-GB" dirty="0"/>
              <a:t>The rocky planets formed from the same material, the same protoplanetary disk. By comparing the material on Earth with Venus and Mars, we can see what the other planets lost. </a:t>
            </a:r>
          </a:p>
        </p:txBody>
      </p:sp>
      <p:sp>
        <p:nvSpPr>
          <p:cNvPr id="4" name="Slide Number Placeholder 3"/>
          <p:cNvSpPr>
            <a:spLocks noGrp="1"/>
          </p:cNvSpPr>
          <p:nvPr>
            <p:ph type="sldNum" sz="quarter" idx="5"/>
          </p:nvPr>
        </p:nvSpPr>
        <p:spPr/>
        <p:txBody>
          <a:bodyPr/>
          <a:lstStyle/>
          <a:p>
            <a:fld id="{D1998A09-00B0-4C18-9DC2-D59D694971A0}" type="slidenum">
              <a:rPr lang="en-GB" smtClean="0"/>
              <a:t>5</a:t>
            </a:fld>
            <a:endParaRPr lang="en-GB"/>
          </a:p>
        </p:txBody>
      </p:sp>
    </p:spTree>
    <p:extLst>
      <p:ext uri="{BB962C8B-B14F-4D97-AF65-F5344CB8AC3E}">
        <p14:creationId xmlns:p14="http://schemas.microsoft.com/office/powerpoint/2010/main" val="2392750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of 4</a:t>
            </a:r>
          </a:p>
        </p:txBody>
      </p:sp>
      <p:sp>
        <p:nvSpPr>
          <p:cNvPr id="4" name="Slide Number Placeholder 3"/>
          <p:cNvSpPr>
            <a:spLocks noGrp="1"/>
          </p:cNvSpPr>
          <p:nvPr>
            <p:ph type="sldNum" sz="quarter" idx="5"/>
          </p:nvPr>
        </p:nvSpPr>
        <p:spPr/>
        <p:txBody>
          <a:bodyPr/>
          <a:lstStyle/>
          <a:p>
            <a:fld id="{D1998A09-00B0-4C18-9DC2-D59D694971A0}" type="slidenum">
              <a:rPr lang="en-GB" smtClean="0"/>
              <a:t>6</a:t>
            </a:fld>
            <a:endParaRPr lang="en-GB"/>
          </a:p>
        </p:txBody>
      </p:sp>
    </p:spTree>
    <p:extLst>
      <p:ext uri="{BB962C8B-B14F-4D97-AF65-F5344CB8AC3E}">
        <p14:creationId xmlns:p14="http://schemas.microsoft.com/office/powerpoint/2010/main" val="3599538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5994D5"/>
                </a:solidFill>
                <a:latin typeface="Book Antiqua" panose="02040602050305030304" pitchFamily="18" charset="0"/>
              </a:rPr>
              <a:t>464 °C</a:t>
            </a:r>
          </a:p>
          <a:p>
            <a:endParaRPr lang="en-GB" dirty="0"/>
          </a:p>
        </p:txBody>
      </p:sp>
      <p:sp>
        <p:nvSpPr>
          <p:cNvPr id="4" name="Slide Number Placeholder 3"/>
          <p:cNvSpPr>
            <a:spLocks noGrp="1"/>
          </p:cNvSpPr>
          <p:nvPr>
            <p:ph type="sldNum" sz="quarter" idx="5"/>
          </p:nvPr>
        </p:nvSpPr>
        <p:spPr/>
        <p:txBody>
          <a:bodyPr/>
          <a:lstStyle/>
          <a:p>
            <a:fld id="{D1998A09-00B0-4C18-9DC2-D59D694971A0}" type="slidenum">
              <a:rPr lang="en-GB" smtClean="0"/>
              <a:t>7</a:t>
            </a:fld>
            <a:endParaRPr lang="en-GB"/>
          </a:p>
        </p:txBody>
      </p:sp>
    </p:spTree>
    <p:extLst>
      <p:ext uri="{BB962C8B-B14F-4D97-AF65-F5344CB8AC3E}">
        <p14:creationId xmlns:p14="http://schemas.microsoft.com/office/powerpoint/2010/main" val="3395460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how it could occur on Earth first</a:t>
            </a:r>
          </a:p>
          <a:p>
            <a:r>
              <a:rPr lang="en-GB" dirty="0"/>
              <a:t>The ultimate climate emergency</a:t>
            </a:r>
          </a:p>
          <a:p>
            <a:endParaRPr lang="en-GB" dirty="0"/>
          </a:p>
          <a:p>
            <a:endParaRPr lang="en-GB" dirty="0"/>
          </a:p>
        </p:txBody>
      </p:sp>
      <p:sp>
        <p:nvSpPr>
          <p:cNvPr id="4" name="Slide Number Placeholder 3"/>
          <p:cNvSpPr>
            <a:spLocks noGrp="1"/>
          </p:cNvSpPr>
          <p:nvPr>
            <p:ph type="sldNum" sz="quarter" idx="5"/>
          </p:nvPr>
        </p:nvSpPr>
        <p:spPr/>
        <p:txBody>
          <a:bodyPr/>
          <a:lstStyle/>
          <a:p>
            <a:fld id="{D1998A09-00B0-4C18-9DC2-D59D694971A0}" type="slidenum">
              <a:rPr lang="en-GB" smtClean="0"/>
              <a:t>8</a:t>
            </a:fld>
            <a:endParaRPr lang="en-GB"/>
          </a:p>
        </p:txBody>
      </p:sp>
    </p:spTree>
    <p:extLst>
      <p:ext uri="{BB962C8B-B14F-4D97-AF65-F5344CB8AC3E}">
        <p14:creationId xmlns:p14="http://schemas.microsoft.com/office/powerpoint/2010/main" val="44065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Oceans absorb ½ of Humans’ CO2. Oceans are outgassing CO2</a:t>
            </a:r>
          </a:p>
        </p:txBody>
      </p:sp>
      <p:sp>
        <p:nvSpPr>
          <p:cNvPr id="4" name="Slide Number Placeholder 3"/>
          <p:cNvSpPr>
            <a:spLocks noGrp="1"/>
          </p:cNvSpPr>
          <p:nvPr>
            <p:ph type="sldNum" sz="quarter" idx="5"/>
          </p:nvPr>
        </p:nvSpPr>
        <p:spPr/>
        <p:txBody>
          <a:bodyPr/>
          <a:lstStyle/>
          <a:p>
            <a:fld id="{D1998A09-00B0-4C18-9DC2-D59D694971A0}" type="slidenum">
              <a:rPr lang="en-GB" smtClean="0"/>
              <a:t>9</a:t>
            </a:fld>
            <a:endParaRPr lang="en-GB"/>
          </a:p>
        </p:txBody>
      </p:sp>
    </p:spTree>
    <p:extLst>
      <p:ext uri="{BB962C8B-B14F-4D97-AF65-F5344CB8AC3E}">
        <p14:creationId xmlns:p14="http://schemas.microsoft.com/office/powerpoint/2010/main" val="1598347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B77299-1369-42E7-8212-981C74496E79}" type="datetimeFigureOut">
              <a:rPr lang="en-GB" smtClean="0"/>
              <a:t>02/09/2022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607789-A328-4623-B1CF-0DFCDEBFE026}" type="slidenum">
              <a:rPr lang="en-GB" smtClean="0"/>
              <a:t>‹#›</a:t>
            </a:fld>
            <a:endParaRPr lang="en-GB"/>
          </a:p>
        </p:txBody>
      </p:sp>
    </p:spTree>
    <p:extLst>
      <p:ext uri="{BB962C8B-B14F-4D97-AF65-F5344CB8AC3E}">
        <p14:creationId xmlns:p14="http://schemas.microsoft.com/office/powerpoint/2010/main" val="880538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B77299-1369-42E7-8212-981C74496E79}" type="datetimeFigureOut">
              <a:rPr lang="en-GB" smtClean="0"/>
              <a:t>02/09/2022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607789-A328-4623-B1CF-0DFCDEBFE026}" type="slidenum">
              <a:rPr lang="en-GB" smtClean="0"/>
              <a:t>‹#›</a:t>
            </a:fld>
            <a:endParaRPr lang="en-GB"/>
          </a:p>
        </p:txBody>
      </p:sp>
    </p:spTree>
    <p:extLst>
      <p:ext uri="{BB962C8B-B14F-4D97-AF65-F5344CB8AC3E}">
        <p14:creationId xmlns:p14="http://schemas.microsoft.com/office/powerpoint/2010/main" val="3113100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B77299-1369-42E7-8212-981C74496E79}" type="datetimeFigureOut">
              <a:rPr lang="en-GB" smtClean="0"/>
              <a:t>02/09/2022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607789-A328-4623-B1CF-0DFCDEBFE026}" type="slidenum">
              <a:rPr lang="en-GB" smtClean="0"/>
              <a:t>‹#›</a:t>
            </a:fld>
            <a:endParaRPr lang="en-GB"/>
          </a:p>
        </p:txBody>
      </p:sp>
    </p:spTree>
    <p:extLst>
      <p:ext uri="{BB962C8B-B14F-4D97-AF65-F5344CB8AC3E}">
        <p14:creationId xmlns:p14="http://schemas.microsoft.com/office/powerpoint/2010/main" val="3480316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B77299-1369-42E7-8212-981C74496E79}" type="datetimeFigureOut">
              <a:rPr lang="en-GB" smtClean="0"/>
              <a:t>02/09/2022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607789-A328-4623-B1CF-0DFCDEBFE026}" type="slidenum">
              <a:rPr lang="en-GB" smtClean="0"/>
              <a:t>‹#›</a:t>
            </a:fld>
            <a:endParaRPr lang="en-GB"/>
          </a:p>
        </p:txBody>
      </p:sp>
    </p:spTree>
    <p:extLst>
      <p:ext uri="{BB962C8B-B14F-4D97-AF65-F5344CB8AC3E}">
        <p14:creationId xmlns:p14="http://schemas.microsoft.com/office/powerpoint/2010/main" val="563894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B77299-1369-42E7-8212-981C74496E79}" type="datetimeFigureOut">
              <a:rPr lang="en-GB" smtClean="0"/>
              <a:t>02/09/2022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607789-A328-4623-B1CF-0DFCDEBFE026}" type="slidenum">
              <a:rPr lang="en-GB" smtClean="0"/>
              <a:t>‹#›</a:t>
            </a:fld>
            <a:endParaRPr lang="en-GB"/>
          </a:p>
        </p:txBody>
      </p:sp>
    </p:spTree>
    <p:extLst>
      <p:ext uri="{BB962C8B-B14F-4D97-AF65-F5344CB8AC3E}">
        <p14:creationId xmlns:p14="http://schemas.microsoft.com/office/powerpoint/2010/main" val="4256039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B77299-1369-42E7-8212-981C74496E79}" type="datetimeFigureOut">
              <a:rPr lang="en-GB" smtClean="0"/>
              <a:t>02/09/2022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607789-A328-4623-B1CF-0DFCDEBFE026}" type="slidenum">
              <a:rPr lang="en-GB" smtClean="0"/>
              <a:t>‹#›</a:t>
            </a:fld>
            <a:endParaRPr lang="en-GB"/>
          </a:p>
        </p:txBody>
      </p:sp>
    </p:spTree>
    <p:extLst>
      <p:ext uri="{BB962C8B-B14F-4D97-AF65-F5344CB8AC3E}">
        <p14:creationId xmlns:p14="http://schemas.microsoft.com/office/powerpoint/2010/main" val="150150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B77299-1369-42E7-8212-981C74496E79}" type="datetimeFigureOut">
              <a:rPr lang="en-GB" smtClean="0"/>
              <a:t>02/09/2022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607789-A328-4623-B1CF-0DFCDEBFE026}" type="slidenum">
              <a:rPr lang="en-GB" smtClean="0"/>
              <a:t>‹#›</a:t>
            </a:fld>
            <a:endParaRPr lang="en-GB"/>
          </a:p>
        </p:txBody>
      </p:sp>
    </p:spTree>
    <p:extLst>
      <p:ext uri="{BB962C8B-B14F-4D97-AF65-F5344CB8AC3E}">
        <p14:creationId xmlns:p14="http://schemas.microsoft.com/office/powerpoint/2010/main" val="1321424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B77299-1369-42E7-8212-981C74496E79}" type="datetimeFigureOut">
              <a:rPr lang="en-GB" smtClean="0"/>
              <a:t>02/09/2022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607789-A328-4623-B1CF-0DFCDEBFE026}" type="slidenum">
              <a:rPr lang="en-GB" smtClean="0"/>
              <a:t>‹#›</a:t>
            </a:fld>
            <a:endParaRPr lang="en-GB"/>
          </a:p>
        </p:txBody>
      </p:sp>
    </p:spTree>
    <p:extLst>
      <p:ext uri="{BB962C8B-B14F-4D97-AF65-F5344CB8AC3E}">
        <p14:creationId xmlns:p14="http://schemas.microsoft.com/office/powerpoint/2010/main" val="3813239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B77299-1369-42E7-8212-981C74496E79}" type="datetimeFigureOut">
              <a:rPr lang="en-GB" smtClean="0"/>
              <a:t>02/09/2022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607789-A328-4623-B1CF-0DFCDEBFE026}" type="slidenum">
              <a:rPr lang="en-GB" smtClean="0"/>
              <a:t>‹#›</a:t>
            </a:fld>
            <a:endParaRPr lang="en-GB"/>
          </a:p>
        </p:txBody>
      </p:sp>
    </p:spTree>
    <p:extLst>
      <p:ext uri="{BB962C8B-B14F-4D97-AF65-F5344CB8AC3E}">
        <p14:creationId xmlns:p14="http://schemas.microsoft.com/office/powerpoint/2010/main" val="2360195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B77299-1369-42E7-8212-981C74496E79}" type="datetimeFigureOut">
              <a:rPr lang="en-GB" smtClean="0"/>
              <a:t>02/09/2022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607789-A328-4623-B1CF-0DFCDEBFE026}" type="slidenum">
              <a:rPr lang="en-GB" smtClean="0"/>
              <a:t>‹#›</a:t>
            </a:fld>
            <a:endParaRPr lang="en-GB"/>
          </a:p>
        </p:txBody>
      </p:sp>
    </p:spTree>
    <p:extLst>
      <p:ext uri="{BB962C8B-B14F-4D97-AF65-F5344CB8AC3E}">
        <p14:creationId xmlns:p14="http://schemas.microsoft.com/office/powerpoint/2010/main" val="906682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B77299-1369-42E7-8212-981C74496E79}" type="datetimeFigureOut">
              <a:rPr lang="en-GB" smtClean="0"/>
              <a:t>02/09/2022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607789-A328-4623-B1CF-0DFCDEBFE026}" type="slidenum">
              <a:rPr lang="en-GB" smtClean="0"/>
              <a:t>‹#›</a:t>
            </a:fld>
            <a:endParaRPr lang="en-GB"/>
          </a:p>
        </p:txBody>
      </p:sp>
    </p:spTree>
    <p:extLst>
      <p:ext uri="{BB962C8B-B14F-4D97-AF65-F5344CB8AC3E}">
        <p14:creationId xmlns:p14="http://schemas.microsoft.com/office/powerpoint/2010/main" val="4249947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B77299-1369-42E7-8212-981C74496E79}" type="datetimeFigureOut">
              <a:rPr lang="en-GB" smtClean="0"/>
              <a:t>02/09/2022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607789-A328-4623-B1CF-0DFCDEBFE026}" type="slidenum">
              <a:rPr lang="en-GB" smtClean="0"/>
              <a:t>‹#›</a:t>
            </a:fld>
            <a:endParaRPr lang="en-GB"/>
          </a:p>
        </p:txBody>
      </p:sp>
    </p:spTree>
    <p:extLst>
      <p:ext uri="{BB962C8B-B14F-4D97-AF65-F5344CB8AC3E}">
        <p14:creationId xmlns:p14="http://schemas.microsoft.com/office/powerpoint/2010/main" val="347539243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png"/><Relationship Id="rId7" Type="http://schemas.microsoft.com/office/2007/relationships/hdphoto" Target="../media/hdphoto15.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7.png"/><Relationship Id="rId4" Type="http://schemas.microsoft.com/office/2007/relationships/hdphoto" Target="../media/hdphoto16.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7.wdp"/></Relationships>
</file>

<file path=ppt/slides/_rels/slide1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31.png"/><Relationship Id="rId4" Type="http://schemas.microsoft.com/office/2007/relationships/hdphoto" Target="../media/hdphoto19.wdp"/></Relationships>
</file>

<file path=ppt/slides/_rels/slide15.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33.png"/><Relationship Id="rId4" Type="http://schemas.microsoft.com/office/2007/relationships/hdphoto" Target="../media/hdphoto21.wdp"/></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4.wdp"/><Relationship Id="rId12"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11" Type="http://schemas.microsoft.com/office/2007/relationships/hdphoto" Target="../media/hdphoto25.wdp"/><Relationship Id="rId5" Type="http://schemas.openxmlformats.org/officeDocument/2006/relationships/image" Target="../media/image35.png"/><Relationship Id="rId10" Type="http://schemas.openxmlformats.org/officeDocument/2006/relationships/image" Target="../media/image37.png"/><Relationship Id="rId4" Type="http://schemas.microsoft.com/office/2007/relationships/hdphoto" Target="../media/hdphoto23.wdp"/><Relationship Id="rId9" Type="http://schemas.microsoft.com/office/2007/relationships/hdphoto" Target="../media/hdphoto24.wdp"/></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23.wdp"/></Relationships>
</file>

<file path=ppt/slides/_rels/slide18.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7.wdp"/><Relationship Id="rId5" Type="http://schemas.openxmlformats.org/officeDocument/2006/relationships/image" Target="../media/image42.png"/><Relationship Id="rId10" Type="http://schemas.microsoft.com/office/2007/relationships/hdphoto" Target="../media/hdphoto29.wdp"/><Relationship Id="rId4" Type="http://schemas.microsoft.com/office/2007/relationships/hdphoto" Target="../media/hdphoto26.wdp"/><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30.wdp"/><Relationship Id="rId7" Type="http://schemas.microsoft.com/office/2007/relationships/hdphoto" Target="../media/hdphoto32.wdp"/><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31.wdp"/><Relationship Id="rId4" Type="http://schemas.openxmlformats.org/officeDocument/2006/relationships/image" Target="../media/image47.png"/><Relationship Id="rId9" Type="http://schemas.microsoft.com/office/2007/relationships/hdphoto" Target="../media/hdphoto33.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34.wdp"/><Relationship Id="rId5" Type="http://schemas.openxmlformats.org/officeDocument/2006/relationships/image" Target="../media/image50.png"/><Relationship Id="rId4" Type="http://schemas.microsoft.com/office/2007/relationships/hdphoto" Target="../media/hdphoto16.wdp"/></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35.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35.wdp"/><Relationship Id="rId5" Type="http://schemas.openxmlformats.org/officeDocument/2006/relationships/image" Target="../media/image51.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36.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38.wdp"/><Relationship Id="rId5" Type="http://schemas.openxmlformats.org/officeDocument/2006/relationships/image" Target="../media/image57.png"/><Relationship Id="rId4" Type="http://schemas.microsoft.com/office/2007/relationships/hdphoto" Target="../media/hdphoto37.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31.png"/><Relationship Id="rId4" Type="http://schemas.microsoft.com/office/2007/relationships/hdphoto" Target="../media/hdphoto23.wdp"/></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39.wdp"/></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43.wdp"/><Relationship Id="rId18" Type="http://schemas.openxmlformats.org/officeDocument/2006/relationships/image" Target="../media/image69.png"/><Relationship Id="rId3" Type="http://schemas.microsoft.com/office/2007/relationships/hdphoto" Target="../media/hdphoto20.wdp"/><Relationship Id="rId21" Type="http://schemas.openxmlformats.org/officeDocument/2006/relationships/image" Target="../media/image3.png"/><Relationship Id="rId7" Type="http://schemas.microsoft.com/office/2007/relationships/hdphoto" Target="../media/hdphoto40.wdp"/><Relationship Id="rId12" Type="http://schemas.openxmlformats.org/officeDocument/2006/relationships/image" Target="../media/image66.png"/><Relationship Id="rId17" Type="http://schemas.microsoft.com/office/2007/relationships/hdphoto" Target="../media/hdphoto45.wdp"/><Relationship Id="rId25" Type="http://schemas.microsoft.com/office/2007/relationships/hdphoto" Target="../media/hdphoto47.wdp"/><Relationship Id="rId2" Type="http://schemas.openxmlformats.org/officeDocument/2006/relationships/image" Target="../media/image61.png"/><Relationship Id="rId16" Type="http://schemas.openxmlformats.org/officeDocument/2006/relationships/image" Target="../media/image68.png"/><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3.png"/><Relationship Id="rId11" Type="http://schemas.microsoft.com/office/2007/relationships/hdphoto" Target="../media/hdphoto42.wdp"/><Relationship Id="rId24" Type="http://schemas.openxmlformats.org/officeDocument/2006/relationships/image" Target="../media/image70.png"/><Relationship Id="rId5" Type="http://schemas.openxmlformats.org/officeDocument/2006/relationships/image" Target="../media/image31.png"/><Relationship Id="rId15" Type="http://schemas.microsoft.com/office/2007/relationships/hdphoto" Target="../media/hdphoto44.wdp"/><Relationship Id="rId23" Type="http://schemas.openxmlformats.org/officeDocument/2006/relationships/image" Target="../media/image5.png"/><Relationship Id="rId10" Type="http://schemas.openxmlformats.org/officeDocument/2006/relationships/image" Target="../media/image65.png"/><Relationship Id="rId19" Type="http://schemas.microsoft.com/office/2007/relationships/hdphoto" Target="../media/hdphoto46.wdp"/><Relationship Id="rId4" Type="http://schemas.openxmlformats.org/officeDocument/2006/relationships/image" Target="../media/image62.png"/><Relationship Id="rId9" Type="http://schemas.microsoft.com/office/2007/relationships/hdphoto" Target="../media/hdphoto41.wdp"/><Relationship Id="rId14" Type="http://schemas.openxmlformats.org/officeDocument/2006/relationships/image" Target="../media/image67.png"/><Relationship Id="rId22"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4.png"/><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20.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995679-2805-5F8A-9921-E796731DCC4E}"/>
              </a:ext>
            </a:extLst>
          </p:cNvPr>
          <p:cNvSpPr/>
          <p:nvPr/>
        </p:nvSpPr>
        <p:spPr>
          <a:xfrm>
            <a:off x="0" y="0"/>
            <a:ext cx="12192000" cy="6858000"/>
          </a:xfrm>
          <a:prstGeom prst="rect">
            <a:avLst/>
          </a:prstGeom>
          <a:solidFill>
            <a:srgbClr val="0708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4104C5C-AFEF-ECC5-C736-FB2EDCF76DB1}"/>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utout numberOfShades="6"/>
                    </a14:imgEffect>
                  </a14:imgLayer>
                </a14:imgProps>
              </a:ext>
            </a:extLst>
          </a:blip>
          <a:srcRect b="65150"/>
          <a:stretch/>
        </p:blipFill>
        <p:spPr>
          <a:xfrm>
            <a:off x="749300" y="3131344"/>
            <a:ext cx="10693400" cy="3726656"/>
          </a:xfrm>
          <a:prstGeom prst="rect">
            <a:avLst/>
          </a:prstGeom>
        </p:spPr>
      </p:pic>
      <p:sp>
        <p:nvSpPr>
          <p:cNvPr id="2" name="Title 1">
            <a:extLst>
              <a:ext uri="{FF2B5EF4-FFF2-40B4-BE49-F238E27FC236}">
                <a16:creationId xmlns:a16="http://schemas.microsoft.com/office/drawing/2014/main" id="{D2711A06-37A8-4EA2-5DC0-862352B87BA2}"/>
              </a:ext>
            </a:extLst>
          </p:cNvPr>
          <p:cNvSpPr>
            <a:spLocks noGrp="1"/>
          </p:cNvSpPr>
          <p:nvPr>
            <p:ph type="ctrTitle"/>
          </p:nvPr>
        </p:nvSpPr>
        <p:spPr>
          <a:xfrm>
            <a:off x="1524000" y="223640"/>
            <a:ext cx="9144000" cy="2387600"/>
          </a:xfrm>
        </p:spPr>
        <p:txBody>
          <a:bodyPr>
            <a:normAutofit/>
          </a:bodyPr>
          <a:lstStyle/>
          <a:p>
            <a:r>
              <a:rPr lang="en-GB" sz="7200" dirty="0">
                <a:solidFill>
                  <a:srgbClr val="BFD6EF"/>
                </a:solidFill>
                <a:latin typeface="Book Antiqua" panose="02040602050305030304" pitchFamily="18" charset="0"/>
                <a:cs typeface="Dubai Medium" panose="020B0603030403030204" pitchFamily="34" charset="-78"/>
              </a:rPr>
              <a:t>Planetary Science and Ecosystems</a:t>
            </a:r>
          </a:p>
        </p:txBody>
      </p:sp>
      <p:sp>
        <p:nvSpPr>
          <p:cNvPr id="3" name="Subtitle 2">
            <a:extLst>
              <a:ext uri="{FF2B5EF4-FFF2-40B4-BE49-F238E27FC236}">
                <a16:creationId xmlns:a16="http://schemas.microsoft.com/office/drawing/2014/main" id="{9415CFF6-B06C-C02F-1E6E-E431B51E1B19}"/>
              </a:ext>
            </a:extLst>
          </p:cNvPr>
          <p:cNvSpPr>
            <a:spLocks noGrp="1"/>
          </p:cNvSpPr>
          <p:nvPr>
            <p:ph type="subTitle" idx="1"/>
          </p:nvPr>
        </p:nvSpPr>
        <p:spPr>
          <a:xfrm>
            <a:off x="1524000" y="2738835"/>
            <a:ext cx="9144000" cy="1655762"/>
          </a:xfrm>
        </p:spPr>
        <p:txBody>
          <a:bodyPr/>
          <a:lstStyle/>
          <a:p>
            <a:r>
              <a:rPr lang="en-GB" dirty="0">
                <a:solidFill>
                  <a:srgbClr val="5994D5"/>
                </a:solidFill>
                <a:latin typeface="Book Antiqua" panose="02040602050305030304" pitchFamily="18" charset="0"/>
                <a:cs typeface="Dubai Medium" panose="020B0603030403030204" pitchFamily="34" charset="-78"/>
              </a:rPr>
              <a:t>Jordan Stone</a:t>
            </a:r>
          </a:p>
          <a:p>
            <a:endParaRPr lang="en-GB" dirty="0">
              <a:solidFill>
                <a:srgbClr val="5994D5"/>
              </a:solidFill>
              <a:latin typeface="Book Antiqua" panose="02040602050305030304" pitchFamily="18" charset="0"/>
              <a:cs typeface="Dubai Medium" panose="020B0603030403030204" pitchFamily="34" charset="-78"/>
            </a:endParaRPr>
          </a:p>
        </p:txBody>
      </p:sp>
      <p:sp>
        <p:nvSpPr>
          <p:cNvPr id="6" name="TextBox 5">
            <a:extLst>
              <a:ext uri="{FF2B5EF4-FFF2-40B4-BE49-F238E27FC236}">
                <a16:creationId xmlns:a16="http://schemas.microsoft.com/office/drawing/2014/main" id="{AFFA61B0-5E87-476B-4D1B-72F635FD716D}"/>
              </a:ext>
            </a:extLst>
          </p:cNvPr>
          <p:cNvSpPr txBox="1"/>
          <p:nvPr/>
        </p:nvSpPr>
        <p:spPr>
          <a:xfrm>
            <a:off x="9442450" y="6740525"/>
            <a:ext cx="6096000" cy="169277"/>
          </a:xfrm>
          <a:prstGeom prst="rect">
            <a:avLst/>
          </a:prstGeom>
          <a:noFill/>
        </p:spPr>
        <p:txBody>
          <a:bodyPr wrap="square">
            <a:spAutoFit/>
          </a:bodyPr>
          <a:lstStyle/>
          <a:p>
            <a:r>
              <a:rPr lang="en-GB" sz="500" b="1" i="0" spc="50" dirty="0">
                <a:ln w="0"/>
                <a:solidFill>
                  <a:schemeClr val="bg2">
                    <a:alpha val="50000"/>
                  </a:schemeClr>
                </a:solidFill>
                <a:effectLst>
                  <a:innerShdw blurRad="63500" dist="50800" dir="13500000">
                    <a:srgbClr val="000000">
                      <a:alpha val="50000"/>
                    </a:srgbClr>
                  </a:innerShdw>
                </a:effectLst>
                <a:latin typeface="libre franklin" panose="020B0604020202020204" pitchFamily="2" charset="0"/>
              </a:rPr>
              <a:t>Credit: </a:t>
            </a:r>
            <a:r>
              <a:rPr lang="en-GB" sz="500" b="1" i="0" spc="50" dirty="0" err="1">
                <a:ln w="0"/>
                <a:solidFill>
                  <a:schemeClr val="bg2">
                    <a:alpha val="50000"/>
                  </a:schemeClr>
                </a:solidFill>
                <a:effectLst>
                  <a:innerShdw blurRad="63500" dist="50800" dir="13500000">
                    <a:srgbClr val="000000">
                      <a:alpha val="50000"/>
                    </a:srgbClr>
                  </a:innerShdw>
                </a:effectLst>
                <a:latin typeface="libre franklin" panose="020B0604020202020204" pitchFamily="2" charset="0"/>
              </a:rPr>
              <a:t>Ittiz</a:t>
            </a:r>
            <a:r>
              <a:rPr lang="en-GB" sz="500" b="1" i="0" spc="50" dirty="0">
                <a:ln w="0"/>
                <a:solidFill>
                  <a:schemeClr val="bg2">
                    <a:alpha val="50000"/>
                  </a:schemeClr>
                </a:solidFill>
                <a:effectLst>
                  <a:innerShdw blurRad="63500" dist="50800" dir="13500000">
                    <a:srgbClr val="000000">
                      <a:alpha val="50000"/>
                    </a:srgbClr>
                  </a:innerShdw>
                </a:effectLst>
                <a:latin typeface="libre franklin" panose="020B0604020202020204" pitchFamily="2" charset="0"/>
              </a:rPr>
              <a:t>/Wikimedia Commons</a:t>
            </a:r>
            <a:endParaRPr lang="en-GB" sz="500" b="1" spc="50" dirty="0">
              <a:ln w="0"/>
              <a:solidFill>
                <a:schemeClr val="bg2">
                  <a:alpha val="50000"/>
                </a:schemeClr>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783997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0C102-C1F3-18A3-F6FA-CE4A78B741EC}"/>
              </a:ext>
            </a:extLst>
          </p:cNvPr>
          <p:cNvSpPr>
            <a:spLocks noGrp="1"/>
          </p:cNvSpPr>
          <p:nvPr>
            <p:ph type="title"/>
          </p:nvPr>
        </p:nvSpPr>
        <p:spPr/>
        <p:txBody>
          <a:bodyPr/>
          <a:lstStyle/>
          <a:p>
            <a:r>
              <a:rPr lang="en-GB" dirty="0">
                <a:solidFill>
                  <a:srgbClr val="BFD6EF"/>
                </a:solidFill>
                <a:latin typeface="Book Antiqua" panose="02040602050305030304" pitchFamily="18" charset="0"/>
              </a:rPr>
              <a:t>Reducing air pollution</a:t>
            </a:r>
          </a:p>
        </p:txBody>
      </p:sp>
      <p:pic>
        <p:nvPicPr>
          <p:cNvPr id="36" name="Picture 35">
            <a:extLst>
              <a:ext uri="{FF2B5EF4-FFF2-40B4-BE49-F238E27FC236}">
                <a16:creationId xmlns:a16="http://schemas.microsoft.com/office/drawing/2014/main" id="{564D0784-67BE-61B2-4AF1-C6496F53A98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73404" b="59749"/>
          <a:stretch/>
        </p:blipFill>
        <p:spPr>
          <a:xfrm>
            <a:off x="0" y="2163673"/>
            <a:ext cx="8608868" cy="4694327"/>
          </a:xfrm>
          <a:prstGeom prst="rect">
            <a:avLst/>
          </a:prstGeom>
        </p:spPr>
      </p:pic>
      <p:pic>
        <p:nvPicPr>
          <p:cNvPr id="38" name="Picture 37">
            <a:extLst>
              <a:ext uri="{FF2B5EF4-FFF2-40B4-BE49-F238E27FC236}">
                <a16:creationId xmlns:a16="http://schemas.microsoft.com/office/drawing/2014/main" id="{CE932638-E10A-C153-C87F-2CA44392DAE9}"/>
              </a:ext>
            </a:extLst>
          </p:cNvPr>
          <p:cNvPicPr>
            <a:picLocks noChangeAspect="1"/>
          </p:cNvPicPr>
          <p:nvPr/>
        </p:nvPicPr>
        <p:blipFill>
          <a:blip r:embed="rId5"/>
          <a:stretch>
            <a:fillRect/>
          </a:stretch>
        </p:blipFill>
        <p:spPr>
          <a:xfrm>
            <a:off x="-7480992" y="395008"/>
            <a:ext cx="7273158" cy="4694327"/>
          </a:xfrm>
          <a:prstGeom prst="rect">
            <a:avLst/>
          </a:prstGeom>
        </p:spPr>
      </p:pic>
      <p:sp>
        <p:nvSpPr>
          <p:cNvPr id="39" name="Oval 38">
            <a:extLst>
              <a:ext uri="{FF2B5EF4-FFF2-40B4-BE49-F238E27FC236}">
                <a16:creationId xmlns:a16="http://schemas.microsoft.com/office/drawing/2014/main" id="{B02249A7-2CAD-8AA7-7EE0-8CAA97E766C1}"/>
              </a:ext>
            </a:extLst>
          </p:cNvPr>
          <p:cNvSpPr/>
          <p:nvPr/>
        </p:nvSpPr>
        <p:spPr>
          <a:xfrm>
            <a:off x="4659428" y="38871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11D5FBDF-6BDD-A337-DA78-BA5EBA1B05A0}"/>
              </a:ext>
            </a:extLst>
          </p:cNvPr>
          <p:cNvSpPr/>
          <p:nvPr/>
        </p:nvSpPr>
        <p:spPr>
          <a:xfrm>
            <a:off x="4811828" y="40395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D4991B1A-F7E2-AE06-6EF1-5B1F8E64068D}"/>
              </a:ext>
            </a:extLst>
          </p:cNvPr>
          <p:cNvSpPr/>
          <p:nvPr/>
        </p:nvSpPr>
        <p:spPr>
          <a:xfrm>
            <a:off x="4964228" y="41919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0B669B50-04C1-FAA7-6F5E-0506BA875F41}"/>
              </a:ext>
            </a:extLst>
          </p:cNvPr>
          <p:cNvSpPr/>
          <p:nvPr/>
        </p:nvSpPr>
        <p:spPr>
          <a:xfrm>
            <a:off x="5116628" y="43443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E2C1BB74-C4E2-33C8-A425-B316384A3203}"/>
              </a:ext>
            </a:extLst>
          </p:cNvPr>
          <p:cNvSpPr/>
          <p:nvPr/>
        </p:nvSpPr>
        <p:spPr>
          <a:xfrm>
            <a:off x="5269028" y="44967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6D1545F1-DAA4-BFDE-806F-67556D9AE685}"/>
              </a:ext>
            </a:extLst>
          </p:cNvPr>
          <p:cNvSpPr/>
          <p:nvPr/>
        </p:nvSpPr>
        <p:spPr>
          <a:xfrm>
            <a:off x="5421428" y="46491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1108358B-6120-E728-2A57-CBEA3C5C7EE1}"/>
              </a:ext>
            </a:extLst>
          </p:cNvPr>
          <p:cNvSpPr/>
          <p:nvPr/>
        </p:nvSpPr>
        <p:spPr>
          <a:xfrm>
            <a:off x="4451851" y="4334942"/>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AFB9FF63-A51A-CE61-CC41-635FECFBAD3E}"/>
              </a:ext>
            </a:extLst>
          </p:cNvPr>
          <p:cNvSpPr/>
          <p:nvPr/>
        </p:nvSpPr>
        <p:spPr>
          <a:xfrm>
            <a:off x="4604251" y="4487342"/>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904BD98D-C621-ABDC-FC9B-9584556DEBC9}"/>
              </a:ext>
            </a:extLst>
          </p:cNvPr>
          <p:cNvSpPr/>
          <p:nvPr/>
        </p:nvSpPr>
        <p:spPr>
          <a:xfrm>
            <a:off x="4756651" y="4639742"/>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269B89CD-A719-D518-03B2-DDF9A384EF74}"/>
              </a:ext>
            </a:extLst>
          </p:cNvPr>
          <p:cNvSpPr/>
          <p:nvPr/>
        </p:nvSpPr>
        <p:spPr>
          <a:xfrm>
            <a:off x="4655828" y="4179342"/>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7E96A71D-503D-9039-F6BC-95B851822BAB}"/>
              </a:ext>
            </a:extLst>
          </p:cNvPr>
          <p:cNvSpPr/>
          <p:nvPr/>
        </p:nvSpPr>
        <p:spPr>
          <a:xfrm>
            <a:off x="4909051" y="4792142"/>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F39E883A-6ABE-6899-9FAB-CF321510711B}"/>
              </a:ext>
            </a:extLst>
          </p:cNvPr>
          <p:cNvSpPr/>
          <p:nvPr/>
        </p:nvSpPr>
        <p:spPr>
          <a:xfrm>
            <a:off x="5061451" y="4944542"/>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AE004453-90F8-FD72-BD7A-1F97BE83C780}"/>
              </a:ext>
            </a:extLst>
          </p:cNvPr>
          <p:cNvSpPr/>
          <p:nvPr/>
        </p:nvSpPr>
        <p:spPr>
          <a:xfrm>
            <a:off x="4955249" y="3966221"/>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63DEFCFB-1CC0-8D57-7AC7-1C89E30CAAC8}"/>
              </a:ext>
            </a:extLst>
          </p:cNvPr>
          <p:cNvSpPr/>
          <p:nvPr/>
        </p:nvSpPr>
        <p:spPr>
          <a:xfrm>
            <a:off x="5213851" y="5096942"/>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D1153073-313E-9718-BA2F-ABD798E7800B}"/>
              </a:ext>
            </a:extLst>
          </p:cNvPr>
          <p:cNvSpPr/>
          <p:nvPr/>
        </p:nvSpPr>
        <p:spPr>
          <a:xfrm>
            <a:off x="5366251" y="5249342"/>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98C78D63-D570-5BB4-6E3A-D76AE8AF16CE}"/>
              </a:ext>
            </a:extLst>
          </p:cNvPr>
          <p:cNvSpPr/>
          <p:nvPr/>
        </p:nvSpPr>
        <p:spPr>
          <a:xfrm>
            <a:off x="5128963" y="38835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F6A9DC69-DD15-4EA3-9D9D-BAFE27D3B6E9}"/>
              </a:ext>
            </a:extLst>
          </p:cNvPr>
          <p:cNvSpPr/>
          <p:nvPr/>
        </p:nvSpPr>
        <p:spPr>
          <a:xfrm>
            <a:off x="5281363" y="40359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81A7C441-9E98-190B-76C8-AE87A055D92E}"/>
              </a:ext>
            </a:extLst>
          </p:cNvPr>
          <p:cNvSpPr/>
          <p:nvPr/>
        </p:nvSpPr>
        <p:spPr>
          <a:xfrm>
            <a:off x="5433763" y="41883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59CC9DD3-112E-60A7-9772-A891A24D4667}"/>
              </a:ext>
            </a:extLst>
          </p:cNvPr>
          <p:cNvSpPr/>
          <p:nvPr/>
        </p:nvSpPr>
        <p:spPr>
          <a:xfrm>
            <a:off x="5586163" y="43407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D3E48E3F-FA4E-39F9-6460-3E7A505B7F7C}"/>
              </a:ext>
            </a:extLst>
          </p:cNvPr>
          <p:cNvSpPr/>
          <p:nvPr/>
        </p:nvSpPr>
        <p:spPr>
          <a:xfrm>
            <a:off x="4887993" y="4386790"/>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00082044-153F-0C5A-CD4C-A58C5E831C2A}"/>
              </a:ext>
            </a:extLst>
          </p:cNvPr>
          <p:cNvSpPr/>
          <p:nvPr/>
        </p:nvSpPr>
        <p:spPr>
          <a:xfrm>
            <a:off x="5040393" y="4539190"/>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CBE8130C-BE31-A5CE-F7BA-42BE32D03142}"/>
              </a:ext>
            </a:extLst>
          </p:cNvPr>
          <p:cNvSpPr/>
          <p:nvPr/>
        </p:nvSpPr>
        <p:spPr>
          <a:xfrm>
            <a:off x="5192793" y="4691590"/>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C33CCB4E-4C97-27F1-D13A-06135DAF178E}"/>
              </a:ext>
            </a:extLst>
          </p:cNvPr>
          <p:cNvSpPr/>
          <p:nvPr/>
        </p:nvSpPr>
        <p:spPr>
          <a:xfrm>
            <a:off x="4226851" y="38907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6C0A2057-E7A4-46D4-4727-FB42B0796584}"/>
              </a:ext>
            </a:extLst>
          </p:cNvPr>
          <p:cNvSpPr/>
          <p:nvPr/>
        </p:nvSpPr>
        <p:spPr>
          <a:xfrm>
            <a:off x="4379251" y="40431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26F02951-7F2B-835F-330C-76AE2BCAE0F2}"/>
              </a:ext>
            </a:extLst>
          </p:cNvPr>
          <p:cNvSpPr/>
          <p:nvPr/>
        </p:nvSpPr>
        <p:spPr>
          <a:xfrm>
            <a:off x="4531651" y="41955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2CD20284-322C-A1AC-1376-26F49CCEDAF8}"/>
              </a:ext>
            </a:extLst>
          </p:cNvPr>
          <p:cNvSpPr/>
          <p:nvPr/>
        </p:nvSpPr>
        <p:spPr>
          <a:xfrm>
            <a:off x="4684051" y="43479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255422C2-B54E-5C74-5506-B053D6B4776C}"/>
              </a:ext>
            </a:extLst>
          </p:cNvPr>
          <p:cNvSpPr/>
          <p:nvPr/>
        </p:nvSpPr>
        <p:spPr>
          <a:xfrm>
            <a:off x="4836451" y="45003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id="{237AE2C6-1C3D-C0B5-4EC4-1105FAD7A906}"/>
              </a:ext>
            </a:extLst>
          </p:cNvPr>
          <p:cNvSpPr/>
          <p:nvPr/>
        </p:nvSpPr>
        <p:spPr>
          <a:xfrm>
            <a:off x="4912637" y="3533933"/>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l 94">
            <a:extLst>
              <a:ext uri="{FF2B5EF4-FFF2-40B4-BE49-F238E27FC236}">
                <a16:creationId xmlns:a16="http://schemas.microsoft.com/office/drawing/2014/main" id="{3DC63ECE-9FA0-D443-7E41-45EE261940F8}"/>
              </a:ext>
            </a:extLst>
          </p:cNvPr>
          <p:cNvSpPr/>
          <p:nvPr/>
        </p:nvSpPr>
        <p:spPr>
          <a:xfrm>
            <a:off x="5065037" y="3686333"/>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a:extLst>
              <a:ext uri="{FF2B5EF4-FFF2-40B4-BE49-F238E27FC236}">
                <a16:creationId xmlns:a16="http://schemas.microsoft.com/office/drawing/2014/main" id="{2C67E067-E063-B476-9AE7-C5C316DF3BD8}"/>
              </a:ext>
            </a:extLst>
          </p:cNvPr>
          <p:cNvSpPr/>
          <p:nvPr/>
        </p:nvSpPr>
        <p:spPr>
          <a:xfrm>
            <a:off x="5217437" y="3838733"/>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26922984-C39C-2B9C-E817-7EB573D39ADF}"/>
              </a:ext>
            </a:extLst>
          </p:cNvPr>
          <p:cNvSpPr/>
          <p:nvPr/>
        </p:nvSpPr>
        <p:spPr>
          <a:xfrm>
            <a:off x="5369837" y="3991133"/>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a:extLst>
              <a:ext uri="{FF2B5EF4-FFF2-40B4-BE49-F238E27FC236}">
                <a16:creationId xmlns:a16="http://schemas.microsoft.com/office/drawing/2014/main" id="{9A50541C-9C51-CD0A-2FE4-608F426C3D7C}"/>
              </a:ext>
            </a:extLst>
          </p:cNvPr>
          <p:cNvSpPr/>
          <p:nvPr/>
        </p:nvSpPr>
        <p:spPr>
          <a:xfrm>
            <a:off x="5415625" y="43479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E7E0575E-E8C5-1896-9231-86DA91EBF7E8}"/>
              </a:ext>
            </a:extLst>
          </p:cNvPr>
          <p:cNvSpPr/>
          <p:nvPr/>
        </p:nvSpPr>
        <p:spPr>
          <a:xfrm>
            <a:off x="5568025" y="45003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a:extLst>
              <a:ext uri="{FF2B5EF4-FFF2-40B4-BE49-F238E27FC236}">
                <a16:creationId xmlns:a16="http://schemas.microsoft.com/office/drawing/2014/main" id="{04099D85-8205-33B1-7927-D0E942193574}"/>
              </a:ext>
            </a:extLst>
          </p:cNvPr>
          <p:cNvSpPr/>
          <p:nvPr/>
        </p:nvSpPr>
        <p:spPr>
          <a:xfrm>
            <a:off x="5720425" y="465272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9138FF30-9A19-4B3D-A6CB-0C25A3C8DCAD}"/>
              </a:ext>
            </a:extLst>
          </p:cNvPr>
          <p:cNvSpPr/>
          <p:nvPr/>
        </p:nvSpPr>
        <p:spPr>
          <a:xfrm>
            <a:off x="5250694" y="4936935"/>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FDB08B2F-BB41-EA03-5512-B88C1221E057}"/>
              </a:ext>
            </a:extLst>
          </p:cNvPr>
          <p:cNvSpPr/>
          <p:nvPr/>
        </p:nvSpPr>
        <p:spPr>
          <a:xfrm>
            <a:off x="5403094" y="5089335"/>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96561EB9-E2FA-9584-883E-00DE95C79218}"/>
              </a:ext>
            </a:extLst>
          </p:cNvPr>
          <p:cNvSpPr/>
          <p:nvPr/>
        </p:nvSpPr>
        <p:spPr>
          <a:xfrm>
            <a:off x="4674871" y="4481956"/>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Oval 112">
            <a:extLst>
              <a:ext uri="{FF2B5EF4-FFF2-40B4-BE49-F238E27FC236}">
                <a16:creationId xmlns:a16="http://schemas.microsoft.com/office/drawing/2014/main" id="{E0DCACFD-092A-F436-3158-95F0351F13DC}"/>
              </a:ext>
            </a:extLst>
          </p:cNvPr>
          <p:cNvSpPr/>
          <p:nvPr/>
        </p:nvSpPr>
        <p:spPr>
          <a:xfrm>
            <a:off x="4827271" y="4634356"/>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Oval 114">
            <a:extLst>
              <a:ext uri="{FF2B5EF4-FFF2-40B4-BE49-F238E27FC236}">
                <a16:creationId xmlns:a16="http://schemas.microsoft.com/office/drawing/2014/main" id="{4B35703B-3814-9E5F-9750-E443D4FC542F}"/>
              </a:ext>
            </a:extLst>
          </p:cNvPr>
          <p:cNvSpPr/>
          <p:nvPr/>
        </p:nvSpPr>
        <p:spPr>
          <a:xfrm>
            <a:off x="4357722" y="451366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Oval 116">
            <a:extLst>
              <a:ext uri="{FF2B5EF4-FFF2-40B4-BE49-F238E27FC236}">
                <a16:creationId xmlns:a16="http://schemas.microsoft.com/office/drawing/2014/main" id="{6C17F948-5ECB-226A-5EF7-2729F317054B}"/>
              </a:ext>
            </a:extLst>
          </p:cNvPr>
          <p:cNvSpPr/>
          <p:nvPr/>
        </p:nvSpPr>
        <p:spPr>
          <a:xfrm>
            <a:off x="4510122" y="466606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Oval 118">
            <a:extLst>
              <a:ext uri="{FF2B5EF4-FFF2-40B4-BE49-F238E27FC236}">
                <a16:creationId xmlns:a16="http://schemas.microsoft.com/office/drawing/2014/main" id="{492F76C7-15C2-4749-CC37-57A0A52DDF78}"/>
              </a:ext>
            </a:extLst>
          </p:cNvPr>
          <p:cNvSpPr/>
          <p:nvPr/>
        </p:nvSpPr>
        <p:spPr>
          <a:xfrm>
            <a:off x="4808228" y="3591714"/>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Oval 120">
            <a:extLst>
              <a:ext uri="{FF2B5EF4-FFF2-40B4-BE49-F238E27FC236}">
                <a16:creationId xmlns:a16="http://schemas.microsoft.com/office/drawing/2014/main" id="{F558FE0B-836C-A7FA-FCE3-DB76E42E78F3}"/>
              </a:ext>
            </a:extLst>
          </p:cNvPr>
          <p:cNvSpPr/>
          <p:nvPr/>
        </p:nvSpPr>
        <p:spPr>
          <a:xfrm>
            <a:off x="4089259" y="4164108"/>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l 122">
            <a:extLst>
              <a:ext uri="{FF2B5EF4-FFF2-40B4-BE49-F238E27FC236}">
                <a16:creationId xmlns:a16="http://schemas.microsoft.com/office/drawing/2014/main" id="{95DC5C25-992C-CD09-A094-79D5A3F941AB}"/>
              </a:ext>
            </a:extLst>
          </p:cNvPr>
          <p:cNvSpPr/>
          <p:nvPr/>
        </p:nvSpPr>
        <p:spPr>
          <a:xfrm>
            <a:off x="5187921" y="406951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Oval 124">
            <a:extLst>
              <a:ext uri="{FF2B5EF4-FFF2-40B4-BE49-F238E27FC236}">
                <a16:creationId xmlns:a16="http://schemas.microsoft.com/office/drawing/2014/main" id="{3994D65F-9329-BDCF-6D88-4400EB822F11}"/>
              </a:ext>
            </a:extLst>
          </p:cNvPr>
          <p:cNvSpPr/>
          <p:nvPr/>
        </p:nvSpPr>
        <p:spPr>
          <a:xfrm>
            <a:off x="5340321" y="422191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Oval 126">
            <a:extLst>
              <a:ext uri="{FF2B5EF4-FFF2-40B4-BE49-F238E27FC236}">
                <a16:creationId xmlns:a16="http://schemas.microsoft.com/office/drawing/2014/main" id="{55FA1105-BE0F-5D62-90E1-7E1EB0007AA3}"/>
              </a:ext>
            </a:extLst>
          </p:cNvPr>
          <p:cNvSpPr/>
          <p:nvPr/>
        </p:nvSpPr>
        <p:spPr>
          <a:xfrm>
            <a:off x="5492721" y="437431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l 128">
            <a:extLst>
              <a:ext uri="{FF2B5EF4-FFF2-40B4-BE49-F238E27FC236}">
                <a16:creationId xmlns:a16="http://schemas.microsoft.com/office/drawing/2014/main" id="{1D4FB7A6-B007-4A16-2771-3ED10216A091}"/>
              </a:ext>
            </a:extLst>
          </p:cNvPr>
          <p:cNvSpPr/>
          <p:nvPr/>
        </p:nvSpPr>
        <p:spPr>
          <a:xfrm>
            <a:off x="5556927" y="3861620"/>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30">
            <a:extLst>
              <a:ext uri="{FF2B5EF4-FFF2-40B4-BE49-F238E27FC236}">
                <a16:creationId xmlns:a16="http://schemas.microsoft.com/office/drawing/2014/main" id="{DFF24F4D-7B1B-A8CE-2452-8A1FCE4311A6}"/>
              </a:ext>
            </a:extLst>
          </p:cNvPr>
          <p:cNvSpPr/>
          <p:nvPr/>
        </p:nvSpPr>
        <p:spPr>
          <a:xfrm>
            <a:off x="5547665" y="47549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32">
            <a:extLst>
              <a:ext uri="{FF2B5EF4-FFF2-40B4-BE49-F238E27FC236}">
                <a16:creationId xmlns:a16="http://schemas.microsoft.com/office/drawing/2014/main" id="{AE1B2F67-5BD5-3DE9-6DA3-3C6E1A4DB1E3}"/>
              </a:ext>
            </a:extLst>
          </p:cNvPr>
          <p:cNvSpPr/>
          <p:nvPr/>
        </p:nvSpPr>
        <p:spPr>
          <a:xfrm>
            <a:off x="5700065" y="49073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Oval 134">
            <a:extLst>
              <a:ext uri="{FF2B5EF4-FFF2-40B4-BE49-F238E27FC236}">
                <a16:creationId xmlns:a16="http://schemas.microsoft.com/office/drawing/2014/main" id="{253D48A7-6973-E55B-2C31-6D78D28D6CEF}"/>
              </a:ext>
            </a:extLst>
          </p:cNvPr>
          <p:cNvSpPr/>
          <p:nvPr/>
        </p:nvSpPr>
        <p:spPr>
          <a:xfrm rot="7827798">
            <a:off x="5834277" y="49105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a:extLst>
              <a:ext uri="{FF2B5EF4-FFF2-40B4-BE49-F238E27FC236}">
                <a16:creationId xmlns:a16="http://schemas.microsoft.com/office/drawing/2014/main" id="{D689C5B1-AC4A-1A8E-0464-6F2ABCA5EDBD}"/>
              </a:ext>
            </a:extLst>
          </p:cNvPr>
          <p:cNvSpPr/>
          <p:nvPr/>
        </p:nvSpPr>
        <p:spPr>
          <a:xfrm rot="7827798">
            <a:off x="5986677" y="50629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Oval 138">
            <a:extLst>
              <a:ext uri="{FF2B5EF4-FFF2-40B4-BE49-F238E27FC236}">
                <a16:creationId xmlns:a16="http://schemas.microsoft.com/office/drawing/2014/main" id="{1EE003BF-E883-D79E-A992-F5C741761CE9}"/>
              </a:ext>
            </a:extLst>
          </p:cNvPr>
          <p:cNvSpPr/>
          <p:nvPr/>
        </p:nvSpPr>
        <p:spPr>
          <a:xfrm rot="7827798">
            <a:off x="6139077" y="52153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Oval 140">
            <a:extLst>
              <a:ext uri="{FF2B5EF4-FFF2-40B4-BE49-F238E27FC236}">
                <a16:creationId xmlns:a16="http://schemas.microsoft.com/office/drawing/2014/main" id="{5704888C-8428-928A-60E4-09E26AFF2597}"/>
              </a:ext>
            </a:extLst>
          </p:cNvPr>
          <p:cNvSpPr/>
          <p:nvPr/>
        </p:nvSpPr>
        <p:spPr>
          <a:xfrm rot="7827798">
            <a:off x="6291477" y="53677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Oval 142">
            <a:extLst>
              <a:ext uri="{FF2B5EF4-FFF2-40B4-BE49-F238E27FC236}">
                <a16:creationId xmlns:a16="http://schemas.microsoft.com/office/drawing/2014/main" id="{86CF8B57-1E46-A3DE-3D57-291F19213A70}"/>
              </a:ext>
            </a:extLst>
          </p:cNvPr>
          <p:cNvSpPr/>
          <p:nvPr/>
        </p:nvSpPr>
        <p:spPr>
          <a:xfrm rot="7827798">
            <a:off x="6443877" y="55201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Oval 144">
            <a:extLst>
              <a:ext uri="{FF2B5EF4-FFF2-40B4-BE49-F238E27FC236}">
                <a16:creationId xmlns:a16="http://schemas.microsoft.com/office/drawing/2014/main" id="{F2B9C092-847A-C10D-5F91-B6E1EC3F8AE4}"/>
              </a:ext>
            </a:extLst>
          </p:cNvPr>
          <p:cNvSpPr/>
          <p:nvPr/>
        </p:nvSpPr>
        <p:spPr>
          <a:xfrm rot="7827798">
            <a:off x="6596277" y="56725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a:extLst>
              <a:ext uri="{FF2B5EF4-FFF2-40B4-BE49-F238E27FC236}">
                <a16:creationId xmlns:a16="http://schemas.microsoft.com/office/drawing/2014/main" id="{78195FD5-7D30-B12E-1980-38A8366DD277}"/>
              </a:ext>
            </a:extLst>
          </p:cNvPr>
          <p:cNvSpPr/>
          <p:nvPr/>
        </p:nvSpPr>
        <p:spPr>
          <a:xfrm rot="7827798">
            <a:off x="5626700" y="5358381"/>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Oval 148">
            <a:extLst>
              <a:ext uri="{FF2B5EF4-FFF2-40B4-BE49-F238E27FC236}">
                <a16:creationId xmlns:a16="http://schemas.microsoft.com/office/drawing/2014/main" id="{32A08514-281E-420B-6794-D41F98DDDD4E}"/>
              </a:ext>
            </a:extLst>
          </p:cNvPr>
          <p:cNvSpPr/>
          <p:nvPr/>
        </p:nvSpPr>
        <p:spPr>
          <a:xfrm rot="7827798">
            <a:off x="5779100" y="5510781"/>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Oval 150">
            <a:extLst>
              <a:ext uri="{FF2B5EF4-FFF2-40B4-BE49-F238E27FC236}">
                <a16:creationId xmlns:a16="http://schemas.microsoft.com/office/drawing/2014/main" id="{5FF3E5EA-CAAC-1A5B-34F7-AAD31B1025A9}"/>
              </a:ext>
            </a:extLst>
          </p:cNvPr>
          <p:cNvSpPr/>
          <p:nvPr/>
        </p:nvSpPr>
        <p:spPr>
          <a:xfrm rot="7827798">
            <a:off x="5931500" y="5663181"/>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Oval 152">
            <a:extLst>
              <a:ext uri="{FF2B5EF4-FFF2-40B4-BE49-F238E27FC236}">
                <a16:creationId xmlns:a16="http://schemas.microsoft.com/office/drawing/2014/main" id="{5325244B-B214-452C-E46D-8B70CA27F4ED}"/>
              </a:ext>
            </a:extLst>
          </p:cNvPr>
          <p:cNvSpPr/>
          <p:nvPr/>
        </p:nvSpPr>
        <p:spPr>
          <a:xfrm rot="7827798">
            <a:off x="5830677" y="5202781"/>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Oval 154">
            <a:extLst>
              <a:ext uri="{FF2B5EF4-FFF2-40B4-BE49-F238E27FC236}">
                <a16:creationId xmlns:a16="http://schemas.microsoft.com/office/drawing/2014/main" id="{1848F77C-6403-12C1-B3B2-066C50F4BD75}"/>
              </a:ext>
            </a:extLst>
          </p:cNvPr>
          <p:cNvSpPr/>
          <p:nvPr/>
        </p:nvSpPr>
        <p:spPr>
          <a:xfrm rot="7827798">
            <a:off x="6083900" y="5815581"/>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Oval 156">
            <a:extLst>
              <a:ext uri="{FF2B5EF4-FFF2-40B4-BE49-F238E27FC236}">
                <a16:creationId xmlns:a16="http://schemas.microsoft.com/office/drawing/2014/main" id="{200AFEBF-A355-1800-5B76-0CFD8AF713B6}"/>
              </a:ext>
            </a:extLst>
          </p:cNvPr>
          <p:cNvSpPr/>
          <p:nvPr/>
        </p:nvSpPr>
        <p:spPr>
          <a:xfrm rot="7827798">
            <a:off x="6236300" y="5967981"/>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Oval 158">
            <a:extLst>
              <a:ext uri="{FF2B5EF4-FFF2-40B4-BE49-F238E27FC236}">
                <a16:creationId xmlns:a16="http://schemas.microsoft.com/office/drawing/2014/main" id="{A215DA51-7325-1105-7048-50B9A7EE8C9E}"/>
              </a:ext>
            </a:extLst>
          </p:cNvPr>
          <p:cNvSpPr/>
          <p:nvPr/>
        </p:nvSpPr>
        <p:spPr>
          <a:xfrm rot="7827798">
            <a:off x="6130098" y="4989660"/>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Oval 160">
            <a:extLst>
              <a:ext uri="{FF2B5EF4-FFF2-40B4-BE49-F238E27FC236}">
                <a16:creationId xmlns:a16="http://schemas.microsoft.com/office/drawing/2014/main" id="{675D21B5-2E22-B82C-C2A1-397C2DB49D30}"/>
              </a:ext>
            </a:extLst>
          </p:cNvPr>
          <p:cNvSpPr/>
          <p:nvPr/>
        </p:nvSpPr>
        <p:spPr>
          <a:xfrm rot="7827798">
            <a:off x="6388700" y="6120381"/>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Oval 162">
            <a:extLst>
              <a:ext uri="{FF2B5EF4-FFF2-40B4-BE49-F238E27FC236}">
                <a16:creationId xmlns:a16="http://schemas.microsoft.com/office/drawing/2014/main" id="{0DAE0FBB-F09D-F8B6-4E4E-0F78D46F8899}"/>
              </a:ext>
            </a:extLst>
          </p:cNvPr>
          <p:cNvSpPr/>
          <p:nvPr/>
        </p:nvSpPr>
        <p:spPr>
          <a:xfrm rot="7827798">
            <a:off x="6541100" y="6272781"/>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Oval 164">
            <a:extLst>
              <a:ext uri="{FF2B5EF4-FFF2-40B4-BE49-F238E27FC236}">
                <a16:creationId xmlns:a16="http://schemas.microsoft.com/office/drawing/2014/main" id="{8AB5BE9C-9912-3E5D-9490-C0F06B2BFF6E}"/>
              </a:ext>
            </a:extLst>
          </p:cNvPr>
          <p:cNvSpPr/>
          <p:nvPr/>
        </p:nvSpPr>
        <p:spPr>
          <a:xfrm rot="7827798">
            <a:off x="6303812" y="49069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l 166">
            <a:extLst>
              <a:ext uri="{FF2B5EF4-FFF2-40B4-BE49-F238E27FC236}">
                <a16:creationId xmlns:a16="http://schemas.microsoft.com/office/drawing/2014/main" id="{156CD722-8CB3-C5CA-E186-72042E6FEABE}"/>
              </a:ext>
            </a:extLst>
          </p:cNvPr>
          <p:cNvSpPr/>
          <p:nvPr/>
        </p:nvSpPr>
        <p:spPr>
          <a:xfrm rot="7827798">
            <a:off x="6456212" y="50593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a:extLst>
              <a:ext uri="{FF2B5EF4-FFF2-40B4-BE49-F238E27FC236}">
                <a16:creationId xmlns:a16="http://schemas.microsoft.com/office/drawing/2014/main" id="{ABF554DB-2C74-3B2D-EFFB-3902B5C6722C}"/>
              </a:ext>
            </a:extLst>
          </p:cNvPr>
          <p:cNvSpPr/>
          <p:nvPr/>
        </p:nvSpPr>
        <p:spPr>
          <a:xfrm rot="7827798">
            <a:off x="6608612" y="52117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Oval 170">
            <a:extLst>
              <a:ext uri="{FF2B5EF4-FFF2-40B4-BE49-F238E27FC236}">
                <a16:creationId xmlns:a16="http://schemas.microsoft.com/office/drawing/2014/main" id="{638F14DA-85E7-B123-0D30-369264151F76}"/>
              </a:ext>
            </a:extLst>
          </p:cNvPr>
          <p:cNvSpPr/>
          <p:nvPr/>
        </p:nvSpPr>
        <p:spPr>
          <a:xfrm rot="7827798">
            <a:off x="6761012" y="53641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Oval 172">
            <a:extLst>
              <a:ext uri="{FF2B5EF4-FFF2-40B4-BE49-F238E27FC236}">
                <a16:creationId xmlns:a16="http://schemas.microsoft.com/office/drawing/2014/main" id="{9B7929A5-9831-B729-6791-C5263B0D3F5D}"/>
              </a:ext>
            </a:extLst>
          </p:cNvPr>
          <p:cNvSpPr/>
          <p:nvPr/>
        </p:nvSpPr>
        <p:spPr>
          <a:xfrm rot="7827798">
            <a:off x="6062842" y="5410229"/>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id="{035D7D78-9F71-B027-AFEA-74B1C7DEB7FE}"/>
              </a:ext>
            </a:extLst>
          </p:cNvPr>
          <p:cNvSpPr/>
          <p:nvPr/>
        </p:nvSpPr>
        <p:spPr>
          <a:xfrm rot="7827798">
            <a:off x="6215242" y="5562629"/>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Oval 176">
            <a:extLst>
              <a:ext uri="{FF2B5EF4-FFF2-40B4-BE49-F238E27FC236}">
                <a16:creationId xmlns:a16="http://schemas.microsoft.com/office/drawing/2014/main" id="{2FC03174-3F85-9DCB-8C25-8DBCF5991833}"/>
              </a:ext>
            </a:extLst>
          </p:cNvPr>
          <p:cNvSpPr/>
          <p:nvPr/>
        </p:nvSpPr>
        <p:spPr>
          <a:xfrm rot="7827798">
            <a:off x="6367642" y="5715029"/>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Oval 178">
            <a:extLst>
              <a:ext uri="{FF2B5EF4-FFF2-40B4-BE49-F238E27FC236}">
                <a16:creationId xmlns:a16="http://schemas.microsoft.com/office/drawing/2014/main" id="{74F6C9BE-400E-0332-BD1D-54FF4F2DBEE3}"/>
              </a:ext>
            </a:extLst>
          </p:cNvPr>
          <p:cNvSpPr/>
          <p:nvPr/>
        </p:nvSpPr>
        <p:spPr>
          <a:xfrm rot="7827798">
            <a:off x="5401700" y="49141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Oval 180">
            <a:extLst>
              <a:ext uri="{FF2B5EF4-FFF2-40B4-BE49-F238E27FC236}">
                <a16:creationId xmlns:a16="http://schemas.microsoft.com/office/drawing/2014/main" id="{C539E8C4-F802-935D-FE54-CEB1EC8EF8BB}"/>
              </a:ext>
            </a:extLst>
          </p:cNvPr>
          <p:cNvSpPr/>
          <p:nvPr/>
        </p:nvSpPr>
        <p:spPr>
          <a:xfrm rot="7827798">
            <a:off x="5554100" y="50665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Oval 182">
            <a:extLst>
              <a:ext uri="{FF2B5EF4-FFF2-40B4-BE49-F238E27FC236}">
                <a16:creationId xmlns:a16="http://schemas.microsoft.com/office/drawing/2014/main" id="{4B6A1B03-D6E8-14A0-AC83-0A764177185F}"/>
              </a:ext>
            </a:extLst>
          </p:cNvPr>
          <p:cNvSpPr/>
          <p:nvPr/>
        </p:nvSpPr>
        <p:spPr>
          <a:xfrm rot="7827798">
            <a:off x="5706500" y="52189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Oval 184">
            <a:extLst>
              <a:ext uri="{FF2B5EF4-FFF2-40B4-BE49-F238E27FC236}">
                <a16:creationId xmlns:a16="http://schemas.microsoft.com/office/drawing/2014/main" id="{605D6E55-FA80-F60F-912A-3AE397B6B26F}"/>
              </a:ext>
            </a:extLst>
          </p:cNvPr>
          <p:cNvSpPr/>
          <p:nvPr/>
        </p:nvSpPr>
        <p:spPr>
          <a:xfrm rot="7827798">
            <a:off x="5858900" y="53713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Oval 186">
            <a:extLst>
              <a:ext uri="{FF2B5EF4-FFF2-40B4-BE49-F238E27FC236}">
                <a16:creationId xmlns:a16="http://schemas.microsoft.com/office/drawing/2014/main" id="{03E4EE0A-F79B-F48E-1F81-AC124AEC5E41}"/>
              </a:ext>
            </a:extLst>
          </p:cNvPr>
          <p:cNvSpPr/>
          <p:nvPr/>
        </p:nvSpPr>
        <p:spPr>
          <a:xfrm rot="7827798">
            <a:off x="6011300" y="55237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Oval 188">
            <a:extLst>
              <a:ext uri="{FF2B5EF4-FFF2-40B4-BE49-F238E27FC236}">
                <a16:creationId xmlns:a16="http://schemas.microsoft.com/office/drawing/2014/main" id="{C4BEC8D5-5F15-2052-3DB2-B61B03357B7E}"/>
              </a:ext>
            </a:extLst>
          </p:cNvPr>
          <p:cNvSpPr/>
          <p:nvPr/>
        </p:nvSpPr>
        <p:spPr>
          <a:xfrm rot="7827798">
            <a:off x="6087486" y="4557372"/>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Oval 190">
            <a:extLst>
              <a:ext uri="{FF2B5EF4-FFF2-40B4-BE49-F238E27FC236}">
                <a16:creationId xmlns:a16="http://schemas.microsoft.com/office/drawing/2014/main" id="{A40242A4-6772-77D8-809F-6AB77A739EAD}"/>
              </a:ext>
            </a:extLst>
          </p:cNvPr>
          <p:cNvSpPr/>
          <p:nvPr/>
        </p:nvSpPr>
        <p:spPr>
          <a:xfrm rot="7827798">
            <a:off x="6239886" y="4709772"/>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Oval 192">
            <a:extLst>
              <a:ext uri="{FF2B5EF4-FFF2-40B4-BE49-F238E27FC236}">
                <a16:creationId xmlns:a16="http://schemas.microsoft.com/office/drawing/2014/main" id="{0FCA51CC-170E-226D-CC5F-B6D8F973480B}"/>
              </a:ext>
            </a:extLst>
          </p:cNvPr>
          <p:cNvSpPr/>
          <p:nvPr/>
        </p:nvSpPr>
        <p:spPr>
          <a:xfrm rot="7827798">
            <a:off x="6392286" y="4862172"/>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Oval 194">
            <a:extLst>
              <a:ext uri="{FF2B5EF4-FFF2-40B4-BE49-F238E27FC236}">
                <a16:creationId xmlns:a16="http://schemas.microsoft.com/office/drawing/2014/main" id="{7035A2EF-1152-9C31-D068-E530551CB70A}"/>
              </a:ext>
            </a:extLst>
          </p:cNvPr>
          <p:cNvSpPr/>
          <p:nvPr/>
        </p:nvSpPr>
        <p:spPr>
          <a:xfrm rot="7827798">
            <a:off x="6544686" y="5014572"/>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Oval 196">
            <a:extLst>
              <a:ext uri="{FF2B5EF4-FFF2-40B4-BE49-F238E27FC236}">
                <a16:creationId xmlns:a16="http://schemas.microsoft.com/office/drawing/2014/main" id="{1F0BDF50-D7AE-1FE8-AF35-D832215B9304}"/>
              </a:ext>
            </a:extLst>
          </p:cNvPr>
          <p:cNvSpPr/>
          <p:nvPr/>
        </p:nvSpPr>
        <p:spPr>
          <a:xfrm rot="7827798">
            <a:off x="6590474" y="53713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a:extLst>
              <a:ext uri="{FF2B5EF4-FFF2-40B4-BE49-F238E27FC236}">
                <a16:creationId xmlns:a16="http://schemas.microsoft.com/office/drawing/2014/main" id="{799CF8BD-FCA4-99FE-A5CC-9D7AD5BD2A64}"/>
              </a:ext>
            </a:extLst>
          </p:cNvPr>
          <p:cNvSpPr/>
          <p:nvPr/>
        </p:nvSpPr>
        <p:spPr>
          <a:xfrm rot="7827798">
            <a:off x="6742874" y="55237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Oval 200">
            <a:extLst>
              <a:ext uri="{FF2B5EF4-FFF2-40B4-BE49-F238E27FC236}">
                <a16:creationId xmlns:a16="http://schemas.microsoft.com/office/drawing/2014/main" id="{C2ACA5DF-3C67-A1C3-2AE7-2D10E5E78134}"/>
              </a:ext>
            </a:extLst>
          </p:cNvPr>
          <p:cNvSpPr/>
          <p:nvPr/>
        </p:nvSpPr>
        <p:spPr>
          <a:xfrm rot="7827798">
            <a:off x="6895274" y="567616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Oval 202">
            <a:extLst>
              <a:ext uri="{FF2B5EF4-FFF2-40B4-BE49-F238E27FC236}">
                <a16:creationId xmlns:a16="http://schemas.microsoft.com/office/drawing/2014/main" id="{3ABB8B58-B6C2-E801-4DBD-7726A84268D7}"/>
              </a:ext>
            </a:extLst>
          </p:cNvPr>
          <p:cNvSpPr/>
          <p:nvPr/>
        </p:nvSpPr>
        <p:spPr>
          <a:xfrm rot="7827798">
            <a:off x="6425543" y="5960374"/>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Oval 204">
            <a:extLst>
              <a:ext uri="{FF2B5EF4-FFF2-40B4-BE49-F238E27FC236}">
                <a16:creationId xmlns:a16="http://schemas.microsoft.com/office/drawing/2014/main" id="{573780E1-7AD0-9F38-7E74-28F0ACB18DD1}"/>
              </a:ext>
            </a:extLst>
          </p:cNvPr>
          <p:cNvSpPr/>
          <p:nvPr/>
        </p:nvSpPr>
        <p:spPr>
          <a:xfrm rot="7827798">
            <a:off x="6577943" y="6112774"/>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Oval 206">
            <a:extLst>
              <a:ext uri="{FF2B5EF4-FFF2-40B4-BE49-F238E27FC236}">
                <a16:creationId xmlns:a16="http://schemas.microsoft.com/office/drawing/2014/main" id="{EE3E643D-1CAF-8011-DDAC-9A32179C2A16}"/>
              </a:ext>
            </a:extLst>
          </p:cNvPr>
          <p:cNvSpPr/>
          <p:nvPr/>
        </p:nvSpPr>
        <p:spPr>
          <a:xfrm rot="7827798">
            <a:off x="5849720" y="5505395"/>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Oval 208">
            <a:extLst>
              <a:ext uri="{FF2B5EF4-FFF2-40B4-BE49-F238E27FC236}">
                <a16:creationId xmlns:a16="http://schemas.microsoft.com/office/drawing/2014/main" id="{ED3EB53A-4B57-31B4-CBEC-3CCBE2BAEB1B}"/>
              </a:ext>
            </a:extLst>
          </p:cNvPr>
          <p:cNvSpPr/>
          <p:nvPr/>
        </p:nvSpPr>
        <p:spPr>
          <a:xfrm rot="7827798">
            <a:off x="6002120" y="5657795"/>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Oval 210">
            <a:extLst>
              <a:ext uri="{FF2B5EF4-FFF2-40B4-BE49-F238E27FC236}">
                <a16:creationId xmlns:a16="http://schemas.microsoft.com/office/drawing/2014/main" id="{CA82160A-3BD5-0F58-DC23-D497D1CE531E}"/>
              </a:ext>
            </a:extLst>
          </p:cNvPr>
          <p:cNvSpPr/>
          <p:nvPr/>
        </p:nvSpPr>
        <p:spPr>
          <a:xfrm rot="7827798">
            <a:off x="5532571" y="553710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Oval 212">
            <a:extLst>
              <a:ext uri="{FF2B5EF4-FFF2-40B4-BE49-F238E27FC236}">
                <a16:creationId xmlns:a16="http://schemas.microsoft.com/office/drawing/2014/main" id="{B031901F-115E-CDDC-0D8E-6A178CAF61A0}"/>
              </a:ext>
            </a:extLst>
          </p:cNvPr>
          <p:cNvSpPr/>
          <p:nvPr/>
        </p:nvSpPr>
        <p:spPr>
          <a:xfrm rot="7827798">
            <a:off x="5684971" y="568950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Oval 214">
            <a:extLst>
              <a:ext uri="{FF2B5EF4-FFF2-40B4-BE49-F238E27FC236}">
                <a16:creationId xmlns:a16="http://schemas.microsoft.com/office/drawing/2014/main" id="{4803862A-AAE2-52C2-4C65-C51562B0B48C}"/>
              </a:ext>
            </a:extLst>
          </p:cNvPr>
          <p:cNvSpPr/>
          <p:nvPr/>
        </p:nvSpPr>
        <p:spPr>
          <a:xfrm rot="7827798">
            <a:off x="5983077" y="4615153"/>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a:extLst>
              <a:ext uri="{FF2B5EF4-FFF2-40B4-BE49-F238E27FC236}">
                <a16:creationId xmlns:a16="http://schemas.microsoft.com/office/drawing/2014/main" id="{0F20D1CA-4A07-EBCE-D190-C37F433C0205}"/>
              </a:ext>
            </a:extLst>
          </p:cNvPr>
          <p:cNvSpPr/>
          <p:nvPr/>
        </p:nvSpPr>
        <p:spPr>
          <a:xfrm rot="7827798">
            <a:off x="5264108" y="5187547"/>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Oval 218">
            <a:extLst>
              <a:ext uri="{FF2B5EF4-FFF2-40B4-BE49-F238E27FC236}">
                <a16:creationId xmlns:a16="http://schemas.microsoft.com/office/drawing/2014/main" id="{63704A51-20C8-863B-C519-56EFAA63D713}"/>
              </a:ext>
            </a:extLst>
          </p:cNvPr>
          <p:cNvSpPr/>
          <p:nvPr/>
        </p:nvSpPr>
        <p:spPr>
          <a:xfrm rot="7827798">
            <a:off x="6362770" y="5092956"/>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Oval 220">
            <a:extLst>
              <a:ext uri="{FF2B5EF4-FFF2-40B4-BE49-F238E27FC236}">
                <a16:creationId xmlns:a16="http://schemas.microsoft.com/office/drawing/2014/main" id="{8FDCA97A-BB7D-B2F9-2A9F-5F0B414F1D10}"/>
              </a:ext>
            </a:extLst>
          </p:cNvPr>
          <p:cNvSpPr/>
          <p:nvPr/>
        </p:nvSpPr>
        <p:spPr>
          <a:xfrm rot="7827798">
            <a:off x="6515170" y="5245356"/>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Oval 222">
            <a:extLst>
              <a:ext uri="{FF2B5EF4-FFF2-40B4-BE49-F238E27FC236}">
                <a16:creationId xmlns:a16="http://schemas.microsoft.com/office/drawing/2014/main" id="{436B5894-9B8E-8EFA-C4E5-F7942B07BB35}"/>
              </a:ext>
            </a:extLst>
          </p:cNvPr>
          <p:cNvSpPr/>
          <p:nvPr/>
        </p:nvSpPr>
        <p:spPr>
          <a:xfrm rot="7827798">
            <a:off x="6667570" y="5397756"/>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Oval 224">
            <a:extLst>
              <a:ext uri="{FF2B5EF4-FFF2-40B4-BE49-F238E27FC236}">
                <a16:creationId xmlns:a16="http://schemas.microsoft.com/office/drawing/2014/main" id="{D31D2945-2F0E-574A-7B7F-618EE1A14496}"/>
              </a:ext>
            </a:extLst>
          </p:cNvPr>
          <p:cNvSpPr/>
          <p:nvPr/>
        </p:nvSpPr>
        <p:spPr>
          <a:xfrm rot="7827798">
            <a:off x="6731776" y="4885059"/>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Oval 226">
            <a:extLst>
              <a:ext uri="{FF2B5EF4-FFF2-40B4-BE49-F238E27FC236}">
                <a16:creationId xmlns:a16="http://schemas.microsoft.com/office/drawing/2014/main" id="{67F361BF-483D-1FAE-EBD5-E197092F120F}"/>
              </a:ext>
            </a:extLst>
          </p:cNvPr>
          <p:cNvSpPr/>
          <p:nvPr/>
        </p:nvSpPr>
        <p:spPr>
          <a:xfrm rot="7827798">
            <a:off x="6722514" y="5778406"/>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Oval 228">
            <a:extLst>
              <a:ext uri="{FF2B5EF4-FFF2-40B4-BE49-F238E27FC236}">
                <a16:creationId xmlns:a16="http://schemas.microsoft.com/office/drawing/2014/main" id="{FF06457E-98E0-90B7-3FBC-D33DD929C8A4}"/>
              </a:ext>
            </a:extLst>
          </p:cNvPr>
          <p:cNvSpPr/>
          <p:nvPr/>
        </p:nvSpPr>
        <p:spPr>
          <a:xfrm rot="7827798">
            <a:off x="6874914" y="5930806"/>
            <a:ext cx="3600" cy="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TextBox 229">
            <a:extLst>
              <a:ext uri="{FF2B5EF4-FFF2-40B4-BE49-F238E27FC236}">
                <a16:creationId xmlns:a16="http://schemas.microsoft.com/office/drawing/2014/main" id="{CEBB8A40-BF16-1328-E27A-91D2E97B9009}"/>
              </a:ext>
            </a:extLst>
          </p:cNvPr>
          <p:cNvSpPr txBox="1"/>
          <p:nvPr/>
        </p:nvSpPr>
        <p:spPr>
          <a:xfrm>
            <a:off x="3022410" y="4240537"/>
            <a:ext cx="635110" cy="369332"/>
          </a:xfrm>
          <a:prstGeom prst="rect">
            <a:avLst/>
          </a:prstGeom>
          <a:noFill/>
        </p:spPr>
        <p:txBody>
          <a:bodyPr wrap="none" rtlCol="0">
            <a:spAutoFit/>
          </a:bodyPr>
          <a:lstStyle/>
          <a:p>
            <a:r>
              <a:rPr lang="en-GB" dirty="0">
                <a:solidFill>
                  <a:srgbClr val="BFD6EF"/>
                </a:solidFill>
                <a:latin typeface="Book Antiqua" panose="02040602050305030304" pitchFamily="18" charset="0"/>
              </a:rPr>
              <a:t>N</a:t>
            </a:r>
            <a:r>
              <a:rPr lang="en-GB" baseline="-25000" dirty="0">
                <a:solidFill>
                  <a:srgbClr val="BFD6EF"/>
                </a:solidFill>
                <a:latin typeface="Book Antiqua" panose="02040602050305030304" pitchFamily="18" charset="0"/>
              </a:rPr>
              <a:t>2</a:t>
            </a:r>
            <a:r>
              <a:rPr lang="en-GB" dirty="0">
                <a:solidFill>
                  <a:srgbClr val="BFD6EF"/>
                </a:solidFill>
                <a:latin typeface="Book Antiqua" panose="02040602050305030304" pitchFamily="18" charset="0"/>
              </a:rPr>
              <a:t>O</a:t>
            </a:r>
          </a:p>
        </p:txBody>
      </p:sp>
      <p:cxnSp>
        <p:nvCxnSpPr>
          <p:cNvPr id="231" name="Straight Connector 230">
            <a:extLst>
              <a:ext uri="{FF2B5EF4-FFF2-40B4-BE49-F238E27FC236}">
                <a16:creationId xmlns:a16="http://schemas.microsoft.com/office/drawing/2014/main" id="{80ED40CE-27A3-7771-3250-D57872458E0D}"/>
              </a:ext>
            </a:extLst>
          </p:cNvPr>
          <p:cNvCxnSpPr>
            <a:cxnSpLocks/>
          </p:cNvCxnSpPr>
          <p:nvPr/>
        </p:nvCxnSpPr>
        <p:spPr>
          <a:xfrm flipH="1" flipV="1">
            <a:off x="3406578" y="4551865"/>
            <a:ext cx="408641" cy="175287"/>
          </a:xfrm>
          <a:prstGeom prst="line">
            <a:avLst/>
          </a:prstGeom>
          <a:ln>
            <a:solidFill>
              <a:srgbClr val="BFD6EF"/>
            </a:solidFill>
            <a:headEnd type="arrow" w="med" len="sm"/>
            <a:tailEnd type="none" w="med" len="sm"/>
          </a:ln>
        </p:spPr>
        <p:style>
          <a:lnRef idx="1">
            <a:schemeClr val="accent1"/>
          </a:lnRef>
          <a:fillRef idx="0">
            <a:schemeClr val="accent1"/>
          </a:fillRef>
          <a:effectRef idx="0">
            <a:schemeClr val="accent1"/>
          </a:effectRef>
          <a:fontRef idx="minor">
            <a:schemeClr val="tx1"/>
          </a:fontRef>
        </p:style>
      </p:cxnSp>
      <p:sp>
        <p:nvSpPr>
          <p:cNvPr id="236" name="TextBox 235">
            <a:extLst>
              <a:ext uri="{FF2B5EF4-FFF2-40B4-BE49-F238E27FC236}">
                <a16:creationId xmlns:a16="http://schemas.microsoft.com/office/drawing/2014/main" id="{95CA63A1-81DC-A397-47B1-9CA8072626ED}"/>
              </a:ext>
            </a:extLst>
          </p:cNvPr>
          <p:cNvSpPr txBox="1"/>
          <p:nvPr/>
        </p:nvSpPr>
        <p:spPr>
          <a:xfrm>
            <a:off x="3797953" y="4442417"/>
            <a:ext cx="635110" cy="646331"/>
          </a:xfrm>
          <a:prstGeom prst="rect">
            <a:avLst/>
          </a:prstGeom>
          <a:noFill/>
        </p:spPr>
        <p:txBody>
          <a:bodyPr wrap="none" rtlCol="0">
            <a:spAutoFit/>
          </a:bodyPr>
          <a:lstStyle/>
          <a:p>
            <a:r>
              <a:rPr lang="en-GB" dirty="0">
                <a:solidFill>
                  <a:srgbClr val="BFD6EF"/>
                </a:solidFill>
                <a:latin typeface="Book Antiqua" panose="02040602050305030304" pitchFamily="18" charset="0"/>
              </a:rPr>
              <a:t>N</a:t>
            </a:r>
            <a:r>
              <a:rPr lang="en-GB" baseline="-25000" dirty="0">
                <a:solidFill>
                  <a:srgbClr val="BFD6EF"/>
                </a:solidFill>
                <a:latin typeface="Book Antiqua" panose="02040602050305030304" pitchFamily="18" charset="0"/>
              </a:rPr>
              <a:t>2</a:t>
            </a:r>
          </a:p>
          <a:p>
            <a:r>
              <a:rPr lang="en-GB" dirty="0">
                <a:solidFill>
                  <a:srgbClr val="BFD6EF"/>
                </a:solidFill>
                <a:latin typeface="Book Antiqua" panose="02040602050305030304" pitchFamily="18" charset="0"/>
              </a:rPr>
              <a:t>H</a:t>
            </a:r>
            <a:r>
              <a:rPr lang="en-GB" baseline="-25000" dirty="0">
                <a:solidFill>
                  <a:srgbClr val="BFD6EF"/>
                </a:solidFill>
                <a:latin typeface="Book Antiqua" panose="02040602050305030304" pitchFamily="18" charset="0"/>
              </a:rPr>
              <a:t>2</a:t>
            </a:r>
            <a:r>
              <a:rPr lang="en-GB" dirty="0">
                <a:solidFill>
                  <a:srgbClr val="BFD6EF"/>
                </a:solidFill>
                <a:latin typeface="Book Antiqua" panose="02040602050305030304" pitchFamily="18" charset="0"/>
              </a:rPr>
              <a:t>O</a:t>
            </a:r>
          </a:p>
        </p:txBody>
      </p:sp>
      <p:sp>
        <p:nvSpPr>
          <p:cNvPr id="238" name="TextBox 237">
            <a:extLst>
              <a:ext uri="{FF2B5EF4-FFF2-40B4-BE49-F238E27FC236}">
                <a16:creationId xmlns:a16="http://schemas.microsoft.com/office/drawing/2014/main" id="{A2FAFBF2-FBC9-2402-718B-A899C4ACA312}"/>
              </a:ext>
            </a:extLst>
          </p:cNvPr>
          <p:cNvSpPr txBox="1"/>
          <p:nvPr/>
        </p:nvSpPr>
        <p:spPr>
          <a:xfrm>
            <a:off x="4321695" y="5146269"/>
            <a:ext cx="529312" cy="369332"/>
          </a:xfrm>
          <a:prstGeom prst="rect">
            <a:avLst/>
          </a:prstGeom>
          <a:noFill/>
        </p:spPr>
        <p:txBody>
          <a:bodyPr wrap="none" rtlCol="0">
            <a:spAutoFit/>
          </a:bodyPr>
          <a:lstStyle/>
          <a:p>
            <a:r>
              <a:rPr lang="en-GB" dirty="0">
                <a:solidFill>
                  <a:srgbClr val="BFD6EF"/>
                </a:solidFill>
                <a:latin typeface="Book Antiqua" panose="02040602050305030304" pitchFamily="18" charset="0"/>
              </a:rPr>
              <a:t>CO</a:t>
            </a:r>
          </a:p>
        </p:txBody>
      </p:sp>
      <p:cxnSp>
        <p:nvCxnSpPr>
          <p:cNvPr id="239" name="Straight Connector 238">
            <a:extLst>
              <a:ext uri="{FF2B5EF4-FFF2-40B4-BE49-F238E27FC236}">
                <a16:creationId xmlns:a16="http://schemas.microsoft.com/office/drawing/2014/main" id="{C714060E-3607-6407-9CE6-5D3A892C8869}"/>
              </a:ext>
            </a:extLst>
          </p:cNvPr>
          <p:cNvCxnSpPr>
            <a:cxnSpLocks/>
          </p:cNvCxnSpPr>
          <p:nvPr/>
        </p:nvCxnSpPr>
        <p:spPr>
          <a:xfrm flipH="1" flipV="1">
            <a:off x="4677331" y="5440653"/>
            <a:ext cx="361242" cy="231176"/>
          </a:xfrm>
          <a:prstGeom prst="line">
            <a:avLst/>
          </a:prstGeom>
          <a:ln>
            <a:solidFill>
              <a:srgbClr val="BFD6EF"/>
            </a:solidFill>
            <a:headEnd type="arrow" w="med" len="sm"/>
            <a:tailEnd type="none" w="med" len="sm"/>
          </a:ln>
        </p:spPr>
        <p:style>
          <a:lnRef idx="1">
            <a:schemeClr val="accent1"/>
          </a:lnRef>
          <a:fillRef idx="0">
            <a:schemeClr val="accent1"/>
          </a:fillRef>
          <a:effectRef idx="0">
            <a:schemeClr val="accent1"/>
          </a:effectRef>
          <a:fontRef idx="minor">
            <a:schemeClr val="tx1"/>
          </a:fontRef>
        </p:style>
      </p:cxnSp>
      <p:sp>
        <p:nvSpPr>
          <p:cNvPr id="244" name="TextBox 243">
            <a:extLst>
              <a:ext uri="{FF2B5EF4-FFF2-40B4-BE49-F238E27FC236}">
                <a16:creationId xmlns:a16="http://schemas.microsoft.com/office/drawing/2014/main" id="{1721F0CE-77A9-9F8A-91D6-99BB0B4FD8BC}"/>
              </a:ext>
            </a:extLst>
          </p:cNvPr>
          <p:cNvSpPr txBox="1"/>
          <p:nvPr/>
        </p:nvSpPr>
        <p:spPr>
          <a:xfrm>
            <a:off x="4992160" y="5573932"/>
            <a:ext cx="606256" cy="369332"/>
          </a:xfrm>
          <a:prstGeom prst="rect">
            <a:avLst/>
          </a:prstGeom>
          <a:noFill/>
        </p:spPr>
        <p:txBody>
          <a:bodyPr wrap="none" rtlCol="0">
            <a:spAutoFit/>
          </a:bodyPr>
          <a:lstStyle/>
          <a:p>
            <a:r>
              <a:rPr lang="en-GB" dirty="0">
                <a:solidFill>
                  <a:srgbClr val="BFD6EF"/>
                </a:solidFill>
                <a:latin typeface="Book Antiqua" panose="02040602050305030304" pitchFamily="18" charset="0"/>
              </a:rPr>
              <a:t>CO</a:t>
            </a:r>
            <a:r>
              <a:rPr lang="en-GB" baseline="-25000" dirty="0">
                <a:solidFill>
                  <a:srgbClr val="BFD6EF"/>
                </a:solidFill>
                <a:latin typeface="Book Antiqua" panose="02040602050305030304" pitchFamily="18" charset="0"/>
              </a:rPr>
              <a:t>2</a:t>
            </a:r>
            <a:endParaRPr lang="en-GB" dirty="0">
              <a:solidFill>
                <a:srgbClr val="BFD6EF"/>
              </a:solidFill>
              <a:latin typeface="Book Antiqua" panose="02040602050305030304" pitchFamily="18" charset="0"/>
            </a:endParaRPr>
          </a:p>
        </p:txBody>
      </p:sp>
      <p:pic>
        <p:nvPicPr>
          <p:cNvPr id="245" name="Picture 244">
            <a:extLst>
              <a:ext uri="{FF2B5EF4-FFF2-40B4-BE49-F238E27FC236}">
                <a16:creationId xmlns:a16="http://schemas.microsoft.com/office/drawing/2014/main" id="{7BA4CFB2-D1C1-0492-D347-71DD87F726E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3600" r="93200">
                        <a14:foregroundMark x1="3600" y1="50000" x2="3600" y2="50000"/>
                        <a14:foregroundMark x1="93200" y1="52400" x2="93200" y2="52400"/>
                      </a14:backgroundRemoval>
                    </a14:imgEffect>
                    <a14:imgEffect>
                      <a14:artisticCutout numberOfShades="4"/>
                    </a14:imgEffect>
                  </a14:imgLayer>
                </a14:imgProps>
              </a:ext>
            </a:extLst>
          </a:blip>
          <a:stretch>
            <a:fillRect/>
          </a:stretch>
        </p:blipFill>
        <p:spPr>
          <a:xfrm>
            <a:off x="5247697" y="-190804"/>
            <a:ext cx="5471496" cy="5471496"/>
          </a:xfrm>
          <a:prstGeom prst="rect">
            <a:avLst/>
          </a:prstGeom>
        </p:spPr>
      </p:pic>
      <p:sp>
        <p:nvSpPr>
          <p:cNvPr id="246" name="TextBox 245">
            <a:extLst>
              <a:ext uri="{FF2B5EF4-FFF2-40B4-BE49-F238E27FC236}">
                <a16:creationId xmlns:a16="http://schemas.microsoft.com/office/drawing/2014/main" id="{A93F2C84-3587-D37B-0243-4EAAFE87707F}"/>
              </a:ext>
            </a:extLst>
          </p:cNvPr>
          <p:cNvSpPr txBox="1"/>
          <p:nvPr/>
        </p:nvSpPr>
        <p:spPr>
          <a:xfrm>
            <a:off x="4484156" y="2028375"/>
            <a:ext cx="635110" cy="369332"/>
          </a:xfrm>
          <a:prstGeom prst="rect">
            <a:avLst/>
          </a:prstGeom>
          <a:noFill/>
        </p:spPr>
        <p:txBody>
          <a:bodyPr wrap="none" rtlCol="0">
            <a:spAutoFit/>
          </a:bodyPr>
          <a:lstStyle/>
          <a:p>
            <a:r>
              <a:rPr lang="en-GB" dirty="0">
                <a:solidFill>
                  <a:srgbClr val="BFD6EF"/>
                </a:solidFill>
                <a:latin typeface="Book Antiqua" panose="02040602050305030304" pitchFamily="18" charset="0"/>
              </a:rPr>
              <a:t>N</a:t>
            </a:r>
            <a:r>
              <a:rPr lang="en-GB" baseline="-25000" dirty="0">
                <a:solidFill>
                  <a:srgbClr val="BFD6EF"/>
                </a:solidFill>
                <a:latin typeface="Book Antiqua" panose="02040602050305030304" pitchFamily="18" charset="0"/>
              </a:rPr>
              <a:t>2</a:t>
            </a:r>
            <a:r>
              <a:rPr lang="en-GB" dirty="0">
                <a:solidFill>
                  <a:srgbClr val="BFD6EF"/>
                </a:solidFill>
                <a:latin typeface="Book Antiqua" panose="02040602050305030304" pitchFamily="18" charset="0"/>
              </a:rPr>
              <a:t>O</a:t>
            </a:r>
          </a:p>
        </p:txBody>
      </p:sp>
      <p:sp>
        <p:nvSpPr>
          <p:cNvPr id="247" name="TextBox 246">
            <a:extLst>
              <a:ext uri="{FF2B5EF4-FFF2-40B4-BE49-F238E27FC236}">
                <a16:creationId xmlns:a16="http://schemas.microsoft.com/office/drawing/2014/main" id="{77CBC3F7-4141-DB85-8AD8-BAD1DF46FABE}"/>
              </a:ext>
            </a:extLst>
          </p:cNvPr>
          <p:cNvSpPr txBox="1"/>
          <p:nvPr/>
        </p:nvSpPr>
        <p:spPr>
          <a:xfrm>
            <a:off x="4522837" y="2527660"/>
            <a:ext cx="529312" cy="369332"/>
          </a:xfrm>
          <a:prstGeom prst="rect">
            <a:avLst/>
          </a:prstGeom>
          <a:noFill/>
        </p:spPr>
        <p:txBody>
          <a:bodyPr wrap="none" rtlCol="0">
            <a:spAutoFit/>
          </a:bodyPr>
          <a:lstStyle/>
          <a:p>
            <a:r>
              <a:rPr lang="en-GB" dirty="0">
                <a:solidFill>
                  <a:srgbClr val="BFD6EF"/>
                </a:solidFill>
                <a:latin typeface="Book Antiqua" panose="02040602050305030304" pitchFamily="18" charset="0"/>
              </a:rPr>
              <a:t>CO</a:t>
            </a:r>
          </a:p>
        </p:txBody>
      </p:sp>
      <p:sp>
        <p:nvSpPr>
          <p:cNvPr id="248" name="Arrow: Right 247">
            <a:extLst>
              <a:ext uri="{FF2B5EF4-FFF2-40B4-BE49-F238E27FC236}">
                <a16:creationId xmlns:a16="http://schemas.microsoft.com/office/drawing/2014/main" id="{B37629CC-2BE8-08F3-29FC-46DC8A390E75}"/>
              </a:ext>
            </a:extLst>
          </p:cNvPr>
          <p:cNvSpPr/>
          <p:nvPr/>
        </p:nvSpPr>
        <p:spPr>
          <a:xfrm>
            <a:off x="5207867" y="2248093"/>
            <a:ext cx="5629153" cy="460077"/>
          </a:xfrm>
          <a:prstGeom prst="rightArrow">
            <a:avLst/>
          </a:prstGeom>
          <a:solidFill>
            <a:srgbClr val="599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9" name="TextBox 248">
            <a:extLst>
              <a:ext uri="{FF2B5EF4-FFF2-40B4-BE49-F238E27FC236}">
                <a16:creationId xmlns:a16="http://schemas.microsoft.com/office/drawing/2014/main" id="{B4BE7952-E163-E4D3-A080-17AEC09A4386}"/>
              </a:ext>
            </a:extLst>
          </p:cNvPr>
          <p:cNvSpPr txBox="1"/>
          <p:nvPr/>
        </p:nvSpPr>
        <p:spPr>
          <a:xfrm>
            <a:off x="10862001" y="1843709"/>
            <a:ext cx="453970" cy="369332"/>
          </a:xfrm>
          <a:prstGeom prst="rect">
            <a:avLst/>
          </a:prstGeom>
          <a:noFill/>
        </p:spPr>
        <p:txBody>
          <a:bodyPr wrap="none" rtlCol="0">
            <a:spAutoFit/>
          </a:bodyPr>
          <a:lstStyle/>
          <a:p>
            <a:r>
              <a:rPr lang="en-GB" dirty="0">
                <a:solidFill>
                  <a:srgbClr val="BFD6EF"/>
                </a:solidFill>
                <a:latin typeface="Book Antiqua" panose="02040602050305030304" pitchFamily="18" charset="0"/>
              </a:rPr>
              <a:t>N</a:t>
            </a:r>
            <a:r>
              <a:rPr lang="en-GB" baseline="-25000" dirty="0">
                <a:solidFill>
                  <a:srgbClr val="BFD6EF"/>
                </a:solidFill>
                <a:latin typeface="Book Antiqua" panose="02040602050305030304" pitchFamily="18" charset="0"/>
              </a:rPr>
              <a:t>2</a:t>
            </a:r>
            <a:endParaRPr lang="en-GB" dirty="0">
              <a:solidFill>
                <a:srgbClr val="BFD6EF"/>
              </a:solidFill>
              <a:latin typeface="Book Antiqua" panose="02040602050305030304" pitchFamily="18" charset="0"/>
            </a:endParaRPr>
          </a:p>
        </p:txBody>
      </p:sp>
      <p:sp>
        <p:nvSpPr>
          <p:cNvPr id="250" name="TextBox 249">
            <a:extLst>
              <a:ext uri="{FF2B5EF4-FFF2-40B4-BE49-F238E27FC236}">
                <a16:creationId xmlns:a16="http://schemas.microsoft.com/office/drawing/2014/main" id="{3BF63E6B-08CF-FF79-D1AF-3C949CEAC7FC}"/>
              </a:ext>
            </a:extLst>
          </p:cNvPr>
          <p:cNvSpPr txBox="1"/>
          <p:nvPr/>
        </p:nvSpPr>
        <p:spPr>
          <a:xfrm>
            <a:off x="10954986" y="2687791"/>
            <a:ext cx="606256" cy="369332"/>
          </a:xfrm>
          <a:prstGeom prst="rect">
            <a:avLst/>
          </a:prstGeom>
          <a:noFill/>
        </p:spPr>
        <p:txBody>
          <a:bodyPr wrap="none" rtlCol="0">
            <a:spAutoFit/>
          </a:bodyPr>
          <a:lstStyle/>
          <a:p>
            <a:r>
              <a:rPr lang="en-GB" dirty="0">
                <a:solidFill>
                  <a:srgbClr val="BFD6EF"/>
                </a:solidFill>
                <a:latin typeface="Book Antiqua" panose="02040602050305030304" pitchFamily="18" charset="0"/>
              </a:rPr>
              <a:t>CO</a:t>
            </a:r>
            <a:r>
              <a:rPr lang="en-GB" baseline="-25000" dirty="0">
                <a:solidFill>
                  <a:srgbClr val="BFD6EF"/>
                </a:solidFill>
                <a:latin typeface="Book Antiqua" panose="02040602050305030304" pitchFamily="18" charset="0"/>
              </a:rPr>
              <a:t>2</a:t>
            </a:r>
          </a:p>
        </p:txBody>
      </p:sp>
      <p:sp>
        <p:nvSpPr>
          <p:cNvPr id="253" name="TextBox 252">
            <a:extLst>
              <a:ext uri="{FF2B5EF4-FFF2-40B4-BE49-F238E27FC236}">
                <a16:creationId xmlns:a16="http://schemas.microsoft.com/office/drawing/2014/main" id="{31E99745-0042-DDBC-4438-6B09BEDA4D7E}"/>
              </a:ext>
            </a:extLst>
          </p:cNvPr>
          <p:cNvSpPr txBox="1"/>
          <p:nvPr/>
        </p:nvSpPr>
        <p:spPr>
          <a:xfrm>
            <a:off x="11229275" y="2246617"/>
            <a:ext cx="635110" cy="369332"/>
          </a:xfrm>
          <a:prstGeom prst="rect">
            <a:avLst/>
          </a:prstGeom>
          <a:noFill/>
        </p:spPr>
        <p:txBody>
          <a:bodyPr wrap="square" rtlCol="0">
            <a:spAutoFit/>
          </a:bodyPr>
          <a:lstStyle/>
          <a:p>
            <a:r>
              <a:rPr lang="en-GB" dirty="0">
                <a:solidFill>
                  <a:srgbClr val="BFD6EF"/>
                </a:solidFill>
                <a:latin typeface="Book Antiqua" panose="02040602050305030304" pitchFamily="18" charset="0"/>
              </a:rPr>
              <a:t>H</a:t>
            </a:r>
            <a:r>
              <a:rPr lang="en-GB" baseline="-25000" dirty="0">
                <a:solidFill>
                  <a:srgbClr val="BFD6EF"/>
                </a:solidFill>
                <a:latin typeface="Book Antiqua" panose="02040602050305030304" pitchFamily="18" charset="0"/>
              </a:rPr>
              <a:t>2</a:t>
            </a:r>
            <a:r>
              <a:rPr lang="en-GB" dirty="0">
                <a:solidFill>
                  <a:srgbClr val="BFD6EF"/>
                </a:solidFill>
                <a:latin typeface="Book Antiqua" panose="02040602050305030304" pitchFamily="18" charset="0"/>
              </a:rPr>
              <a:t>O</a:t>
            </a:r>
          </a:p>
        </p:txBody>
      </p:sp>
      <p:sp>
        <p:nvSpPr>
          <p:cNvPr id="254" name="TextBox 253">
            <a:extLst>
              <a:ext uri="{FF2B5EF4-FFF2-40B4-BE49-F238E27FC236}">
                <a16:creationId xmlns:a16="http://schemas.microsoft.com/office/drawing/2014/main" id="{C2A95869-D5E6-C04C-6611-3158B950EC0A}"/>
              </a:ext>
            </a:extLst>
          </p:cNvPr>
          <p:cNvSpPr txBox="1"/>
          <p:nvPr/>
        </p:nvSpPr>
        <p:spPr>
          <a:xfrm>
            <a:off x="6206987" y="2278051"/>
            <a:ext cx="3601499" cy="369332"/>
          </a:xfrm>
          <a:prstGeom prst="rect">
            <a:avLst/>
          </a:prstGeom>
          <a:noFill/>
        </p:spPr>
        <p:txBody>
          <a:bodyPr wrap="none" rtlCol="0">
            <a:spAutoFit/>
          </a:bodyPr>
          <a:lstStyle/>
          <a:p>
            <a:r>
              <a:rPr lang="en-GB" dirty="0">
                <a:solidFill>
                  <a:schemeClr val="bg1"/>
                </a:solidFill>
              </a:rPr>
              <a:t>Cosmic dust-like iron silicate powder</a:t>
            </a:r>
          </a:p>
        </p:txBody>
      </p:sp>
      <p:pic>
        <p:nvPicPr>
          <p:cNvPr id="256" name="Picture 255">
            <a:extLst>
              <a:ext uri="{FF2B5EF4-FFF2-40B4-BE49-F238E27FC236}">
                <a16:creationId xmlns:a16="http://schemas.microsoft.com/office/drawing/2014/main" id="{D49D2B54-0D24-1073-2A4B-92B11C34AF7A}"/>
              </a:ext>
            </a:extLst>
          </p:cNvPr>
          <p:cNvPicPr>
            <a:picLocks noChangeAspect="1"/>
          </p:cNvPicPr>
          <p:nvPr/>
        </p:nvPicPr>
        <p:blipFill>
          <a:blip r:embed="rId8"/>
          <a:stretch>
            <a:fillRect/>
          </a:stretch>
        </p:blipFill>
        <p:spPr>
          <a:xfrm>
            <a:off x="8288008" y="6119643"/>
            <a:ext cx="3922521" cy="738357"/>
          </a:xfrm>
          <a:prstGeom prst="rect">
            <a:avLst/>
          </a:prstGeom>
        </p:spPr>
      </p:pic>
      <p:sp>
        <p:nvSpPr>
          <p:cNvPr id="4" name="Oval 3">
            <a:extLst>
              <a:ext uri="{FF2B5EF4-FFF2-40B4-BE49-F238E27FC236}">
                <a16:creationId xmlns:a16="http://schemas.microsoft.com/office/drawing/2014/main" id="{4CF6ADCE-C244-34EF-FD80-1ED16A499CBF}"/>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1E27EC7-7C41-6C2B-5A90-8A3E680FEDCC}"/>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4A569B9-DD32-23FC-E925-8EF9175AFC8C}"/>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46E86D30-CBEF-FA0F-FEF6-7D54898BD290}"/>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05EE8A6-C01D-9161-3997-38C2AC3DF71B}"/>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3D291355-11F4-E8DB-7D71-6BD454F60C8D}"/>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3BF9B631-5C6B-7B58-67E4-0A63C5E59044}"/>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F6E6663-239B-7EDF-E4AC-1C69DA579151}"/>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EA0DCE5C-A0EB-1AF2-88B7-1DFBBC68A68D}"/>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2CAAF7E-3A57-73EF-F8B4-777A863DBC44}"/>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7DD41DB-C41F-4826-5CED-5D353C8E4005}"/>
              </a:ext>
            </a:extLst>
          </p:cNvPr>
          <p:cNvSpPr/>
          <p:nvPr/>
        </p:nvSpPr>
        <p:spPr>
          <a:xfrm>
            <a:off x="1877703"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28FF18CB-8A10-FD8B-8242-13F0E1EE7B91}"/>
              </a:ext>
            </a:extLst>
          </p:cNvPr>
          <p:cNvSpPr/>
          <p:nvPr/>
        </p:nvSpPr>
        <p:spPr>
          <a:xfrm>
            <a:off x="2019754"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0160613-7371-C767-0208-C7E98A3DA16F}"/>
              </a:ext>
            </a:extLst>
          </p:cNvPr>
          <p:cNvSpPr/>
          <p:nvPr/>
        </p:nvSpPr>
        <p:spPr>
          <a:xfrm>
            <a:off x="216061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4A8D1C71-296C-CA62-2133-B51EB7B1BFAE}"/>
              </a:ext>
            </a:extLst>
          </p:cNvPr>
          <p:cNvSpPr/>
          <p:nvPr/>
        </p:nvSpPr>
        <p:spPr>
          <a:xfrm>
            <a:off x="238315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21DAF06D-624E-5AAD-E51A-32F49776EC09}"/>
              </a:ext>
            </a:extLst>
          </p:cNvPr>
          <p:cNvSpPr/>
          <p:nvPr/>
        </p:nvSpPr>
        <p:spPr>
          <a:xfrm>
            <a:off x="252881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91089F61-92FA-1BB5-6B2D-DDC725E2988C}"/>
              </a:ext>
            </a:extLst>
          </p:cNvPr>
          <p:cNvSpPr/>
          <p:nvPr/>
        </p:nvSpPr>
        <p:spPr>
          <a:xfrm>
            <a:off x="267448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76CF5D6C-B069-B73E-4722-FF8E014675BC}"/>
              </a:ext>
            </a:extLst>
          </p:cNvPr>
          <p:cNvSpPr/>
          <p:nvPr/>
        </p:nvSpPr>
        <p:spPr>
          <a:xfrm>
            <a:off x="2816157"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0624FF13-9568-728C-0188-3A6E13E9EB0F}"/>
              </a:ext>
            </a:extLst>
          </p:cNvPr>
          <p:cNvSpPr/>
          <p:nvPr/>
        </p:nvSpPr>
        <p:spPr>
          <a:xfrm>
            <a:off x="2957826"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31D13DC5-C609-D25D-7495-C1B7FB227220}"/>
              </a:ext>
            </a:extLst>
          </p:cNvPr>
          <p:cNvSpPr/>
          <p:nvPr/>
        </p:nvSpPr>
        <p:spPr>
          <a:xfrm>
            <a:off x="3092232"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1D31908B-5E50-DE75-A054-B0AAAA3A876B}"/>
              </a:ext>
            </a:extLst>
          </p:cNvPr>
          <p:cNvSpPr/>
          <p:nvPr/>
        </p:nvSpPr>
        <p:spPr>
          <a:xfrm>
            <a:off x="3314763"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DC143554-F329-CD17-5B55-1B96176E033F}"/>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024D3D9B-70FD-2DBA-C27E-2F352393FF19}"/>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480C738A-EF27-BFE9-173F-FE5B3D83FCFA}"/>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A375C28D-6279-1A37-1A08-E5358F0E53E0}"/>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A86C4CC9-A240-1BF3-FFEC-3F0D9EE2FF76}"/>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CDAD8473-9161-9430-F7D6-16D63C3A4EE4}"/>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95AA86E1-FAE3-64F9-EDC5-8BC42FE9F846}"/>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95F84147-374C-7D1C-0A9D-B712D5DF1255}"/>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E351C102-567A-E775-0AE9-13FB1790EAB8}"/>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18DC9454-46E6-278A-C8D5-0557254D0B82}"/>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EDBD66A5-E671-B3A6-6C16-277D0E46EC7F}"/>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CC227961-A684-AAEB-67BE-5F0825621A11}"/>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a:extLst>
              <a:ext uri="{FF2B5EF4-FFF2-40B4-BE49-F238E27FC236}">
                <a16:creationId xmlns:a16="http://schemas.microsoft.com/office/drawing/2014/main" id="{02D66F0F-6196-4AF8-FBBC-31F6FBB4FD00}"/>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A3332AF0-104E-C99E-9A2A-FBD36F490ED1}"/>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a:extLst>
              <a:ext uri="{FF2B5EF4-FFF2-40B4-BE49-F238E27FC236}">
                <a16:creationId xmlns:a16="http://schemas.microsoft.com/office/drawing/2014/main" id="{D25587CB-0CD5-2C0F-3540-3E6CC859B7F7}"/>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516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3750" fill="hold"/>
                                        <p:tgtEl>
                                          <p:spTgt spid="38"/>
                                        </p:tgtEl>
                                        <p:attrNameLst>
                                          <p:attrName>ppt_x</p:attrName>
                                        </p:attrNameLst>
                                      </p:cBhvr>
                                      <p:tavLst>
                                        <p:tav tm="0">
                                          <p:val>
                                            <p:strVal val="1+#ppt_w/2"/>
                                          </p:val>
                                        </p:tav>
                                        <p:tav tm="100000">
                                          <p:val>
                                            <p:strVal val="#ppt_x"/>
                                          </p:val>
                                        </p:tav>
                                      </p:tavLst>
                                    </p:anim>
                                    <p:anim calcmode="lin" valueType="num">
                                      <p:cBhvr additive="base">
                                        <p:cTn id="8" dur="375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0-#ppt_w/2"/>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230"/>
                                        </p:tgtEl>
                                        <p:attrNameLst>
                                          <p:attrName>style.visibility</p:attrName>
                                        </p:attrNameLst>
                                      </p:cBhvr>
                                      <p:to>
                                        <p:strVal val="visible"/>
                                      </p:to>
                                    </p:set>
                                    <p:animEffect transition="in" filter="fade">
                                      <p:cBhvr>
                                        <p:cTn id="17" dur="500"/>
                                        <p:tgtEl>
                                          <p:spTgt spid="23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8"/>
                                        </p:tgtEl>
                                        <p:attrNameLst>
                                          <p:attrName>style.visibility</p:attrName>
                                        </p:attrNameLst>
                                      </p:cBhvr>
                                      <p:to>
                                        <p:strVal val="visible"/>
                                      </p:to>
                                    </p:set>
                                    <p:animEffect transition="in" filter="fade">
                                      <p:cBhvr>
                                        <p:cTn id="20" dur="500"/>
                                        <p:tgtEl>
                                          <p:spTgt spid="23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1250" fill="hold"/>
                                        <p:tgtEl>
                                          <p:spTgt spid="39"/>
                                        </p:tgtEl>
                                        <p:attrNameLst>
                                          <p:attrName>ppt_x</p:attrName>
                                        </p:attrNameLst>
                                      </p:cBhvr>
                                      <p:tavLst>
                                        <p:tav tm="0">
                                          <p:val>
                                            <p:strVal val="1+#ppt_w/2"/>
                                          </p:val>
                                        </p:tav>
                                        <p:tav tm="100000">
                                          <p:val>
                                            <p:strVal val="#ppt_x"/>
                                          </p:val>
                                        </p:tav>
                                      </p:tavLst>
                                    </p:anim>
                                    <p:anim calcmode="lin" valueType="num">
                                      <p:cBhvr additive="base">
                                        <p:cTn id="26" dur="1250" fill="hold"/>
                                        <p:tgtEl>
                                          <p:spTgt spid="39"/>
                                        </p:tgtEl>
                                        <p:attrNameLst>
                                          <p:attrName>ppt_y</p:attrName>
                                        </p:attrNameLst>
                                      </p:cBhvr>
                                      <p:tavLst>
                                        <p:tav tm="0">
                                          <p:val>
                                            <p:strVal val="0-#ppt_h/2"/>
                                          </p:val>
                                        </p:tav>
                                        <p:tav tm="100000">
                                          <p:val>
                                            <p:strVal val="#ppt_y"/>
                                          </p:val>
                                        </p:tav>
                                      </p:tavLst>
                                    </p:anim>
                                  </p:childTnLst>
                                </p:cTn>
                              </p:par>
                              <p:par>
                                <p:cTn id="27" presetID="2" presetClass="entr" presetSubtype="3"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250" fill="hold"/>
                                        <p:tgtEl>
                                          <p:spTgt spid="41"/>
                                        </p:tgtEl>
                                        <p:attrNameLst>
                                          <p:attrName>ppt_x</p:attrName>
                                        </p:attrNameLst>
                                      </p:cBhvr>
                                      <p:tavLst>
                                        <p:tav tm="0">
                                          <p:val>
                                            <p:strVal val="1+#ppt_w/2"/>
                                          </p:val>
                                        </p:tav>
                                        <p:tav tm="100000">
                                          <p:val>
                                            <p:strVal val="#ppt_x"/>
                                          </p:val>
                                        </p:tav>
                                      </p:tavLst>
                                    </p:anim>
                                    <p:anim calcmode="lin" valueType="num">
                                      <p:cBhvr additive="base">
                                        <p:cTn id="30" dur="1250" fill="hold"/>
                                        <p:tgtEl>
                                          <p:spTgt spid="41"/>
                                        </p:tgtEl>
                                        <p:attrNameLst>
                                          <p:attrName>ppt_y</p:attrName>
                                        </p:attrNameLst>
                                      </p:cBhvr>
                                      <p:tavLst>
                                        <p:tav tm="0">
                                          <p:val>
                                            <p:strVal val="0-#ppt_h/2"/>
                                          </p:val>
                                        </p:tav>
                                        <p:tav tm="100000">
                                          <p:val>
                                            <p:strVal val="#ppt_y"/>
                                          </p:val>
                                        </p:tav>
                                      </p:tavLst>
                                    </p:anim>
                                  </p:childTnLst>
                                </p:cTn>
                              </p:par>
                              <p:par>
                                <p:cTn id="31" presetID="2" presetClass="entr" presetSubtype="3"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1250" fill="hold"/>
                                        <p:tgtEl>
                                          <p:spTgt spid="43"/>
                                        </p:tgtEl>
                                        <p:attrNameLst>
                                          <p:attrName>ppt_x</p:attrName>
                                        </p:attrNameLst>
                                      </p:cBhvr>
                                      <p:tavLst>
                                        <p:tav tm="0">
                                          <p:val>
                                            <p:strVal val="1+#ppt_w/2"/>
                                          </p:val>
                                        </p:tav>
                                        <p:tav tm="100000">
                                          <p:val>
                                            <p:strVal val="#ppt_x"/>
                                          </p:val>
                                        </p:tav>
                                      </p:tavLst>
                                    </p:anim>
                                    <p:anim calcmode="lin" valueType="num">
                                      <p:cBhvr additive="base">
                                        <p:cTn id="34" dur="1250" fill="hold"/>
                                        <p:tgtEl>
                                          <p:spTgt spid="43"/>
                                        </p:tgtEl>
                                        <p:attrNameLst>
                                          <p:attrName>ppt_y</p:attrName>
                                        </p:attrNameLst>
                                      </p:cBhvr>
                                      <p:tavLst>
                                        <p:tav tm="0">
                                          <p:val>
                                            <p:strVal val="0-#ppt_h/2"/>
                                          </p:val>
                                        </p:tav>
                                        <p:tav tm="100000">
                                          <p:val>
                                            <p:strVal val="#ppt_y"/>
                                          </p:val>
                                        </p:tav>
                                      </p:tavLst>
                                    </p:anim>
                                  </p:childTnLst>
                                </p:cTn>
                              </p:par>
                              <p:par>
                                <p:cTn id="35" presetID="2" presetClass="entr" presetSubtype="3"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1250" fill="hold"/>
                                        <p:tgtEl>
                                          <p:spTgt spid="45"/>
                                        </p:tgtEl>
                                        <p:attrNameLst>
                                          <p:attrName>ppt_x</p:attrName>
                                        </p:attrNameLst>
                                      </p:cBhvr>
                                      <p:tavLst>
                                        <p:tav tm="0">
                                          <p:val>
                                            <p:strVal val="1+#ppt_w/2"/>
                                          </p:val>
                                        </p:tav>
                                        <p:tav tm="100000">
                                          <p:val>
                                            <p:strVal val="#ppt_x"/>
                                          </p:val>
                                        </p:tav>
                                      </p:tavLst>
                                    </p:anim>
                                    <p:anim calcmode="lin" valueType="num">
                                      <p:cBhvr additive="base">
                                        <p:cTn id="38" dur="1250" fill="hold"/>
                                        <p:tgtEl>
                                          <p:spTgt spid="45"/>
                                        </p:tgtEl>
                                        <p:attrNameLst>
                                          <p:attrName>ppt_y</p:attrName>
                                        </p:attrNameLst>
                                      </p:cBhvr>
                                      <p:tavLst>
                                        <p:tav tm="0">
                                          <p:val>
                                            <p:strVal val="0-#ppt_h/2"/>
                                          </p:val>
                                        </p:tav>
                                        <p:tav tm="100000">
                                          <p:val>
                                            <p:strVal val="#ppt_y"/>
                                          </p:val>
                                        </p:tav>
                                      </p:tavLst>
                                    </p:anim>
                                  </p:childTnLst>
                                </p:cTn>
                              </p:par>
                              <p:par>
                                <p:cTn id="39" presetID="2" presetClass="entr" presetSubtype="3"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1250" fill="hold"/>
                                        <p:tgtEl>
                                          <p:spTgt spid="47"/>
                                        </p:tgtEl>
                                        <p:attrNameLst>
                                          <p:attrName>ppt_x</p:attrName>
                                        </p:attrNameLst>
                                      </p:cBhvr>
                                      <p:tavLst>
                                        <p:tav tm="0">
                                          <p:val>
                                            <p:strVal val="1+#ppt_w/2"/>
                                          </p:val>
                                        </p:tav>
                                        <p:tav tm="100000">
                                          <p:val>
                                            <p:strVal val="#ppt_x"/>
                                          </p:val>
                                        </p:tav>
                                      </p:tavLst>
                                    </p:anim>
                                    <p:anim calcmode="lin" valueType="num">
                                      <p:cBhvr additive="base">
                                        <p:cTn id="42" dur="1250" fill="hold"/>
                                        <p:tgtEl>
                                          <p:spTgt spid="47"/>
                                        </p:tgtEl>
                                        <p:attrNameLst>
                                          <p:attrName>ppt_y</p:attrName>
                                        </p:attrNameLst>
                                      </p:cBhvr>
                                      <p:tavLst>
                                        <p:tav tm="0">
                                          <p:val>
                                            <p:strVal val="0-#ppt_h/2"/>
                                          </p:val>
                                        </p:tav>
                                        <p:tav tm="100000">
                                          <p:val>
                                            <p:strVal val="#ppt_y"/>
                                          </p:val>
                                        </p:tav>
                                      </p:tavLst>
                                    </p:anim>
                                  </p:childTnLst>
                                </p:cTn>
                              </p:par>
                              <p:par>
                                <p:cTn id="43" presetID="2" presetClass="entr" presetSubtype="3"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1250" fill="hold"/>
                                        <p:tgtEl>
                                          <p:spTgt spid="49"/>
                                        </p:tgtEl>
                                        <p:attrNameLst>
                                          <p:attrName>ppt_x</p:attrName>
                                        </p:attrNameLst>
                                      </p:cBhvr>
                                      <p:tavLst>
                                        <p:tav tm="0">
                                          <p:val>
                                            <p:strVal val="1+#ppt_w/2"/>
                                          </p:val>
                                        </p:tav>
                                        <p:tav tm="100000">
                                          <p:val>
                                            <p:strVal val="#ppt_x"/>
                                          </p:val>
                                        </p:tav>
                                      </p:tavLst>
                                    </p:anim>
                                    <p:anim calcmode="lin" valueType="num">
                                      <p:cBhvr additive="base">
                                        <p:cTn id="46" dur="1250" fill="hold"/>
                                        <p:tgtEl>
                                          <p:spTgt spid="49"/>
                                        </p:tgtEl>
                                        <p:attrNameLst>
                                          <p:attrName>ppt_y</p:attrName>
                                        </p:attrNameLst>
                                      </p:cBhvr>
                                      <p:tavLst>
                                        <p:tav tm="0">
                                          <p:val>
                                            <p:strVal val="0-#ppt_h/2"/>
                                          </p:val>
                                        </p:tav>
                                        <p:tav tm="100000">
                                          <p:val>
                                            <p:strVal val="#ppt_y"/>
                                          </p:val>
                                        </p:tav>
                                      </p:tavLst>
                                    </p:anim>
                                  </p:childTnLst>
                                </p:cTn>
                              </p:par>
                              <p:par>
                                <p:cTn id="47" presetID="2" presetClass="entr" presetSubtype="3"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additive="base">
                                        <p:cTn id="49" dur="1250" fill="hold"/>
                                        <p:tgtEl>
                                          <p:spTgt spid="51"/>
                                        </p:tgtEl>
                                        <p:attrNameLst>
                                          <p:attrName>ppt_x</p:attrName>
                                        </p:attrNameLst>
                                      </p:cBhvr>
                                      <p:tavLst>
                                        <p:tav tm="0">
                                          <p:val>
                                            <p:strVal val="1+#ppt_w/2"/>
                                          </p:val>
                                        </p:tav>
                                        <p:tav tm="100000">
                                          <p:val>
                                            <p:strVal val="#ppt_x"/>
                                          </p:val>
                                        </p:tav>
                                      </p:tavLst>
                                    </p:anim>
                                    <p:anim calcmode="lin" valueType="num">
                                      <p:cBhvr additive="base">
                                        <p:cTn id="50" dur="1250" fill="hold"/>
                                        <p:tgtEl>
                                          <p:spTgt spid="51"/>
                                        </p:tgtEl>
                                        <p:attrNameLst>
                                          <p:attrName>ppt_y</p:attrName>
                                        </p:attrNameLst>
                                      </p:cBhvr>
                                      <p:tavLst>
                                        <p:tav tm="0">
                                          <p:val>
                                            <p:strVal val="0-#ppt_h/2"/>
                                          </p:val>
                                        </p:tav>
                                        <p:tav tm="100000">
                                          <p:val>
                                            <p:strVal val="#ppt_y"/>
                                          </p:val>
                                        </p:tav>
                                      </p:tavLst>
                                    </p:anim>
                                  </p:childTnLst>
                                </p:cTn>
                              </p:par>
                              <p:par>
                                <p:cTn id="51" presetID="2" presetClass="entr" presetSubtype="3"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anim calcmode="lin" valueType="num">
                                      <p:cBhvr additive="base">
                                        <p:cTn id="53" dur="1250" fill="hold"/>
                                        <p:tgtEl>
                                          <p:spTgt spid="53"/>
                                        </p:tgtEl>
                                        <p:attrNameLst>
                                          <p:attrName>ppt_x</p:attrName>
                                        </p:attrNameLst>
                                      </p:cBhvr>
                                      <p:tavLst>
                                        <p:tav tm="0">
                                          <p:val>
                                            <p:strVal val="1+#ppt_w/2"/>
                                          </p:val>
                                        </p:tav>
                                        <p:tav tm="100000">
                                          <p:val>
                                            <p:strVal val="#ppt_x"/>
                                          </p:val>
                                        </p:tav>
                                      </p:tavLst>
                                    </p:anim>
                                    <p:anim calcmode="lin" valueType="num">
                                      <p:cBhvr additive="base">
                                        <p:cTn id="54" dur="1250" fill="hold"/>
                                        <p:tgtEl>
                                          <p:spTgt spid="53"/>
                                        </p:tgtEl>
                                        <p:attrNameLst>
                                          <p:attrName>ppt_y</p:attrName>
                                        </p:attrNameLst>
                                      </p:cBhvr>
                                      <p:tavLst>
                                        <p:tav tm="0">
                                          <p:val>
                                            <p:strVal val="0-#ppt_h/2"/>
                                          </p:val>
                                        </p:tav>
                                        <p:tav tm="100000">
                                          <p:val>
                                            <p:strVal val="#ppt_y"/>
                                          </p:val>
                                        </p:tav>
                                      </p:tavLst>
                                    </p:anim>
                                  </p:childTnLst>
                                </p:cTn>
                              </p:par>
                              <p:par>
                                <p:cTn id="55" presetID="2" presetClass="entr" presetSubtype="3"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additive="base">
                                        <p:cTn id="57" dur="1250" fill="hold"/>
                                        <p:tgtEl>
                                          <p:spTgt spid="55"/>
                                        </p:tgtEl>
                                        <p:attrNameLst>
                                          <p:attrName>ppt_x</p:attrName>
                                        </p:attrNameLst>
                                      </p:cBhvr>
                                      <p:tavLst>
                                        <p:tav tm="0">
                                          <p:val>
                                            <p:strVal val="1+#ppt_w/2"/>
                                          </p:val>
                                        </p:tav>
                                        <p:tav tm="100000">
                                          <p:val>
                                            <p:strVal val="#ppt_x"/>
                                          </p:val>
                                        </p:tav>
                                      </p:tavLst>
                                    </p:anim>
                                    <p:anim calcmode="lin" valueType="num">
                                      <p:cBhvr additive="base">
                                        <p:cTn id="58" dur="1250" fill="hold"/>
                                        <p:tgtEl>
                                          <p:spTgt spid="55"/>
                                        </p:tgtEl>
                                        <p:attrNameLst>
                                          <p:attrName>ppt_y</p:attrName>
                                        </p:attrNameLst>
                                      </p:cBhvr>
                                      <p:tavLst>
                                        <p:tav tm="0">
                                          <p:val>
                                            <p:strVal val="0-#ppt_h/2"/>
                                          </p:val>
                                        </p:tav>
                                        <p:tav tm="100000">
                                          <p:val>
                                            <p:strVal val="#ppt_y"/>
                                          </p:val>
                                        </p:tav>
                                      </p:tavLst>
                                    </p:anim>
                                  </p:childTnLst>
                                </p:cTn>
                              </p:par>
                              <p:par>
                                <p:cTn id="59" presetID="2" presetClass="entr" presetSubtype="3"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 calcmode="lin" valueType="num">
                                      <p:cBhvr additive="base">
                                        <p:cTn id="61" dur="1250" fill="hold"/>
                                        <p:tgtEl>
                                          <p:spTgt spid="57"/>
                                        </p:tgtEl>
                                        <p:attrNameLst>
                                          <p:attrName>ppt_x</p:attrName>
                                        </p:attrNameLst>
                                      </p:cBhvr>
                                      <p:tavLst>
                                        <p:tav tm="0">
                                          <p:val>
                                            <p:strVal val="1+#ppt_w/2"/>
                                          </p:val>
                                        </p:tav>
                                        <p:tav tm="100000">
                                          <p:val>
                                            <p:strVal val="#ppt_x"/>
                                          </p:val>
                                        </p:tav>
                                      </p:tavLst>
                                    </p:anim>
                                    <p:anim calcmode="lin" valueType="num">
                                      <p:cBhvr additive="base">
                                        <p:cTn id="62" dur="1250" fill="hold"/>
                                        <p:tgtEl>
                                          <p:spTgt spid="57"/>
                                        </p:tgtEl>
                                        <p:attrNameLst>
                                          <p:attrName>ppt_y</p:attrName>
                                        </p:attrNameLst>
                                      </p:cBhvr>
                                      <p:tavLst>
                                        <p:tav tm="0">
                                          <p:val>
                                            <p:strVal val="0-#ppt_h/2"/>
                                          </p:val>
                                        </p:tav>
                                        <p:tav tm="100000">
                                          <p:val>
                                            <p:strVal val="#ppt_y"/>
                                          </p:val>
                                        </p:tav>
                                      </p:tavLst>
                                    </p:anim>
                                  </p:childTnLst>
                                </p:cTn>
                              </p:par>
                              <p:par>
                                <p:cTn id="63" presetID="2" presetClass="entr" presetSubtype="3"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anim calcmode="lin" valueType="num">
                                      <p:cBhvr additive="base">
                                        <p:cTn id="65" dur="1250" fill="hold"/>
                                        <p:tgtEl>
                                          <p:spTgt spid="59"/>
                                        </p:tgtEl>
                                        <p:attrNameLst>
                                          <p:attrName>ppt_x</p:attrName>
                                        </p:attrNameLst>
                                      </p:cBhvr>
                                      <p:tavLst>
                                        <p:tav tm="0">
                                          <p:val>
                                            <p:strVal val="1+#ppt_w/2"/>
                                          </p:val>
                                        </p:tav>
                                        <p:tav tm="100000">
                                          <p:val>
                                            <p:strVal val="#ppt_x"/>
                                          </p:val>
                                        </p:tav>
                                      </p:tavLst>
                                    </p:anim>
                                    <p:anim calcmode="lin" valueType="num">
                                      <p:cBhvr additive="base">
                                        <p:cTn id="66" dur="1250" fill="hold"/>
                                        <p:tgtEl>
                                          <p:spTgt spid="59"/>
                                        </p:tgtEl>
                                        <p:attrNameLst>
                                          <p:attrName>ppt_y</p:attrName>
                                        </p:attrNameLst>
                                      </p:cBhvr>
                                      <p:tavLst>
                                        <p:tav tm="0">
                                          <p:val>
                                            <p:strVal val="0-#ppt_h/2"/>
                                          </p:val>
                                        </p:tav>
                                        <p:tav tm="100000">
                                          <p:val>
                                            <p:strVal val="#ppt_y"/>
                                          </p:val>
                                        </p:tav>
                                      </p:tavLst>
                                    </p:anim>
                                  </p:childTnLst>
                                </p:cTn>
                              </p:par>
                              <p:par>
                                <p:cTn id="67" presetID="2" presetClass="entr" presetSubtype="3"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anim calcmode="lin" valueType="num">
                                      <p:cBhvr additive="base">
                                        <p:cTn id="69" dur="1250" fill="hold"/>
                                        <p:tgtEl>
                                          <p:spTgt spid="61"/>
                                        </p:tgtEl>
                                        <p:attrNameLst>
                                          <p:attrName>ppt_x</p:attrName>
                                        </p:attrNameLst>
                                      </p:cBhvr>
                                      <p:tavLst>
                                        <p:tav tm="0">
                                          <p:val>
                                            <p:strVal val="1+#ppt_w/2"/>
                                          </p:val>
                                        </p:tav>
                                        <p:tav tm="100000">
                                          <p:val>
                                            <p:strVal val="#ppt_x"/>
                                          </p:val>
                                        </p:tav>
                                      </p:tavLst>
                                    </p:anim>
                                    <p:anim calcmode="lin" valueType="num">
                                      <p:cBhvr additive="base">
                                        <p:cTn id="70" dur="1250" fill="hold"/>
                                        <p:tgtEl>
                                          <p:spTgt spid="61"/>
                                        </p:tgtEl>
                                        <p:attrNameLst>
                                          <p:attrName>ppt_y</p:attrName>
                                        </p:attrNameLst>
                                      </p:cBhvr>
                                      <p:tavLst>
                                        <p:tav tm="0">
                                          <p:val>
                                            <p:strVal val="0-#ppt_h/2"/>
                                          </p:val>
                                        </p:tav>
                                        <p:tav tm="100000">
                                          <p:val>
                                            <p:strVal val="#ppt_y"/>
                                          </p:val>
                                        </p:tav>
                                      </p:tavLst>
                                    </p:anim>
                                  </p:childTnLst>
                                </p:cTn>
                              </p:par>
                              <p:par>
                                <p:cTn id="71" presetID="2" presetClass="entr" presetSubtype="3"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additive="base">
                                        <p:cTn id="73" dur="1250" fill="hold"/>
                                        <p:tgtEl>
                                          <p:spTgt spid="63"/>
                                        </p:tgtEl>
                                        <p:attrNameLst>
                                          <p:attrName>ppt_x</p:attrName>
                                        </p:attrNameLst>
                                      </p:cBhvr>
                                      <p:tavLst>
                                        <p:tav tm="0">
                                          <p:val>
                                            <p:strVal val="1+#ppt_w/2"/>
                                          </p:val>
                                        </p:tav>
                                        <p:tav tm="100000">
                                          <p:val>
                                            <p:strVal val="#ppt_x"/>
                                          </p:val>
                                        </p:tav>
                                      </p:tavLst>
                                    </p:anim>
                                    <p:anim calcmode="lin" valueType="num">
                                      <p:cBhvr additive="base">
                                        <p:cTn id="74" dur="1250" fill="hold"/>
                                        <p:tgtEl>
                                          <p:spTgt spid="63"/>
                                        </p:tgtEl>
                                        <p:attrNameLst>
                                          <p:attrName>ppt_y</p:attrName>
                                        </p:attrNameLst>
                                      </p:cBhvr>
                                      <p:tavLst>
                                        <p:tav tm="0">
                                          <p:val>
                                            <p:strVal val="0-#ppt_h/2"/>
                                          </p:val>
                                        </p:tav>
                                        <p:tav tm="100000">
                                          <p:val>
                                            <p:strVal val="#ppt_y"/>
                                          </p:val>
                                        </p:tav>
                                      </p:tavLst>
                                    </p:anim>
                                  </p:childTnLst>
                                </p:cTn>
                              </p:par>
                              <p:par>
                                <p:cTn id="75" presetID="2" presetClass="entr" presetSubtype="3"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anim calcmode="lin" valueType="num">
                                      <p:cBhvr additive="base">
                                        <p:cTn id="77" dur="1250" fill="hold"/>
                                        <p:tgtEl>
                                          <p:spTgt spid="65"/>
                                        </p:tgtEl>
                                        <p:attrNameLst>
                                          <p:attrName>ppt_x</p:attrName>
                                        </p:attrNameLst>
                                      </p:cBhvr>
                                      <p:tavLst>
                                        <p:tav tm="0">
                                          <p:val>
                                            <p:strVal val="1+#ppt_w/2"/>
                                          </p:val>
                                        </p:tav>
                                        <p:tav tm="100000">
                                          <p:val>
                                            <p:strVal val="#ppt_x"/>
                                          </p:val>
                                        </p:tav>
                                      </p:tavLst>
                                    </p:anim>
                                    <p:anim calcmode="lin" valueType="num">
                                      <p:cBhvr additive="base">
                                        <p:cTn id="78" dur="1250" fill="hold"/>
                                        <p:tgtEl>
                                          <p:spTgt spid="65"/>
                                        </p:tgtEl>
                                        <p:attrNameLst>
                                          <p:attrName>ppt_y</p:attrName>
                                        </p:attrNameLst>
                                      </p:cBhvr>
                                      <p:tavLst>
                                        <p:tav tm="0">
                                          <p:val>
                                            <p:strVal val="0-#ppt_h/2"/>
                                          </p:val>
                                        </p:tav>
                                        <p:tav tm="100000">
                                          <p:val>
                                            <p:strVal val="#ppt_y"/>
                                          </p:val>
                                        </p:tav>
                                      </p:tavLst>
                                    </p:anim>
                                  </p:childTnLst>
                                </p:cTn>
                              </p:par>
                              <p:par>
                                <p:cTn id="79" presetID="2" presetClass="entr" presetSubtype="3" fill="hold" grpId="0" nodeType="withEffect">
                                  <p:stCondLst>
                                    <p:cond delay="0"/>
                                  </p:stCondLst>
                                  <p:childTnLst>
                                    <p:set>
                                      <p:cBhvr>
                                        <p:cTn id="80" dur="1" fill="hold">
                                          <p:stCondLst>
                                            <p:cond delay="0"/>
                                          </p:stCondLst>
                                        </p:cTn>
                                        <p:tgtEl>
                                          <p:spTgt spid="67"/>
                                        </p:tgtEl>
                                        <p:attrNameLst>
                                          <p:attrName>style.visibility</p:attrName>
                                        </p:attrNameLst>
                                      </p:cBhvr>
                                      <p:to>
                                        <p:strVal val="visible"/>
                                      </p:to>
                                    </p:set>
                                    <p:anim calcmode="lin" valueType="num">
                                      <p:cBhvr additive="base">
                                        <p:cTn id="81" dur="1250" fill="hold"/>
                                        <p:tgtEl>
                                          <p:spTgt spid="67"/>
                                        </p:tgtEl>
                                        <p:attrNameLst>
                                          <p:attrName>ppt_x</p:attrName>
                                        </p:attrNameLst>
                                      </p:cBhvr>
                                      <p:tavLst>
                                        <p:tav tm="0">
                                          <p:val>
                                            <p:strVal val="1+#ppt_w/2"/>
                                          </p:val>
                                        </p:tav>
                                        <p:tav tm="100000">
                                          <p:val>
                                            <p:strVal val="#ppt_x"/>
                                          </p:val>
                                        </p:tav>
                                      </p:tavLst>
                                    </p:anim>
                                    <p:anim calcmode="lin" valueType="num">
                                      <p:cBhvr additive="base">
                                        <p:cTn id="82" dur="1250" fill="hold"/>
                                        <p:tgtEl>
                                          <p:spTgt spid="67"/>
                                        </p:tgtEl>
                                        <p:attrNameLst>
                                          <p:attrName>ppt_y</p:attrName>
                                        </p:attrNameLst>
                                      </p:cBhvr>
                                      <p:tavLst>
                                        <p:tav tm="0">
                                          <p:val>
                                            <p:strVal val="0-#ppt_h/2"/>
                                          </p:val>
                                        </p:tav>
                                        <p:tav tm="100000">
                                          <p:val>
                                            <p:strVal val="#ppt_y"/>
                                          </p:val>
                                        </p:tav>
                                      </p:tavLst>
                                    </p:anim>
                                  </p:childTnLst>
                                </p:cTn>
                              </p:par>
                              <p:par>
                                <p:cTn id="83" presetID="2" presetClass="entr" presetSubtype="3" fill="hold" grpId="0" nodeType="withEffect">
                                  <p:stCondLst>
                                    <p:cond delay="0"/>
                                  </p:stCondLst>
                                  <p:childTnLst>
                                    <p:set>
                                      <p:cBhvr>
                                        <p:cTn id="84" dur="1" fill="hold">
                                          <p:stCondLst>
                                            <p:cond delay="0"/>
                                          </p:stCondLst>
                                        </p:cTn>
                                        <p:tgtEl>
                                          <p:spTgt spid="69"/>
                                        </p:tgtEl>
                                        <p:attrNameLst>
                                          <p:attrName>style.visibility</p:attrName>
                                        </p:attrNameLst>
                                      </p:cBhvr>
                                      <p:to>
                                        <p:strVal val="visible"/>
                                      </p:to>
                                    </p:set>
                                    <p:anim calcmode="lin" valueType="num">
                                      <p:cBhvr additive="base">
                                        <p:cTn id="85" dur="1250" fill="hold"/>
                                        <p:tgtEl>
                                          <p:spTgt spid="69"/>
                                        </p:tgtEl>
                                        <p:attrNameLst>
                                          <p:attrName>ppt_x</p:attrName>
                                        </p:attrNameLst>
                                      </p:cBhvr>
                                      <p:tavLst>
                                        <p:tav tm="0">
                                          <p:val>
                                            <p:strVal val="1+#ppt_w/2"/>
                                          </p:val>
                                        </p:tav>
                                        <p:tav tm="100000">
                                          <p:val>
                                            <p:strVal val="#ppt_x"/>
                                          </p:val>
                                        </p:tav>
                                      </p:tavLst>
                                    </p:anim>
                                    <p:anim calcmode="lin" valueType="num">
                                      <p:cBhvr additive="base">
                                        <p:cTn id="86" dur="1250" fill="hold"/>
                                        <p:tgtEl>
                                          <p:spTgt spid="69"/>
                                        </p:tgtEl>
                                        <p:attrNameLst>
                                          <p:attrName>ppt_y</p:attrName>
                                        </p:attrNameLst>
                                      </p:cBhvr>
                                      <p:tavLst>
                                        <p:tav tm="0">
                                          <p:val>
                                            <p:strVal val="0-#ppt_h/2"/>
                                          </p:val>
                                        </p:tav>
                                        <p:tav tm="100000">
                                          <p:val>
                                            <p:strVal val="#ppt_y"/>
                                          </p:val>
                                        </p:tav>
                                      </p:tavLst>
                                    </p:anim>
                                  </p:childTnLst>
                                </p:cTn>
                              </p:par>
                              <p:par>
                                <p:cTn id="87" presetID="2" presetClass="entr" presetSubtype="3"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anim calcmode="lin" valueType="num">
                                      <p:cBhvr additive="base">
                                        <p:cTn id="89" dur="1250" fill="hold"/>
                                        <p:tgtEl>
                                          <p:spTgt spid="71"/>
                                        </p:tgtEl>
                                        <p:attrNameLst>
                                          <p:attrName>ppt_x</p:attrName>
                                        </p:attrNameLst>
                                      </p:cBhvr>
                                      <p:tavLst>
                                        <p:tav tm="0">
                                          <p:val>
                                            <p:strVal val="1+#ppt_w/2"/>
                                          </p:val>
                                        </p:tav>
                                        <p:tav tm="100000">
                                          <p:val>
                                            <p:strVal val="#ppt_x"/>
                                          </p:val>
                                        </p:tav>
                                      </p:tavLst>
                                    </p:anim>
                                    <p:anim calcmode="lin" valueType="num">
                                      <p:cBhvr additive="base">
                                        <p:cTn id="90" dur="1250" fill="hold"/>
                                        <p:tgtEl>
                                          <p:spTgt spid="71"/>
                                        </p:tgtEl>
                                        <p:attrNameLst>
                                          <p:attrName>ppt_y</p:attrName>
                                        </p:attrNameLst>
                                      </p:cBhvr>
                                      <p:tavLst>
                                        <p:tav tm="0">
                                          <p:val>
                                            <p:strVal val="0-#ppt_h/2"/>
                                          </p:val>
                                        </p:tav>
                                        <p:tav tm="100000">
                                          <p:val>
                                            <p:strVal val="#ppt_y"/>
                                          </p:val>
                                        </p:tav>
                                      </p:tavLst>
                                    </p:anim>
                                  </p:childTnLst>
                                </p:cTn>
                              </p:par>
                              <p:par>
                                <p:cTn id="91" presetID="2" presetClass="entr" presetSubtype="3" fill="hold" grpId="0" nodeType="withEffect">
                                  <p:stCondLst>
                                    <p:cond delay="0"/>
                                  </p:stCondLst>
                                  <p:childTnLst>
                                    <p:set>
                                      <p:cBhvr>
                                        <p:cTn id="92" dur="1" fill="hold">
                                          <p:stCondLst>
                                            <p:cond delay="0"/>
                                          </p:stCondLst>
                                        </p:cTn>
                                        <p:tgtEl>
                                          <p:spTgt spid="73"/>
                                        </p:tgtEl>
                                        <p:attrNameLst>
                                          <p:attrName>style.visibility</p:attrName>
                                        </p:attrNameLst>
                                      </p:cBhvr>
                                      <p:to>
                                        <p:strVal val="visible"/>
                                      </p:to>
                                    </p:set>
                                    <p:anim calcmode="lin" valueType="num">
                                      <p:cBhvr additive="base">
                                        <p:cTn id="93" dur="1250" fill="hold"/>
                                        <p:tgtEl>
                                          <p:spTgt spid="73"/>
                                        </p:tgtEl>
                                        <p:attrNameLst>
                                          <p:attrName>ppt_x</p:attrName>
                                        </p:attrNameLst>
                                      </p:cBhvr>
                                      <p:tavLst>
                                        <p:tav tm="0">
                                          <p:val>
                                            <p:strVal val="1+#ppt_w/2"/>
                                          </p:val>
                                        </p:tav>
                                        <p:tav tm="100000">
                                          <p:val>
                                            <p:strVal val="#ppt_x"/>
                                          </p:val>
                                        </p:tav>
                                      </p:tavLst>
                                    </p:anim>
                                    <p:anim calcmode="lin" valueType="num">
                                      <p:cBhvr additive="base">
                                        <p:cTn id="94" dur="1250" fill="hold"/>
                                        <p:tgtEl>
                                          <p:spTgt spid="73"/>
                                        </p:tgtEl>
                                        <p:attrNameLst>
                                          <p:attrName>ppt_y</p:attrName>
                                        </p:attrNameLst>
                                      </p:cBhvr>
                                      <p:tavLst>
                                        <p:tav tm="0">
                                          <p:val>
                                            <p:strVal val="0-#ppt_h/2"/>
                                          </p:val>
                                        </p:tav>
                                        <p:tav tm="100000">
                                          <p:val>
                                            <p:strVal val="#ppt_y"/>
                                          </p:val>
                                        </p:tav>
                                      </p:tavLst>
                                    </p:anim>
                                  </p:childTnLst>
                                </p:cTn>
                              </p:par>
                              <p:par>
                                <p:cTn id="95" presetID="2" presetClass="entr" presetSubtype="3"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anim calcmode="lin" valueType="num">
                                      <p:cBhvr additive="base">
                                        <p:cTn id="97" dur="1250" fill="hold"/>
                                        <p:tgtEl>
                                          <p:spTgt spid="75"/>
                                        </p:tgtEl>
                                        <p:attrNameLst>
                                          <p:attrName>ppt_x</p:attrName>
                                        </p:attrNameLst>
                                      </p:cBhvr>
                                      <p:tavLst>
                                        <p:tav tm="0">
                                          <p:val>
                                            <p:strVal val="1+#ppt_w/2"/>
                                          </p:val>
                                        </p:tav>
                                        <p:tav tm="100000">
                                          <p:val>
                                            <p:strVal val="#ppt_x"/>
                                          </p:val>
                                        </p:tav>
                                      </p:tavLst>
                                    </p:anim>
                                    <p:anim calcmode="lin" valueType="num">
                                      <p:cBhvr additive="base">
                                        <p:cTn id="98" dur="1250" fill="hold"/>
                                        <p:tgtEl>
                                          <p:spTgt spid="75"/>
                                        </p:tgtEl>
                                        <p:attrNameLst>
                                          <p:attrName>ppt_y</p:attrName>
                                        </p:attrNameLst>
                                      </p:cBhvr>
                                      <p:tavLst>
                                        <p:tav tm="0">
                                          <p:val>
                                            <p:strVal val="0-#ppt_h/2"/>
                                          </p:val>
                                        </p:tav>
                                        <p:tav tm="100000">
                                          <p:val>
                                            <p:strVal val="#ppt_y"/>
                                          </p:val>
                                        </p:tav>
                                      </p:tavLst>
                                    </p:anim>
                                  </p:childTnLst>
                                </p:cTn>
                              </p:par>
                              <p:par>
                                <p:cTn id="99" presetID="2" presetClass="entr" presetSubtype="3" fill="hold" grpId="0" nodeType="withEffect">
                                  <p:stCondLst>
                                    <p:cond delay="0"/>
                                  </p:stCondLst>
                                  <p:childTnLst>
                                    <p:set>
                                      <p:cBhvr>
                                        <p:cTn id="100" dur="1" fill="hold">
                                          <p:stCondLst>
                                            <p:cond delay="0"/>
                                          </p:stCondLst>
                                        </p:cTn>
                                        <p:tgtEl>
                                          <p:spTgt spid="77"/>
                                        </p:tgtEl>
                                        <p:attrNameLst>
                                          <p:attrName>style.visibility</p:attrName>
                                        </p:attrNameLst>
                                      </p:cBhvr>
                                      <p:to>
                                        <p:strVal val="visible"/>
                                      </p:to>
                                    </p:set>
                                    <p:anim calcmode="lin" valueType="num">
                                      <p:cBhvr additive="base">
                                        <p:cTn id="101" dur="1250" fill="hold"/>
                                        <p:tgtEl>
                                          <p:spTgt spid="77"/>
                                        </p:tgtEl>
                                        <p:attrNameLst>
                                          <p:attrName>ppt_x</p:attrName>
                                        </p:attrNameLst>
                                      </p:cBhvr>
                                      <p:tavLst>
                                        <p:tav tm="0">
                                          <p:val>
                                            <p:strVal val="1+#ppt_w/2"/>
                                          </p:val>
                                        </p:tav>
                                        <p:tav tm="100000">
                                          <p:val>
                                            <p:strVal val="#ppt_x"/>
                                          </p:val>
                                        </p:tav>
                                      </p:tavLst>
                                    </p:anim>
                                    <p:anim calcmode="lin" valueType="num">
                                      <p:cBhvr additive="base">
                                        <p:cTn id="102" dur="1250" fill="hold"/>
                                        <p:tgtEl>
                                          <p:spTgt spid="77"/>
                                        </p:tgtEl>
                                        <p:attrNameLst>
                                          <p:attrName>ppt_y</p:attrName>
                                        </p:attrNameLst>
                                      </p:cBhvr>
                                      <p:tavLst>
                                        <p:tav tm="0">
                                          <p:val>
                                            <p:strVal val="0-#ppt_h/2"/>
                                          </p:val>
                                        </p:tav>
                                        <p:tav tm="100000">
                                          <p:val>
                                            <p:strVal val="#ppt_y"/>
                                          </p:val>
                                        </p:tav>
                                      </p:tavLst>
                                    </p:anim>
                                  </p:childTnLst>
                                </p:cTn>
                              </p:par>
                              <p:par>
                                <p:cTn id="103" presetID="2" presetClass="entr" presetSubtype="3" fill="hold" grpId="0" nodeType="withEffect">
                                  <p:stCondLst>
                                    <p:cond delay="0"/>
                                  </p:stCondLst>
                                  <p:childTnLst>
                                    <p:set>
                                      <p:cBhvr>
                                        <p:cTn id="104" dur="1" fill="hold">
                                          <p:stCondLst>
                                            <p:cond delay="0"/>
                                          </p:stCondLst>
                                        </p:cTn>
                                        <p:tgtEl>
                                          <p:spTgt spid="79"/>
                                        </p:tgtEl>
                                        <p:attrNameLst>
                                          <p:attrName>style.visibility</p:attrName>
                                        </p:attrNameLst>
                                      </p:cBhvr>
                                      <p:to>
                                        <p:strVal val="visible"/>
                                      </p:to>
                                    </p:set>
                                    <p:anim calcmode="lin" valueType="num">
                                      <p:cBhvr additive="base">
                                        <p:cTn id="105" dur="1250" fill="hold"/>
                                        <p:tgtEl>
                                          <p:spTgt spid="79"/>
                                        </p:tgtEl>
                                        <p:attrNameLst>
                                          <p:attrName>ppt_x</p:attrName>
                                        </p:attrNameLst>
                                      </p:cBhvr>
                                      <p:tavLst>
                                        <p:tav tm="0">
                                          <p:val>
                                            <p:strVal val="1+#ppt_w/2"/>
                                          </p:val>
                                        </p:tav>
                                        <p:tav tm="100000">
                                          <p:val>
                                            <p:strVal val="#ppt_x"/>
                                          </p:val>
                                        </p:tav>
                                      </p:tavLst>
                                    </p:anim>
                                    <p:anim calcmode="lin" valueType="num">
                                      <p:cBhvr additive="base">
                                        <p:cTn id="106" dur="1250" fill="hold"/>
                                        <p:tgtEl>
                                          <p:spTgt spid="79"/>
                                        </p:tgtEl>
                                        <p:attrNameLst>
                                          <p:attrName>ppt_y</p:attrName>
                                        </p:attrNameLst>
                                      </p:cBhvr>
                                      <p:tavLst>
                                        <p:tav tm="0">
                                          <p:val>
                                            <p:strVal val="0-#ppt_h/2"/>
                                          </p:val>
                                        </p:tav>
                                        <p:tav tm="100000">
                                          <p:val>
                                            <p:strVal val="#ppt_y"/>
                                          </p:val>
                                        </p:tav>
                                      </p:tavLst>
                                    </p:anim>
                                  </p:childTnLst>
                                </p:cTn>
                              </p:par>
                              <p:par>
                                <p:cTn id="107" presetID="2" presetClass="entr" presetSubtype="3" fill="hold" grpId="0" nodeType="withEffect">
                                  <p:stCondLst>
                                    <p:cond delay="0"/>
                                  </p:stCondLst>
                                  <p:childTnLst>
                                    <p:set>
                                      <p:cBhvr>
                                        <p:cTn id="108" dur="1" fill="hold">
                                          <p:stCondLst>
                                            <p:cond delay="0"/>
                                          </p:stCondLst>
                                        </p:cTn>
                                        <p:tgtEl>
                                          <p:spTgt spid="81"/>
                                        </p:tgtEl>
                                        <p:attrNameLst>
                                          <p:attrName>style.visibility</p:attrName>
                                        </p:attrNameLst>
                                      </p:cBhvr>
                                      <p:to>
                                        <p:strVal val="visible"/>
                                      </p:to>
                                    </p:set>
                                    <p:anim calcmode="lin" valueType="num">
                                      <p:cBhvr additive="base">
                                        <p:cTn id="109" dur="1250" fill="hold"/>
                                        <p:tgtEl>
                                          <p:spTgt spid="81"/>
                                        </p:tgtEl>
                                        <p:attrNameLst>
                                          <p:attrName>ppt_x</p:attrName>
                                        </p:attrNameLst>
                                      </p:cBhvr>
                                      <p:tavLst>
                                        <p:tav tm="0">
                                          <p:val>
                                            <p:strVal val="1+#ppt_w/2"/>
                                          </p:val>
                                        </p:tav>
                                        <p:tav tm="100000">
                                          <p:val>
                                            <p:strVal val="#ppt_x"/>
                                          </p:val>
                                        </p:tav>
                                      </p:tavLst>
                                    </p:anim>
                                    <p:anim calcmode="lin" valueType="num">
                                      <p:cBhvr additive="base">
                                        <p:cTn id="110" dur="1250" fill="hold"/>
                                        <p:tgtEl>
                                          <p:spTgt spid="81"/>
                                        </p:tgtEl>
                                        <p:attrNameLst>
                                          <p:attrName>ppt_y</p:attrName>
                                        </p:attrNameLst>
                                      </p:cBhvr>
                                      <p:tavLst>
                                        <p:tav tm="0">
                                          <p:val>
                                            <p:strVal val="0-#ppt_h/2"/>
                                          </p:val>
                                        </p:tav>
                                        <p:tav tm="100000">
                                          <p:val>
                                            <p:strVal val="#ppt_y"/>
                                          </p:val>
                                        </p:tav>
                                      </p:tavLst>
                                    </p:anim>
                                  </p:childTnLst>
                                </p:cTn>
                              </p:par>
                              <p:par>
                                <p:cTn id="111" presetID="2" presetClass="entr" presetSubtype="3" fill="hold" grpId="0" nodeType="withEffect">
                                  <p:stCondLst>
                                    <p:cond delay="0"/>
                                  </p:stCondLst>
                                  <p:childTnLst>
                                    <p:set>
                                      <p:cBhvr>
                                        <p:cTn id="112" dur="1" fill="hold">
                                          <p:stCondLst>
                                            <p:cond delay="0"/>
                                          </p:stCondLst>
                                        </p:cTn>
                                        <p:tgtEl>
                                          <p:spTgt spid="83"/>
                                        </p:tgtEl>
                                        <p:attrNameLst>
                                          <p:attrName>style.visibility</p:attrName>
                                        </p:attrNameLst>
                                      </p:cBhvr>
                                      <p:to>
                                        <p:strVal val="visible"/>
                                      </p:to>
                                    </p:set>
                                    <p:anim calcmode="lin" valueType="num">
                                      <p:cBhvr additive="base">
                                        <p:cTn id="113" dur="1250" fill="hold"/>
                                        <p:tgtEl>
                                          <p:spTgt spid="83"/>
                                        </p:tgtEl>
                                        <p:attrNameLst>
                                          <p:attrName>ppt_x</p:attrName>
                                        </p:attrNameLst>
                                      </p:cBhvr>
                                      <p:tavLst>
                                        <p:tav tm="0">
                                          <p:val>
                                            <p:strVal val="1+#ppt_w/2"/>
                                          </p:val>
                                        </p:tav>
                                        <p:tav tm="100000">
                                          <p:val>
                                            <p:strVal val="#ppt_x"/>
                                          </p:val>
                                        </p:tav>
                                      </p:tavLst>
                                    </p:anim>
                                    <p:anim calcmode="lin" valueType="num">
                                      <p:cBhvr additive="base">
                                        <p:cTn id="114" dur="1250" fill="hold"/>
                                        <p:tgtEl>
                                          <p:spTgt spid="83"/>
                                        </p:tgtEl>
                                        <p:attrNameLst>
                                          <p:attrName>ppt_y</p:attrName>
                                        </p:attrNameLst>
                                      </p:cBhvr>
                                      <p:tavLst>
                                        <p:tav tm="0">
                                          <p:val>
                                            <p:strVal val="0-#ppt_h/2"/>
                                          </p:val>
                                        </p:tav>
                                        <p:tav tm="100000">
                                          <p:val>
                                            <p:strVal val="#ppt_y"/>
                                          </p:val>
                                        </p:tav>
                                      </p:tavLst>
                                    </p:anim>
                                  </p:childTnLst>
                                </p:cTn>
                              </p:par>
                              <p:par>
                                <p:cTn id="115" presetID="2" presetClass="entr" presetSubtype="3" fill="hold" grpId="0" nodeType="withEffect">
                                  <p:stCondLst>
                                    <p:cond delay="0"/>
                                  </p:stCondLst>
                                  <p:childTnLst>
                                    <p:set>
                                      <p:cBhvr>
                                        <p:cTn id="116" dur="1" fill="hold">
                                          <p:stCondLst>
                                            <p:cond delay="0"/>
                                          </p:stCondLst>
                                        </p:cTn>
                                        <p:tgtEl>
                                          <p:spTgt spid="85"/>
                                        </p:tgtEl>
                                        <p:attrNameLst>
                                          <p:attrName>style.visibility</p:attrName>
                                        </p:attrNameLst>
                                      </p:cBhvr>
                                      <p:to>
                                        <p:strVal val="visible"/>
                                      </p:to>
                                    </p:set>
                                    <p:anim calcmode="lin" valueType="num">
                                      <p:cBhvr additive="base">
                                        <p:cTn id="117" dur="1250" fill="hold"/>
                                        <p:tgtEl>
                                          <p:spTgt spid="85"/>
                                        </p:tgtEl>
                                        <p:attrNameLst>
                                          <p:attrName>ppt_x</p:attrName>
                                        </p:attrNameLst>
                                      </p:cBhvr>
                                      <p:tavLst>
                                        <p:tav tm="0">
                                          <p:val>
                                            <p:strVal val="1+#ppt_w/2"/>
                                          </p:val>
                                        </p:tav>
                                        <p:tav tm="100000">
                                          <p:val>
                                            <p:strVal val="#ppt_x"/>
                                          </p:val>
                                        </p:tav>
                                      </p:tavLst>
                                    </p:anim>
                                    <p:anim calcmode="lin" valueType="num">
                                      <p:cBhvr additive="base">
                                        <p:cTn id="118" dur="1250" fill="hold"/>
                                        <p:tgtEl>
                                          <p:spTgt spid="85"/>
                                        </p:tgtEl>
                                        <p:attrNameLst>
                                          <p:attrName>ppt_y</p:attrName>
                                        </p:attrNameLst>
                                      </p:cBhvr>
                                      <p:tavLst>
                                        <p:tav tm="0">
                                          <p:val>
                                            <p:strVal val="0-#ppt_h/2"/>
                                          </p:val>
                                        </p:tav>
                                        <p:tav tm="100000">
                                          <p:val>
                                            <p:strVal val="#ppt_y"/>
                                          </p:val>
                                        </p:tav>
                                      </p:tavLst>
                                    </p:anim>
                                  </p:childTnLst>
                                </p:cTn>
                              </p:par>
                              <p:par>
                                <p:cTn id="119" presetID="2" presetClass="entr" presetSubtype="3" fill="hold" grpId="0" nodeType="withEffect">
                                  <p:stCondLst>
                                    <p:cond delay="0"/>
                                  </p:stCondLst>
                                  <p:childTnLst>
                                    <p:set>
                                      <p:cBhvr>
                                        <p:cTn id="120" dur="1" fill="hold">
                                          <p:stCondLst>
                                            <p:cond delay="0"/>
                                          </p:stCondLst>
                                        </p:cTn>
                                        <p:tgtEl>
                                          <p:spTgt spid="87"/>
                                        </p:tgtEl>
                                        <p:attrNameLst>
                                          <p:attrName>style.visibility</p:attrName>
                                        </p:attrNameLst>
                                      </p:cBhvr>
                                      <p:to>
                                        <p:strVal val="visible"/>
                                      </p:to>
                                    </p:set>
                                    <p:anim calcmode="lin" valueType="num">
                                      <p:cBhvr additive="base">
                                        <p:cTn id="121" dur="1250" fill="hold"/>
                                        <p:tgtEl>
                                          <p:spTgt spid="87"/>
                                        </p:tgtEl>
                                        <p:attrNameLst>
                                          <p:attrName>ppt_x</p:attrName>
                                        </p:attrNameLst>
                                      </p:cBhvr>
                                      <p:tavLst>
                                        <p:tav tm="0">
                                          <p:val>
                                            <p:strVal val="1+#ppt_w/2"/>
                                          </p:val>
                                        </p:tav>
                                        <p:tav tm="100000">
                                          <p:val>
                                            <p:strVal val="#ppt_x"/>
                                          </p:val>
                                        </p:tav>
                                      </p:tavLst>
                                    </p:anim>
                                    <p:anim calcmode="lin" valueType="num">
                                      <p:cBhvr additive="base">
                                        <p:cTn id="122" dur="1250" fill="hold"/>
                                        <p:tgtEl>
                                          <p:spTgt spid="87"/>
                                        </p:tgtEl>
                                        <p:attrNameLst>
                                          <p:attrName>ppt_y</p:attrName>
                                        </p:attrNameLst>
                                      </p:cBhvr>
                                      <p:tavLst>
                                        <p:tav tm="0">
                                          <p:val>
                                            <p:strVal val="0-#ppt_h/2"/>
                                          </p:val>
                                        </p:tav>
                                        <p:tav tm="100000">
                                          <p:val>
                                            <p:strVal val="#ppt_y"/>
                                          </p:val>
                                        </p:tav>
                                      </p:tavLst>
                                    </p:anim>
                                  </p:childTnLst>
                                </p:cTn>
                              </p:par>
                              <p:par>
                                <p:cTn id="123" presetID="2" presetClass="entr" presetSubtype="3" fill="hold" grpId="0" nodeType="withEffect">
                                  <p:stCondLst>
                                    <p:cond delay="0"/>
                                  </p:stCondLst>
                                  <p:childTnLst>
                                    <p:set>
                                      <p:cBhvr>
                                        <p:cTn id="124" dur="1" fill="hold">
                                          <p:stCondLst>
                                            <p:cond delay="0"/>
                                          </p:stCondLst>
                                        </p:cTn>
                                        <p:tgtEl>
                                          <p:spTgt spid="89"/>
                                        </p:tgtEl>
                                        <p:attrNameLst>
                                          <p:attrName>style.visibility</p:attrName>
                                        </p:attrNameLst>
                                      </p:cBhvr>
                                      <p:to>
                                        <p:strVal val="visible"/>
                                      </p:to>
                                    </p:set>
                                    <p:anim calcmode="lin" valueType="num">
                                      <p:cBhvr additive="base">
                                        <p:cTn id="125" dur="1250" fill="hold"/>
                                        <p:tgtEl>
                                          <p:spTgt spid="89"/>
                                        </p:tgtEl>
                                        <p:attrNameLst>
                                          <p:attrName>ppt_x</p:attrName>
                                        </p:attrNameLst>
                                      </p:cBhvr>
                                      <p:tavLst>
                                        <p:tav tm="0">
                                          <p:val>
                                            <p:strVal val="1+#ppt_w/2"/>
                                          </p:val>
                                        </p:tav>
                                        <p:tav tm="100000">
                                          <p:val>
                                            <p:strVal val="#ppt_x"/>
                                          </p:val>
                                        </p:tav>
                                      </p:tavLst>
                                    </p:anim>
                                    <p:anim calcmode="lin" valueType="num">
                                      <p:cBhvr additive="base">
                                        <p:cTn id="126" dur="1250" fill="hold"/>
                                        <p:tgtEl>
                                          <p:spTgt spid="89"/>
                                        </p:tgtEl>
                                        <p:attrNameLst>
                                          <p:attrName>ppt_y</p:attrName>
                                        </p:attrNameLst>
                                      </p:cBhvr>
                                      <p:tavLst>
                                        <p:tav tm="0">
                                          <p:val>
                                            <p:strVal val="0-#ppt_h/2"/>
                                          </p:val>
                                        </p:tav>
                                        <p:tav tm="100000">
                                          <p:val>
                                            <p:strVal val="#ppt_y"/>
                                          </p:val>
                                        </p:tav>
                                      </p:tavLst>
                                    </p:anim>
                                  </p:childTnLst>
                                </p:cTn>
                              </p:par>
                              <p:par>
                                <p:cTn id="127" presetID="2" presetClass="entr" presetSubtype="3" fill="hold" grpId="0" nodeType="withEffect">
                                  <p:stCondLst>
                                    <p:cond delay="0"/>
                                  </p:stCondLst>
                                  <p:childTnLst>
                                    <p:set>
                                      <p:cBhvr>
                                        <p:cTn id="128" dur="1" fill="hold">
                                          <p:stCondLst>
                                            <p:cond delay="0"/>
                                          </p:stCondLst>
                                        </p:cTn>
                                        <p:tgtEl>
                                          <p:spTgt spid="91"/>
                                        </p:tgtEl>
                                        <p:attrNameLst>
                                          <p:attrName>style.visibility</p:attrName>
                                        </p:attrNameLst>
                                      </p:cBhvr>
                                      <p:to>
                                        <p:strVal val="visible"/>
                                      </p:to>
                                    </p:set>
                                    <p:anim calcmode="lin" valueType="num">
                                      <p:cBhvr additive="base">
                                        <p:cTn id="129" dur="1250" fill="hold"/>
                                        <p:tgtEl>
                                          <p:spTgt spid="91"/>
                                        </p:tgtEl>
                                        <p:attrNameLst>
                                          <p:attrName>ppt_x</p:attrName>
                                        </p:attrNameLst>
                                      </p:cBhvr>
                                      <p:tavLst>
                                        <p:tav tm="0">
                                          <p:val>
                                            <p:strVal val="1+#ppt_w/2"/>
                                          </p:val>
                                        </p:tav>
                                        <p:tav tm="100000">
                                          <p:val>
                                            <p:strVal val="#ppt_x"/>
                                          </p:val>
                                        </p:tav>
                                      </p:tavLst>
                                    </p:anim>
                                    <p:anim calcmode="lin" valueType="num">
                                      <p:cBhvr additive="base">
                                        <p:cTn id="130" dur="1250" fill="hold"/>
                                        <p:tgtEl>
                                          <p:spTgt spid="91"/>
                                        </p:tgtEl>
                                        <p:attrNameLst>
                                          <p:attrName>ppt_y</p:attrName>
                                        </p:attrNameLst>
                                      </p:cBhvr>
                                      <p:tavLst>
                                        <p:tav tm="0">
                                          <p:val>
                                            <p:strVal val="0-#ppt_h/2"/>
                                          </p:val>
                                        </p:tav>
                                        <p:tav tm="100000">
                                          <p:val>
                                            <p:strVal val="#ppt_y"/>
                                          </p:val>
                                        </p:tav>
                                      </p:tavLst>
                                    </p:anim>
                                  </p:childTnLst>
                                </p:cTn>
                              </p:par>
                              <p:par>
                                <p:cTn id="131" presetID="2" presetClass="entr" presetSubtype="3" fill="hold" grpId="0" nodeType="withEffect">
                                  <p:stCondLst>
                                    <p:cond delay="0"/>
                                  </p:stCondLst>
                                  <p:childTnLst>
                                    <p:set>
                                      <p:cBhvr>
                                        <p:cTn id="132" dur="1" fill="hold">
                                          <p:stCondLst>
                                            <p:cond delay="0"/>
                                          </p:stCondLst>
                                        </p:cTn>
                                        <p:tgtEl>
                                          <p:spTgt spid="93"/>
                                        </p:tgtEl>
                                        <p:attrNameLst>
                                          <p:attrName>style.visibility</p:attrName>
                                        </p:attrNameLst>
                                      </p:cBhvr>
                                      <p:to>
                                        <p:strVal val="visible"/>
                                      </p:to>
                                    </p:set>
                                    <p:anim calcmode="lin" valueType="num">
                                      <p:cBhvr additive="base">
                                        <p:cTn id="133" dur="1250" fill="hold"/>
                                        <p:tgtEl>
                                          <p:spTgt spid="93"/>
                                        </p:tgtEl>
                                        <p:attrNameLst>
                                          <p:attrName>ppt_x</p:attrName>
                                        </p:attrNameLst>
                                      </p:cBhvr>
                                      <p:tavLst>
                                        <p:tav tm="0">
                                          <p:val>
                                            <p:strVal val="1+#ppt_w/2"/>
                                          </p:val>
                                        </p:tav>
                                        <p:tav tm="100000">
                                          <p:val>
                                            <p:strVal val="#ppt_x"/>
                                          </p:val>
                                        </p:tav>
                                      </p:tavLst>
                                    </p:anim>
                                    <p:anim calcmode="lin" valueType="num">
                                      <p:cBhvr additive="base">
                                        <p:cTn id="134" dur="1250" fill="hold"/>
                                        <p:tgtEl>
                                          <p:spTgt spid="93"/>
                                        </p:tgtEl>
                                        <p:attrNameLst>
                                          <p:attrName>ppt_y</p:attrName>
                                        </p:attrNameLst>
                                      </p:cBhvr>
                                      <p:tavLst>
                                        <p:tav tm="0">
                                          <p:val>
                                            <p:strVal val="0-#ppt_h/2"/>
                                          </p:val>
                                        </p:tav>
                                        <p:tav tm="100000">
                                          <p:val>
                                            <p:strVal val="#ppt_y"/>
                                          </p:val>
                                        </p:tav>
                                      </p:tavLst>
                                    </p:anim>
                                  </p:childTnLst>
                                </p:cTn>
                              </p:par>
                              <p:par>
                                <p:cTn id="135" presetID="2" presetClass="entr" presetSubtype="3" fill="hold" grpId="0" nodeType="withEffect">
                                  <p:stCondLst>
                                    <p:cond delay="0"/>
                                  </p:stCondLst>
                                  <p:childTnLst>
                                    <p:set>
                                      <p:cBhvr>
                                        <p:cTn id="136" dur="1" fill="hold">
                                          <p:stCondLst>
                                            <p:cond delay="0"/>
                                          </p:stCondLst>
                                        </p:cTn>
                                        <p:tgtEl>
                                          <p:spTgt spid="95"/>
                                        </p:tgtEl>
                                        <p:attrNameLst>
                                          <p:attrName>style.visibility</p:attrName>
                                        </p:attrNameLst>
                                      </p:cBhvr>
                                      <p:to>
                                        <p:strVal val="visible"/>
                                      </p:to>
                                    </p:set>
                                    <p:anim calcmode="lin" valueType="num">
                                      <p:cBhvr additive="base">
                                        <p:cTn id="137" dur="1250" fill="hold"/>
                                        <p:tgtEl>
                                          <p:spTgt spid="95"/>
                                        </p:tgtEl>
                                        <p:attrNameLst>
                                          <p:attrName>ppt_x</p:attrName>
                                        </p:attrNameLst>
                                      </p:cBhvr>
                                      <p:tavLst>
                                        <p:tav tm="0">
                                          <p:val>
                                            <p:strVal val="1+#ppt_w/2"/>
                                          </p:val>
                                        </p:tav>
                                        <p:tav tm="100000">
                                          <p:val>
                                            <p:strVal val="#ppt_x"/>
                                          </p:val>
                                        </p:tav>
                                      </p:tavLst>
                                    </p:anim>
                                    <p:anim calcmode="lin" valueType="num">
                                      <p:cBhvr additive="base">
                                        <p:cTn id="138" dur="1250" fill="hold"/>
                                        <p:tgtEl>
                                          <p:spTgt spid="95"/>
                                        </p:tgtEl>
                                        <p:attrNameLst>
                                          <p:attrName>ppt_y</p:attrName>
                                        </p:attrNameLst>
                                      </p:cBhvr>
                                      <p:tavLst>
                                        <p:tav tm="0">
                                          <p:val>
                                            <p:strVal val="0-#ppt_h/2"/>
                                          </p:val>
                                        </p:tav>
                                        <p:tav tm="100000">
                                          <p:val>
                                            <p:strVal val="#ppt_y"/>
                                          </p:val>
                                        </p:tav>
                                      </p:tavLst>
                                    </p:anim>
                                  </p:childTnLst>
                                </p:cTn>
                              </p:par>
                              <p:par>
                                <p:cTn id="139" presetID="2" presetClass="entr" presetSubtype="3" fill="hold" grpId="0" nodeType="withEffect">
                                  <p:stCondLst>
                                    <p:cond delay="0"/>
                                  </p:stCondLst>
                                  <p:childTnLst>
                                    <p:set>
                                      <p:cBhvr>
                                        <p:cTn id="140" dur="1" fill="hold">
                                          <p:stCondLst>
                                            <p:cond delay="0"/>
                                          </p:stCondLst>
                                        </p:cTn>
                                        <p:tgtEl>
                                          <p:spTgt spid="97"/>
                                        </p:tgtEl>
                                        <p:attrNameLst>
                                          <p:attrName>style.visibility</p:attrName>
                                        </p:attrNameLst>
                                      </p:cBhvr>
                                      <p:to>
                                        <p:strVal val="visible"/>
                                      </p:to>
                                    </p:set>
                                    <p:anim calcmode="lin" valueType="num">
                                      <p:cBhvr additive="base">
                                        <p:cTn id="141" dur="1250" fill="hold"/>
                                        <p:tgtEl>
                                          <p:spTgt spid="97"/>
                                        </p:tgtEl>
                                        <p:attrNameLst>
                                          <p:attrName>ppt_x</p:attrName>
                                        </p:attrNameLst>
                                      </p:cBhvr>
                                      <p:tavLst>
                                        <p:tav tm="0">
                                          <p:val>
                                            <p:strVal val="1+#ppt_w/2"/>
                                          </p:val>
                                        </p:tav>
                                        <p:tav tm="100000">
                                          <p:val>
                                            <p:strVal val="#ppt_x"/>
                                          </p:val>
                                        </p:tav>
                                      </p:tavLst>
                                    </p:anim>
                                    <p:anim calcmode="lin" valueType="num">
                                      <p:cBhvr additive="base">
                                        <p:cTn id="142" dur="1250" fill="hold"/>
                                        <p:tgtEl>
                                          <p:spTgt spid="97"/>
                                        </p:tgtEl>
                                        <p:attrNameLst>
                                          <p:attrName>ppt_y</p:attrName>
                                        </p:attrNameLst>
                                      </p:cBhvr>
                                      <p:tavLst>
                                        <p:tav tm="0">
                                          <p:val>
                                            <p:strVal val="0-#ppt_h/2"/>
                                          </p:val>
                                        </p:tav>
                                        <p:tav tm="100000">
                                          <p:val>
                                            <p:strVal val="#ppt_y"/>
                                          </p:val>
                                        </p:tav>
                                      </p:tavLst>
                                    </p:anim>
                                  </p:childTnLst>
                                </p:cTn>
                              </p:par>
                              <p:par>
                                <p:cTn id="143" presetID="2" presetClass="entr" presetSubtype="3" fill="hold" grpId="0" nodeType="withEffect">
                                  <p:stCondLst>
                                    <p:cond delay="0"/>
                                  </p:stCondLst>
                                  <p:childTnLst>
                                    <p:set>
                                      <p:cBhvr>
                                        <p:cTn id="144" dur="1" fill="hold">
                                          <p:stCondLst>
                                            <p:cond delay="0"/>
                                          </p:stCondLst>
                                        </p:cTn>
                                        <p:tgtEl>
                                          <p:spTgt spid="99"/>
                                        </p:tgtEl>
                                        <p:attrNameLst>
                                          <p:attrName>style.visibility</p:attrName>
                                        </p:attrNameLst>
                                      </p:cBhvr>
                                      <p:to>
                                        <p:strVal val="visible"/>
                                      </p:to>
                                    </p:set>
                                    <p:anim calcmode="lin" valueType="num">
                                      <p:cBhvr additive="base">
                                        <p:cTn id="145" dur="1250" fill="hold"/>
                                        <p:tgtEl>
                                          <p:spTgt spid="99"/>
                                        </p:tgtEl>
                                        <p:attrNameLst>
                                          <p:attrName>ppt_x</p:attrName>
                                        </p:attrNameLst>
                                      </p:cBhvr>
                                      <p:tavLst>
                                        <p:tav tm="0">
                                          <p:val>
                                            <p:strVal val="1+#ppt_w/2"/>
                                          </p:val>
                                        </p:tav>
                                        <p:tav tm="100000">
                                          <p:val>
                                            <p:strVal val="#ppt_x"/>
                                          </p:val>
                                        </p:tav>
                                      </p:tavLst>
                                    </p:anim>
                                    <p:anim calcmode="lin" valueType="num">
                                      <p:cBhvr additive="base">
                                        <p:cTn id="146" dur="1250" fill="hold"/>
                                        <p:tgtEl>
                                          <p:spTgt spid="99"/>
                                        </p:tgtEl>
                                        <p:attrNameLst>
                                          <p:attrName>ppt_y</p:attrName>
                                        </p:attrNameLst>
                                      </p:cBhvr>
                                      <p:tavLst>
                                        <p:tav tm="0">
                                          <p:val>
                                            <p:strVal val="0-#ppt_h/2"/>
                                          </p:val>
                                        </p:tav>
                                        <p:tav tm="100000">
                                          <p:val>
                                            <p:strVal val="#ppt_y"/>
                                          </p:val>
                                        </p:tav>
                                      </p:tavLst>
                                    </p:anim>
                                  </p:childTnLst>
                                </p:cTn>
                              </p:par>
                              <p:par>
                                <p:cTn id="147" presetID="2" presetClass="entr" presetSubtype="3" fill="hold" grpId="0" nodeType="withEffect">
                                  <p:stCondLst>
                                    <p:cond delay="0"/>
                                  </p:stCondLst>
                                  <p:childTnLst>
                                    <p:set>
                                      <p:cBhvr>
                                        <p:cTn id="148" dur="1" fill="hold">
                                          <p:stCondLst>
                                            <p:cond delay="0"/>
                                          </p:stCondLst>
                                        </p:cTn>
                                        <p:tgtEl>
                                          <p:spTgt spid="101"/>
                                        </p:tgtEl>
                                        <p:attrNameLst>
                                          <p:attrName>style.visibility</p:attrName>
                                        </p:attrNameLst>
                                      </p:cBhvr>
                                      <p:to>
                                        <p:strVal val="visible"/>
                                      </p:to>
                                    </p:set>
                                    <p:anim calcmode="lin" valueType="num">
                                      <p:cBhvr additive="base">
                                        <p:cTn id="149" dur="1250" fill="hold"/>
                                        <p:tgtEl>
                                          <p:spTgt spid="101"/>
                                        </p:tgtEl>
                                        <p:attrNameLst>
                                          <p:attrName>ppt_x</p:attrName>
                                        </p:attrNameLst>
                                      </p:cBhvr>
                                      <p:tavLst>
                                        <p:tav tm="0">
                                          <p:val>
                                            <p:strVal val="1+#ppt_w/2"/>
                                          </p:val>
                                        </p:tav>
                                        <p:tav tm="100000">
                                          <p:val>
                                            <p:strVal val="#ppt_x"/>
                                          </p:val>
                                        </p:tav>
                                      </p:tavLst>
                                    </p:anim>
                                    <p:anim calcmode="lin" valueType="num">
                                      <p:cBhvr additive="base">
                                        <p:cTn id="150" dur="1250" fill="hold"/>
                                        <p:tgtEl>
                                          <p:spTgt spid="101"/>
                                        </p:tgtEl>
                                        <p:attrNameLst>
                                          <p:attrName>ppt_y</p:attrName>
                                        </p:attrNameLst>
                                      </p:cBhvr>
                                      <p:tavLst>
                                        <p:tav tm="0">
                                          <p:val>
                                            <p:strVal val="0-#ppt_h/2"/>
                                          </p:val>
                                        </p:tav>
                                        <p:tav tm="100000">
                                          <p:val>
                                            <p:strVal val="#ppt_y"/>
                                          </p:val>
                                        </p:tav>
                                      </p:tavLst>
                                    </p:anim>
                                  </p:childTnLst>
                                </p:cTn>
                              </p:par>
                              <p:par>
                                <p:cTn id="151" presetID="2" presetClass="entr" presetSubtype="3" fill="hold" grpId="0" nodeType="withEffect">
                                  <p:stCondLst>
                                    <p:cond delay="0"/>
                                  </p:stCondLst>
                                  <p:childTnLst>
                                    <p:set>
                                      <p:cBhvr>
                                        <p:cTn id="152" dur="1" fill="hold">
                                          <p:stCondLst>
                                            <p:cond delay="0"/>
                                          </p:stCondLst>
                                        </p:cTn>
                                        <p:tgtEl>
                                          <p:spTgt spid="103"/>
                                        </p:tgtEl>
                                        <p:attrNameLst>
                                          <p:attrName>style.visibility</p:attrName>
                                        </p:attrNameLst>
                                      </p:cBhvr>
                                      <p:to>
                                        <p:strVal val="visible"/>
                                      </p:to>
                                    </p:set>
                                    <p:anim calcmode="lin" valueType="num">
                                      <p:cBhvr additive="base">
                                        <p:cTn id="153" dur="1250" fill="hold"/>
                                        <p:tgtEl>
                                          <p:spTgt spid="103"/>
                                        </p:tgtEl>
                                        <p:attrNameLst>
                                          <p:attrName>ppt_x</p:attrName>
                                        </p:attrNameLst>
                                      </p:cBhvr>
                                      <p:tavLst>
                                        <p:tav tm="0">
                                          <p:val>
                                            <p:strVal val="1+#ppt_w/2"/>
                                          </p:val>
                                        </p:tav>
                                        <p:tav tm="100000">
                                          <p:val>
                                            <p:strVal val="#ppt_x"/>
                                          </p:val>
                                        </p:tav>
                                      </p:tavLst>
                                    </p:anim>
                                    <p:anim calcmode="lin" valueType="num">
                                      <p:cBhvr additive="base">
                                        <p:cTn id="154" dur="1250" fill="hold"/>
                                        <p:tgtEl>
                                          <p:spTgt spid="103"/>
                                        </p:tgtEl>
                                        <p:attrNameLst>
                                          <p:attrName>ppt_y</p:attrName>
                                        </p:attrNameLst>
                                      </p:cBhvr>
                                      <p:tavLst>
                                        <p:tav tm="0">
                                          <p:val>
                                            <p:strVal val="0-#ppt_h/2"/>
                                          </p:val>
                                        </p:tav>
                                        <p:tav tm="100000">
                                          <p:val>
                                            <p:strVal val="#ppt_y"/>
                                          </p:val>
                                        </p:tav>
                                      </p:tavLst>
                                    </p:anim>
                                  </p:childTnLst>
                                </p:cTn>
                              </p:par>
                              <p:par>
                                <p:cTn id="155" presetID="2" presetClass="entr" presetSubtype="3" fill="hold" grpId="0" nodeType="withEffect">
                                  <p:stCondLst>
                                    <p:cond delay="0"/>
                                  </p:stCondLst>
                                  <p:childTnLst>
                                    <p:set>
                                      <p:cBhvr>
                                        <p:cTn id="156" dur="1" fill="hold">
                                          <p:stCondLst>
                                            <p:cond delay="0"/>
                                          </p:stCondLst>
                                        </p:cTn>
                                        <p:tgtEl>
                                          <p:spTgt spid="105"/>
                                        </p:tgtEl>
                                        <p:attrNameLst>
                                          <p:attrName>style.visibility</p:attrName>
                                        </p:attrNameLst>
                                      </p:cBhvr>
                                      <p:to>
                                        <p:strVal val="visible"/>
                                      </p:to>
                                    </p:set>
                                    <p:anim calcmode="lin" valueType="num">
                                      <p:cBhvr additive="base">
                                        <p:cTn id="157" dur="1250" fill="hold"/>
                                        <p:tgtEl>
                                          <p:spTgt spid="105"/>
                                        </p:tgtEl>
                                        <p:attrNameLst>
                                          <p:attrName>ppt_x</p:attrName>
                                        </p:attrNameLst>
                                      </p:cBhvr>
                                      <p:tavLst>
                                        <p:tav tm="0">
                                          <p:val>
                                            <p:strVal val="1+#ppt_w/2"/>
                                          </p:val>
                                        </p:tav>
                                        <p:tav tm="100000">
                                          <p:val>
                                            <p:strVal val="#ppt_x"/>
                                          </p:val>
                                        </p:tav>
                                      </p:tavLst>
                                    </p:anim>
                                    <p:anim calcmode="lin" valueType="num">
                                      <p:cBhvr additive="base">
                                        <p:cTn id="158" dur="1250" fill="hold"/>
                                        <p:tgtEl>
                                          <p:spTgt spid="105"/>
                                        </p:tgtEl>
                                        <p:attrNameLst>
                                          <p:attrName>ppt_y</p:attrName>
                                        </p:attrNameLst>
                                      </p:cBhvr>
                                      <p:tavLst>
                                        <p:tav tm="0">
                                          <p:val>
                                            <p:strVal val="0-#ppt_h/2"/>
                                          </p:val>
                                        </p:tav>
                                        <p:tav tm="100000">
                                          <p:val>
                                            <p:strVal val="#ppt_y"/>
                                          </p:val>
                                        </p:tav>
                                      </p:tavLst>
                                    </p:anim>
                                  </p:childTnLst>
                                </p:cTn>
                              </p:par>
                              <p:par>
                                <p:cTn id="159" presetID="2" presetClass="entr" presetSubtype="3" fill="hold" grpId="0" nodeType="withEffect">
                                  <p:stCondLst>
                                    <p:cond delay="0"/>
                                  </p:stCondLst>
                                  <p:childTnLst>
                                    <p:set>
                                      <p:cBhvr>
                                        <p:cTn id="160" dur="1" fill="hold">
                                          <p:stCondLst>
                                            <p:cond delay="0"/>
                                          </p:stCondLst>
                                        </p:cTn>
                                        <p:tgtEl>
                                          <p:spTgt spid="107"/>
                                        </p:tgtEl>
                                        <p:attrNameLst>
                                          <p:attrName>style.visibility</p:attrName>
                                        </p:attrNameLst>
                                      </p:cBhvr>
                                      <p:to>
                                        <p:strVal val="visible"/>
                                      </p:to>
                                    </p:set>
                                    <p:anim calcmode="lin" valueType="num">
                                      <p:cBhvr additive="base">
                                        <p:cTn id="161" dur="1250" fill="hold"/>
                                        <p:tgtEl>
                                          <p:spTgt spid="107"/>
                                        </p:tgtEl>
                                        <p:attrNameLst>
                                          <p:attrName>ppt_x</p:attrName>
                                        </p:attrNameLst>
                                      </p:cBhvr>
                                      <p:tavLst>
                                        <p:tav tm="0">
                                          <p:val>
                                            <p:strVal val="1+#ppt_w/2"/>
                                          </p:val>
                                        </p:tav>
                                        <p:tav tm="100000">
                                          <p:val>
                                            <p:strVal val="#ppt_x"/>
                                          </p:val>
                                        </p:tav>
                                      </p:tavLst>
                                    </p:anim>
                                    <p:anim calcmode="lin" valueType="num">
                                      <p:cBhvr additive="base">
                                        <p:cTn id="162" dur="1250" fill="hold"/>
                                        <p:tgtEl>
                                          <p:spTgt spid="107"/>
                                        </p:tgtEl>
                                        <p:attrNameLst>
                                          <p:attrName>ppt_y</p:attrName>
                                        </p:attrNameLst>
                                      </p:cBhvr>
                                      <p:tavLst>
                                        <p:tav tm="0">
                                          <p:val>
                                            <p:strVal val="0-#ppt_h/2"/>
                                          </p:val>
                                        </p:tav>
                                        <p:tav tm="100000">
                                          <p:val>
                                            <p:strVal val="#ppt_y"/>
                                          </p:val>
                                        </p:tav>
                                      </p:tavLst>
                                    </p:anim>
                                  </p:childTnLst>
                                </p:cTn>
                              </p:par>
                              <p:par>
                                <p:cTn id="163" presetID="2" presetClass="entr" presetSubtype="3" fill="hold" grpId="0" nodeType="withEffect">
                                  <p:stCondLst>
                                    <p:cond delay="0"/>
                                  </p:stCondLst>
                                  <p:childTnLst>
                                    <p:set>
                                      <p:cBhvr>
                                        <p:cTn id="164" dur="1" fill="hold">
                                          <p:stCondLst>
                                            <p:cond delay="0"/>
                                          </p:stCondLst>
                                        </p:cTn>
                                        <p:tgtEl>
                                          <p:spTgt spid="109"/>
                                        </p:tgtEl>
                                        <p:attrNameLst>
                                          <p:attrName>style.visibility</p:attrName>
                                        </p:attrNameLst>
                                      </p:cBhvr>
                                      <p:to>
                                        <p:strVal val="visible"/>
                                      </p:to>
                                    </p:set>
                                    <p:anim calcmode="lin" valueType="num">
                                      <p:cBhvr additive="base">
                                        <p:cTn id="165" dur="1250" fill="hold"/>
                                        <p:tgtEl>
                                          <p:spTgt spid="109"/>
                                        </p:tgtEl>
                                        <p:attrNameLst>
                                          <p:attrName>ppt_x</p:attrName>
                                        </p:attrNameLst>
                                      </p:cBhvr>
                                      <p:tavLst>
                                        <p:tav tm="0">
                                          <p:val>
                                            <p:strVal val="1+#ppt_w/2"/>
                                          </p:val>
                                        </p:tav>
                                        <p:tav tm="100000">
                                          <p:val>
                                            <p:strVal val="#ppt_x"/>
                                          </p:val>
                                        </p:tav>
                                      </p:tavLst>
                                    </p:anim>
                                    <p:anim calcmode="lin" valueType="num">
                                      <p:cBhvr additive="base">
                                        <p:cTn id="166" dur="1250" fill="hold"/>
                                        <p:tgtEl>
                                          <p:spTgt spid="109"/>
                                        </p:tgtEl>
                                        <p:attrNameLst>
                                          <p:attrName>ppt_y</p:attrName>
                                        </p:attrNameLst>
                                      </p:cBhvr>
                                      <p:tavLst>
                                        <p:tav tm="0">
                                          <p:val>
                                            <p:strVal val="0-#ppt_h/2"/>
                                          </p:val>
                                        </p:tav>
                                        <p:tav tm="100000">
                                          <p:val>
                                            <p:strVal val="#ppt_y"/>
                                          </p:val>
                                        </p:tav>
                                      </p:tavLst>
                                    </p:anim>
                                  </p:childTnLst>
                                </p:cTn>
                              </p:par>
                              <p:par>
                                <p:cTn id="167" presetID="2" presetClass="entr" presetSubtype="3" fill="hold" grpId="0" nodeType="withEffect">
                                  <p:stCondLst>
                                    <p:cond delay="0"/>
                                  </p:stCondLst>
                                  <p:childTnLst>
                                    <p:set>
                                      <p:cBhvr>
                                        <p:cTn id="168" dur="1" fill="hold">
                                          <p:stCondLst>
                                            <p:cond delay="0"/>
                                          </p:stCondLst>
                                        </p:cTn>
                                        <p:tgtEl>
                                          <p:spTgt spid="111"/>
                                        </p:tgtEl>
                                        <p:attrNameLst>
                                          <p:attrName>style.visibility</p:attrName>
                                        </p:attrNameLst>
                                      </p:cBhvr>
                                      <p:to>
                                        <p:strVal val="visible"/>
                                      </p:to>
                                    </p:set>
                                    <p:anim calcmode="lin" valueType="num">
                                      <p:cBhvr additive="base">
                                        <p:cTn id="169" dur="1250" fill="hold"/>
                                        <p:tgtEl>
                                          <p:spTgt spid="111"/>
                                        </p:tgtEl>
                                        <p:attrNameLst>
                                          <p:attrName>ppt_x</p:attrName>
                                        </p:attrNameLst>
                                      </p:cBhvr>
                                      <p:tavLst>
                                        <p:tav tm="0">
                                          <p:val>
                                            <p:strVal val="1+#ppt_w/2"/>
                                          </p:val>
                                        </p:tav>
                                        <p:tav tm="100000">
                                          <p:val>
                                            <p:strVal val="#ppt_x"/>
                                          </p:val>
                                        </p:tav>
                                      </p:tavLst>
                                    </p:anim>
                                    <p:anim calcmode="lin" valueType="num">
                                      <p:cBhvr additive="base">
                                        <p:cTn id="170" dur="1250" fill="hold"/>
                                        <p:tgtEl>
                                          <p:spTgt spid="111"/>
                                        </p:tgtEl>
                                        <p:attrNameLst>
                                          <p:attrName>ppt_y</p:attrName>
                                        </p:attrNameLst>
                                      </p:cBhvr>
                                      <p:tavLst>
                                        <p:tav tm="0">
                                          <p:val>
                                            <p:strVal val="0-#ppt_h/2"/>
                                          </p:val>
                                        </p:tav>
                                        <p:tav tm="100000">
                                          <p:val>
                                            <p:strVal val="#ppt_y"/>
                                          </p:val>
                                        </p:tav>
                                      </p:tavLst>
                                    </p:anim>
                                  </p:childTnLst>
                                </p:cTn>
                              </p:par>
                              <p:par>
                                <p:cTn id="171" presetID="2" presetClass="entr" presetSubtype="3" fill="hold" grpId="0" nodeType="withEffect">
                                  <p:stCondLst>
                                    <p:cond delay="0"/>
                                  </p:stCondLst>
                                  <p:childTnLst>
                                    <p:set>
                                      <p:cBhvr>
                                        <p:cTn id="172" dur="1" fill="hold">
                                          <p:stCondLst>
                                            <p:cond delay="0"/>
                                          </p:stCondLst>
                                        </p:cTn>
                                        <p:tgtEl>
                                          <p:spTgt spid="113"/>
                                        </p:tgtEl>
                                        <p:attrNameLst>
                                          <p:attrName>style.visibility</p:attrName>
                                        </p:attrNameLst>
                                      </p:cBhvr>
                                      <p:to>
                                        <p:strVal val="visible"/>
                                      </p:to>
                                    </p:set>
                                    <p:anim calcmode="lin" valueType="num">
                                      <p:cBhvr additive="base">
                                        <p:cTn id="173" dur="1250" fill="hold"/>
                                        <p:tgtEl>
                                          <p:spTgt spid="113"/>
                                        </p:tgtEl>
                                        <p:attrNameLst>
                                          <p:attrName>ppt_x</p:attrName>
                                        </p:attrNameLst>
                                      </p:cBhvr>
                                      <p:tavLst>
                                        <p:tav tm="0">
                                          <p:val>
                                            <p:strVal val="1+#ppt_w/2"/>
                                          </p:val>
                                        </p:tav>
                                        <p:tav tm="100000">
                                          <p:val>
                                            <p:strVal val="#ppt_x"/>
                                          </p:val>
                                        </p:tav>
                                      </p:tavLst>
                                    </p:anim>
                                    <p:anim calcmode="lin" valueType="num">
                                      <p:cBhvr additive="base">
                                        <p:cTn id="174" dur="1250" fill="hold"/>
                                        <p:tgtEl>
                                          <p:spTgt spid="113"/>
                                        </p:tgtEl>
                                        <p:attrNameLst>
                                          <p:attrName>ppt_y</p:attrName>
                                        </p:attrNameLst>
                                      </p:cBhvr>
                                      <p:tavLst>
                                        <p:tav tm="0">
                                          <p:val>
                                            <p:strVal val="0-#ppt_h/2"/>
                                          </p:val>
                                        </p:tav>
                                        <p:tav tm="100000">
                                          <p:val>
                                            <p:strVal val="#ppt_y"/>
                                          </p:val>
                                        </p:tav>
                                      </p:tavLst>
                                    </p:anim>
                                  </p:childTnLst>
                                </p:cTn>
                              </p:par>
                              <p:par>
                                <p:cTn id="175" presetID="2" presetClass="entr" presetSubtype="3" fill="hold" grpId="0" nodeType="withEffect">
                                  <p:stCondLst>
                                    <p:cond delay="0"/>
                                  </p:stCondLst>
                                  <p:childTnLst>
                                    <p:set>
                                      <p:cBhvr>
                                        <p:cTn id="176" dur="1" fill="hold">
                                          <p:stCondLst>
                                            <p:cond delay="0"/>
                                          </p:stCondLst>
                                        </p:cTn>
                                        <p:tgtEl>
                                          <p:spTgt spid="115"/>
                                        </p:tgtEl>
                                        <p:attrNameLst>
                                          <p:attrName>style.visibility</p:attrName>
                                        </p:attrNameLst>
                                      </p:cBhvr>
                                      <p:to>
                                        <p:strVal val="visible"/>
                                      </p:to>
                                    </p:set>
                                    <p:anim calcmode="lin" valueType="num">
                                      <p:cBhvr additive="base">
                                        <p:cTn id="177" dur="1250" fill="hold"/>
                                        <p:tgtEl>
                                          <p:spTgt spid="115"/>
                                        </p:tgtEl>
                                        <p:attrNameLst>
                                          <p:attrName>ppt_x</p:attrName>
                                        </p:attrNameLst>
                                      </p:cBhvr>
                                      <p:tavLst>
                                        <p:tav tm="0">
                                          <p:val>
                                            <p:strVal val="1+#ppt_w/2"/>
                                          </p:val>
                                        </p:tav>
                                        <p:tav tm="100000">
                                          <p:val>
                                            <p:strVal val="#ppt_x"/>
                                          </p:val>
                                        </p:tav>
                                      </p:tavLst>
                                    </p:anim>
                                    <p:anim calcmode="lin" valueType="num">
                                      <p:cBhvr additive="base">
                                        <p:cTn id="178" dur="1250" fill="hold"/>
                                        <p:tgtEl>
                                          <p:spTgt spid="115"/>
                                        </p:tgtEl>
                                        <p:attrNameLst>
                                          <p:attrName>ppt_y</p:attrName>
                                        </p:attrNameLst>
                                      </p:cBhvr>
                                      <p:tavLst>
                                        <p:tav tm="0">
                                          <p:val>
                                            <p:strVal val="0-#ppt_h/2"/>
                                          </p:val>
                                        </p:tav>
                                        <p:tav tm="100000">
                                          <p:val>
                                            <p:strVal val="#ppt_y"/>
                                          </p:val>
                                        </p:tav>
                                      </p:tavLst>
                                    </p:anim>
                                  </p:childTnLst>
                                </p:cTn>
                              </p:par>
                              <p:par>
                                <p:cTn id="179" presetID="2" presetClass="entr" presetSubtype="3" fill="hold" grpId="0" nodeType="withEffect">
                                  <p:stCondLst>
                                    <p:cond delay="0"/>
                                  </p:stCondLst>
                                  <p:childTnLst>
                                    <p:set>
                                      <p:cBhvr>
                                        <p:cTn id="180" dur="1" fill="hold">
                                          <p:stCondLst>
                                            <p:cond delay="0"/>
                                          </p:stCondLst>
                                        </p:cTn>
                                        <p:tgtEl>
                                          <p:spTgt spid="117"/>
                                        </p:tgtEl>
                                        <p:attrNameLst>
                                          <p:attrName>style.visibility</p:attrName>
                                        </p:attrNameLst>
                                      </p:cBhvr>
                                      <p:to>
                                        <p:strVal val="visible"/>
                                      </p:to>
                                    </p:set>
                                    <p:anim calcmode="lin" valueType="num">
                                      <p:cBhvr additive="base">
                                        <p:cTn id="181" dur="1250" fill="hold"/>
                                        <p:tgtEl>
                                          <p:spTgt spid="117"/>
                                        </p:tgtEl>
                                        <p:attrNameLst>
                                          <p:attrName>ppt_x</p:attrName>
                                        </p:attrNameLst>
                                      </p:cBhvr>
                                      <p:tavLst>
                                        <p:tav tm="0">
                                          <p:val>
                                            <p:strVal val="1+#ppt_w/2"/>
                                          </p:val>
                                        </p:tav>
                                        <p:tav tm="100000">
                                          <p:val>
                                            <p:strVal val="#ppt_x"/>
                                          </p:val>
                                        </p:tav>
                                      </p:tavLst>
                                    </p:anim>
                                    <p:anim calcmode="lin" valueType="num">
                                      <p:cBhvr additive="base">
                                        <p:cTn id="182" dur="1250" fill="hold"/>
                                        <p:tgtEl>
                                          <p:spTgt spid="117"/>
                                        </p:tgtEl>
                                        <p:attrNameLst>
                                          <p:attrName>ppt_y</p:attrName>
                                        </p:attrNameLst>
                                      </p:cBhvr>
                                      <p:tavLst>
                                        <p:tav tm="0">
                                          <p:val>
                                            <p:strVal val="0-#ppt_h/2"/>
                                          </p:val>
                                        </p:tav>
                                        <p:tav tm="100000">
                                          <p:val>
                                            <p:strVal val="#ppt_y"/>
                                          </p:val>
                                        </p:tav>
                                      </p:tavLst>
                                    </p:anim>
                                  </p:childTnLst>
                                </p:cTn>
                              </p:par>
                              <p:par>
                                <p:cTn id="183" presetID="2" presetClass="entr" presetSubtype="3" fill="hold" grpId="0" nodeType="withEffect">
                                  <p:stCondLst>
                                    <p:cond delay="0"/>
                                  </p:stCondLst>
                                  <p:childTnLst>
                                    <p:set>
                                      <p:cBhvr>
                                        <p:cTn id="184" dur="1" fill="hold">
                                          <p:stCondLst>
                                            <p:cond delay="0"/>
                                          </p:stCondLst>
                                        </p:cTn>
                                        <p:tgtEl>
                                          <p:spTgt spid="119"/>
                                        </p:tgtEl>
                                        <p:attrNameLst>
                                          <p:attrName>style.visibility</p:attrName>
                                        </p:attrNameLst>
                                      </p:cBhvr>
                                      <p:to>
                                        <p:strVal val="visible"/>
                                      </p:to>
                                    </p:set>
                                    <p:anim calcmode="lin" valueType="num">
                                      <p:cBhvr additive="base">
                                        <p:cTn id="185" dur="1250" fill="hold"/>
                                        <p:tgtEl>
                                          <p:spTgt spid="119"/>
                                        </p:tgtEl>
                                        <p:attrNameLst>
                                          <p:attrName>ppt_x</p:attrName>
                                        </p:attrNameLst>
                                      </p:cBhvr>
                                      <p:tavLst>
                                        <p:tav tm="0">
                                          <p:val>
                                            <p:strVal val="1+#ppt_w/2"/>
                                          </p:val>
                                        </p:tav>
                                        <p:tav tm="100000">
                                          <p:val>
                                            <p:strVal val="#ppt_x"/>
                                          </p:val>
                                        </p:tav>
                                      </p:tavLst>
                                    </p:anim>
                                    <p:anim calcmode="lin" valueType="num">
                                      <p:cBhvr additive="base">
                                        <p:cTn id="186" dur="1250" fill="hold"/>
                                        <p:tgtEl>
                                          <p:spTgt spid="119"/>
                                        </p:tgtEl>
                                        <p:attrNameLst>
                                          <p:attrName>ppt_y</p:attrName>
                                        </p:attrNameLst>
                                      </p:cBhvr>
                                      <p:tavLst>
                                        <p:tav tm="0">
                                          <p:val>
                                            <p:strVal val="0-#ppt_h/2"/>
                                          </p:val>
                                        </p:tav>
                                        <p:tav tm="100000">
                                          <p:val>
                                            <p:strVal val="#ppt_y"/>
                                          </p:val>
                                        </p:tav>
                                      </p:tavLst>
                                    </p:anim>
                                  </p:childTnLst>
                                </p:cTn>
                              </p:par>
                              <p:par>
                                <p:cTn id="187" presetID="2" presetClass="entr" presetSubtype="3" fill="hold" grpId="0" nodeType="withEffect">
                                  <p:stCondLst>
                                    <p:cond delay="0"/>
                                  </p:stCondLst>
                                  <p:childTnLst>
                                    <p:set>
                                      <p:cBhvr>
                                        <p:cTn id="188" dur="1" fill="hold">
                                          <p:stCondLst>
                                            <p:cond delay="0"/>
                                          </p:stCondLst>
                                        </p:cTn>
                                        <p:tgtEl>
                                          <p:spTgt spid="121"/>
                                        </p:tgtEl>
                                        <p:attrNameLst>
                                          <p:attrName>style.visibility</p:attrName>
                                        </p:attrNameLst>
                                      </p:cBhvr>
                                      <p:to>
                                        <p:strVal val="visible"/>
                                      </p:to>
                                    </p:set>
                                    <p:anim calcmode="lin" valueType="num">
                                      <p:cBhvr additive="base">
                                        <p:cTn id="189" dur="1250" fill="hold"/>
                                        <p:tgtEl>
                                          <p:spTgt spid="121"/>
                                        </p:tgtEl>
                                        <p:attrNameLst>
                                          <p:attrName>ppt_x</p:attrName>
                                        </p:attrNameLst>
                                      </p:cBhvr>
                                      <p:tavLst>
                                        <p:tav tm="0">
                                          <p:val>
                                            <p:strVal val="1+#ppt_w/2"/>
                                          </p:val>
                                        </p:tav>
                                        <p:tav tm="100000">
                                          <p:val>
                                            <p:strVal val="#ppt_x"/>
                                          </p:val>
                                        </p:tav>
                                      </p:tavLst>
                                    </p:anim>
                                    <p:anim calcmode="lin" valueType="num">
                                      <p:cBhvr additive="base">
                                        <p:cTn id="190" dur="1250" fill="hold"/>
                                        <p:tgtEl>
                                          <p:spTgt spid="121"/>
                                        </p:tgtEl>
                                        <p:attrNameLst>
                                          <p:attrName>ppt_y</p:attrName>
                                        </p:attrNameLst>
                                      </p:cBhvr>
                                      <p:tavLst>
                                        <p:tav tm="0">
                                          <p:val>
                                            <p:strVal val="0-#ppt_h/2"/>
                                          </p:val>
                                        </p:tav>
                                        <p:tav tm="100000">
                                          <p:val>
                                            <p:strVal val="#ppt_y"/>
                                          </p:val>
                                        </p:tav>
                                      </p:tavLst>
                                    </p:anim>
                                  </p:childTnLst>
                                </p:cTn>
                              </p:par>
                              <p:par>
                                <p:cTn id="191" presetID="2" presetClass="entr" presetSubtype="3" fill="hold" grpId="0" nodeType="withEffect">
                                  <p:stCondLst>
                                    <p:cond delay="0"/>
                                  </p:stCondLst>
                                  <p:childTnLst>
                                    <p:set>
                                      <p:cBhvr>
                                        <p:cTn id="192" dur="1" fill="hold">
                                          <p:stCondLst>
                                            <p:cond delay="0"/>
                                          </p:stCondLst>
                                        </p:cTn>
                                        <p:tgtEl>
                                          <p:spTgt spid="123"/>
                                        </p:tgtEl>
                                        <p:attrNameLst>
                                          <p:attrName>style.visibility</p:attrName>
                                        </p:attrNameLst>
                                      </p:cBhvr>
                                      <p:to>
                                        <p:strVal val="visible"/>
                                      </p:to>
                                    </p:set>
                                    <p:anim calcmode="lin" valueType="num">
                                      <p:cBhvr additive="base">
                                        <p:cTn id="193" dur="1250" fill="hold"/>
                                        <p:tgtEl>
                                          <p:spTgt spid="123"/>
                                        </p:tgtEl>
                                        <p:attrNameLst>
                                          <p:attrName>ppt_x</p:attrName>
                                        </p:attrNameLst>
                                      </p:cBhvr>
                                      <p:tavLst>
                                        <p:tav tm="0">
                                          <p:val>
                                            <p:strVal val="1+#ppt_w/2"/>
                                          </p:val>
                                        </p:tav>
                                        <p:tav tm="100000">
                                          <p:val>
                                            <p:strVal val="#ppt_x"/>
                                          </p:val>
                                        </p:tav>
                                      </p:tavLst>
                                    </p:anim>
                                    <p:anim calcmode="lin" valueType="num">
                                      <p:cBhvr additive="base">
                                        <p:cTn id="194" dur="1250" fill="hold"/>
                                        <p:tgtEl>
                                          <p:spTgt spid="123"/>
                                        </p:tgtEl>
                                        <p:attrNameLst>
                                          <p:attrName>ppt_y</p:attrName>
                                        </p:attrNameLst>
                                      </p:cBhvr>
                                      <p:tavLst>
                                        <p:tav tm="0">
                                          <p:val>
                                            <p:strVal val="0-#ppt_h/2"/>
                                          </p:val>
                                        </p:tav>
                                        <p:tav tm="100000">
                                          <p:val>
                                            <p:strVal val="#ppt_y"/>
                                          </p:val>
                                        </p:tav>
                                      </p:tavLst>
                                    </p:anim>
                                  </p:childTnLst>
                                </p:cTn>
                              </p:par>
                              <p:par>
                                <p:cTn id="195" presetID="2" presetClass="entr" presetSubtype="3" fill="hold" grpId="0" nodeType="withEffect">
                                  <p:stCondLst>
                                    <p:cond delay="0"/>
                                  </p:stCondLst>
                                  <p:childTnLst>
                                    <p:set>
                                      <p:cBhvr>
                                        <p:cTn id="196" dur="1" fill="hold">
                                          <p:stCondLst>
                                            <p:cond delay="0"/>
                                          </p:stCondLst>
                                        </p:cTn>
                                        <p:tgtEl>
                                          <p:spTgt spid="125"/>
                                        </p:tgtEl>
                                        <p:attrNameLst>
                                          <p:attrName>style.visibility</p:attrName>
                                        </p:attrNameLst>
                                      </p:cBhvr>
                                      <p:to>
                                        <p:strVal val="visible"/>
                                      </p:to>
                                    </p:set>
                                    <p:anim calcmode="lin" valueType="num">
                                      <p:cBhvr additive="base">
                                        <p:cTn id="197" dur="1250" fill="hold"/>
                                        <p:tgtEl>
                                          <p:spTgt spid="125"/>
                                        </p:tgtEl>
                                        <p:attrNameLst>
                                          <p:attrName>ppt_x</p:attrName>
                                        </p:attrNameLst>
                                      </p:cBhvr>
                                      <p:tavLst>
                                        <p:tav tm="0">
                                          <p:val>
                                            <p:strVal val="1+#ppt_w/2"/>
                                          </p:val>
                                        </p:tav>
                                        <p:tav tm="100000">
                                          <p:val>
                                            <p:strVal val="#ppt_x"/>
                                          </p:val>
                                        </p:tav>
                                      </p:tavLst>
                                    </p:anim>
                                    <p:anim calcmode="lin" valueType="num">
                                      <p:cBhvr additive="base">
                                        <p:cTn id="198" dur="1250" fill="hold"/>
                                        <p:tgtEl>
                                          <p:spTgt spid="125"/>
                                        </p:tgtEl>
                                        <p:attrNameLst>
                                          <p:attrName>ppt_y</p:attrName>
                                        </p:attrNameLst>
                                      </p:cBhvr>
                                      <p:tavLst>
                                        <p:tav tm="0">
                                          <p:val>
                                            <p:strVal val="0-#ppt_h/2"/>
                                          </p:val>
                                        </p:tav>
                                        <p:tav tm="100000">
                                          <p:val>
                                            <p:strVal val="#ppt_y"/>
                                          </p:val>
                                        </p:tav>
                                      </p:tavLst>
                                    </p:anim>
                                  </p:childTnLst>
                                </p:cTn>
                              </p:par>
                              <p:par>
                                <p:cTn id="199" presetID="2" presetClass="entr" presetSubtype="3" fill="hold" grpId="0" nodeType="withEffect">
                                  <p:stCondLst>
                                    <p:cond delay="0"/>
                                  </p:stCondLst>
                                  <p:childTnLst>
                                    <p:set>
                                      <p:cBhvr>
                                        <p:cTn id="200" dur="1" fill="hold">
                                          <p:stCondLst>
                                            <p:cond delay="0"/>
                                          </p:stCondLst>
                                        </p:cTn>
                                        <p:tgtEl>
                                          <p:spTgt spid="127"/>
                                        </p:tgtEl>
                                        <p:attrNameLst>
                                          <p:attrName>style.visibility</p:attrName>
                                        </p:attrNameLst>
                                      </p:cBhvr>
                                      <p:to>
                                        <p:strVal val="visible"/>
                                      </p:to>
                                    </p:set>
                                    <p:anim calcmode="lin" valueType="num">
                                      <p:cBhvr additive="base">
                                        <p:cTn id="201" dur="1250" fill="hold"/>
                                        <p:tgtEl>
                                          <p:spTgt spid="127"/>
                                        </p:tgtEl>
                                        <p:attrNameLst>
                                          <p:attrName>ppt_x</p:attrName>
                                        </p:attrNameLst>
                                      </p:cBhvr>
                                      <p:tavLst>
                                        <p:tav tm="0">
                                          <p:val>
                                            <p:strVal val="1+#ppt_w/2"/>
                                          </p:val>
                                        </p:tav>
                                        <p:tav tm="100000">
                                          <p:val>
                                            <p:strVal val="#ppt_x"/>
                                          </p:val>
                                        </p:tav>
                                      </p:tavLst>
                                    </p:anim>
                                    <p:anim calcmode="lin" valueType="num">
                                      <p:cBhvr additive="base">
                                        <p:cTn id="202" dur="1250" fill="hold"/>
                                        <p:tgtEl>
                                          <p:spTgt spid="127"/>
                                        </p:tgtEl>
                                        <p:attrNameLst>
                                          <p:attrName>ppt_y</p:attrName>
                                        </p:attrNameLst>
                                      </p:cBhvr>
                                      <p:tavLst>
                                        <p:tav tm="0">
                                          <p:val>
                                            <p:strVal val="0-#ppt_h/2"/>
                                          </p:val>
                                        </p:tav>
                                        <p:tav tm="100000">
                                          <p:val>
                                            <p:strVal val="#ppt_y"/>
                                          </p:val>
                                        </p:tav>
                                      </p:tavLst>
                                    </p:anim>
                                  </p:childTnLst>
                                </p:cTn>
                              </p:par>
                              <p:par>
                                <p:cTn id="203" presetID="2" presetClass="entr" presetSubtype="3" fill="hold" grpId="0" nodeType="withEffect">
                                  <p:stCondLst>
                                    <p:cond delay="0"/>
                                  </p:stCondLst>
                                  <p:childTnLst>
                                    <p:set>
                                      <p:cBhvr>
                                        <p:cTn id="204" dur="1" fill="hold">
                                          <p:stCondLst>
                                            <p:cond delay="0"/>
                                          </p:stCondLst>
                                        </p:cTn>
                                        <p:tgtEl>
                                          <p:spTgt spid="129"/>
                                        </p:tgtEl>
                                        <p:attrNameLst>
                                          <p:attrName>style.visibility</p:attrName>
                                        </p:attrNameLst>
                                      </p:cBhvr>
                                      <p:to>
                                        <p:strVal val="visible"/>
                                      </p:to>
                                    </p:set>
                                    <p:anim calcmode="lin" valueType="num">
                                      <p:cBhvr additive="base">
                                        <p:cTn id="205" dur="1250" fill="hold"/>
                                        <p:tgtEl>
                                          <p:spTgt spid="129"/>
                                        </p:tgtEl>
                                        <p:attrNameLst>
                                          <p:attrName>ppt_x</p:attrName>
                                        </p:attrNameLst>
                                      </p:cBhvr>
                                      <p:tavLst>
                                        <p:tav tm="0">
                                          <p:val>
                                            <p:strVal val="1+#ppt_w/2"/>
                                          </p:val>
                                        </p:tav>
                                        <p:tav tm="100000">
                                          <p:val>
                                            <p:strVal val="#ppt_x"/>
                                          </p:val>
                                        </p:tav>
                                      </p:tavLst>
                                    </p:anim>
                                    <p:anim calcmode="lin" valueType="num">
                                      <p:cBhvr additive="base">
                                        <p:cTn id="206" dur="1250" fill="hold"/>
                                        <p:tgtEl>
                                          <p:spTgt spid="129"/>
                                        </p:tgtEl>
                                        <p:attrNameLst>
                                          <p:attrName>ppt_y</p:attrName>
                                        </p:attrNameLst>
                                      </p:cBhvr>
                                      <p:tavLst>
                                        <p:tav tm="0">
                                          <p:val>
                                            <p:strVal val="0-#ppt_h/2"/>
                                          </p:val>
                                        </p:tav>
                                        <p:tav tm="100000">
                                          <p:val>
                                            <p:strVal val="#ppt_y"/>
                                          </p:val>
                                        </p:tav>
                                      </p:tavLst>
                                    </p:anim>
                                  </p:childTnLst>
                                </p:cTn>
                              </p:par>
                              <p:par>
                                <p:cTn id="207" presetID="2" presetClass="entr" presetSubtype="3" fill="hold" grpId="0" nodeType="withEffect">
                                  <p:stCondLst>
                                    <p:cond delay="0"/>
                                  </p:stCondLst>
                                  <p:childTnLst>
                                    <p:set>
                                      <p:cBhvr>
                                        <p:cTn id="208" dur="1" fill="hold">
                                          <p:stCondLst>
                                            <p:cond delay="0"/>
                                          </p:stCondLst>
                                        </p:cTn>
                                        <p:tgtEl>
                                          <p:spTgt spid="131"/>
                                        </p:tgtEl>
                                        <p:attrNameLst>
                                          <p:attrName>style.visibility</p:attrName>
                                        </p:attrNameLst>
                                      </p:cBhvr>
                                      <p:to>
                                        <p:strVal val="visible"/>
                                      </p:to>
                                    </p:set>
                                    <p:anim calcmode="lin" valueType="num">
                                      <p:cBhvr additive="base">
                                        <p:cTn id="209" dur="1250" fill="hold"/>
                                        <p:tgtEl>
                                          <p:spTgt spid="131"/>
                                        </p:tgtEl>
                                        <p:attrNameLst>
                                          <p:attrName>ppt_x</p:attrName>
                                        </p:attrNameLst>
                                      </p:cBhvr>
                                      <p:tavLst>
                                        <p:tav tm="0">
                                          <p:val>
                                            <p:strVal val="1+#ppt_w/2"/>
                                          </p:val>
                                        </p:tav>
                                        <p:tav tm="100000">
                                          <p:val>
                                            <p:strVal val="#ppt_x"/>
                                          </p:val>
                                        </p:tav>
                                      </p:tavLst>
                                    </p:anim>
                                    <p:anim calcmode="lin" valueType="num">
                                      <p:cBhvr additive="base">
                                        <p:cTn id="210" dur="1250" fill="hold"/>
                                        <p:tgtEl>
                                          <p:spTgt spid="131"/>
                                        </p:tgtEl>
                                        <p:attrNameLst>
                                          <p:attrName>ppt_y</p:attrName>
                                        </p:attrNameLst>
                                      </p:cBhvr>
                                      <p:tavLst>
                                        <p:tav tm="0">
                                          <p:val>
                                            <p:strVal val="0-#ppt_h/2"/>
                                          </p:val>
                                        </p:tav>
                                        <p:tav tm="100000">
                                          <p:val>
                                            <p:strVal val="#ppt_y"/>
                                          </p:val>
                                        </p:tav>
                                      </p:tavLst>
                                    </p:anim>
                                  </p:childTnLst>
                                </p:cTn>
                              </p:par>
                              <p:par>
                                <p:cTn id="211" presetID="2" presetClass="entr" presetSubtype="3" fill="hold" grpId="0" nodeType="withEffect">
                                  <p:stCondLst>
                                    <p:cond delay="0"/>
                                  </p:stCondLst>
                                  <p:childTnLst>
                                    <p:set>
                                      <p:cBhvr>
                                        <p:cTn id="212" dur="1" fill="hold">
                                          <p:stCondLst>
                                            <p:cond delay="0"/>
                                          </p:stCondLst>
                                        </p:cTn>
                                        <p:tgtEl>
                                          <p:spTgt spid="133"/>
                                        </p:tgtEl>
                                        <p:attrNameLst>
                                          <p:attrName>style.visibility</p:attrName>
                                        </p:attrNameLst>
                                      </p:cBhvr>
                                      <p:to>
                                        <p:strVal val="visible"/>
                                      </p:to>
                                    </p:set>
                                    <p:anim calcmode="lin" valueType="num">
                                      <p:cBhvr additive="base">
                                        <p:cTn id="213" dur="1250" fill="hold"/>
                                        <p:tgtEl>
                                          <p:spTgt spid="133"/>
                                        </p:tgtEl>
                                        <p:attrNameLst>
                                          <p:attrName>ppt_x</p:attrName>
                                        </p:attrNameLst>
                                      </p:cBhvr>
                                      <p:tavLst>
                                        <p:tav tm="0">
                                          <p:val>
                                            <p:strVal val="1+#ppt_w/2"/>
                                          </p:val>
                                        </p:tav>
                                        <p:tav tm="100000">
                                          <p:val>
                                            <p:strVal val="#ppt_x"/>
                                          </p:val>
                                        </p:tav>
                                      </p:tavLst>
                                    </p:anim>
                                    <p:anim calcmode="lin" valueType="num">
                                      <p:cBhvr additive="base">
                                        <p:cTn id="214" dur="1250" fill="hold"/>
                                        <p:tgtEl>
                                          <p:spTgt spid="133"/>
                                        </p:tgtEl>
                                        <p:attrNameLst>
                                          <p:attrName>ppt_y</p:attrName>
                                        </p:attrNameLst>
                                      </p:cBhvr>
                                      <p:tavLst>
                                        <p:tav tm="0">
                                          <p:val>
                                            <p:strVal val="0-#ppt_h/2"/>
                                          </p:val>
                                        </p:tav>
                                        <p:tav tm="100000">
                                          <p:val>
                                            <p:strVal val="#ppt_y"/>
                                          </p:val>
                                        </p:tav>
                                      </p:tavLst>
                                    </p:anim>
                                  </p:childTnLst>
                                </p:cTn>
                              </p:par>
                              <p:par>
                                <p:cTn id="215" presetID="2" presetClass="entr" presetSubtype="3" fill="hold" grpId="0" nodeType="withEffect">
                                  <p:stCondLst>
                                    <p:cond delay="0"/>
                                  </p:stCondLst>
                                  <p:childTnLst>
                                    <p:set>
                                      <p:cBhvr>
                                        <p:cTn id="216" dur="1" fill="hold">
                                          <p:stCondLst>
                                            <p:cond delay="0"/>
                                          </p:stCondLst>
                                        </p:cTn>
                                        <p:tgtEl>
                                          <p:spTgt spid="135"/>
                                        </p:tgtEl>
                                        <p:attrNameLst>
                                          <p:attrName>style.visibility</p:attrName>
                                        </p:attrNameLst>
                                      </p:cBhvr>
                                      <p:to>
                                        <p:strVal val="visible"/>
                                      </p:to>
                                    </p:set>
                                    <p:anim calcmode="lin" valueType="num">
                                      <p:cBhvr additive="base">
                                        <p:cTn id="217" dur="1250" fill="hold"/>
                                        <p:tgtEl>
                                          <p:spTgt spid="135"/>
                                        </p:tgtEl>
                                        <p:attrNameLst>
                                          <p:attrName>ppt_x</p:attrName>
                                        </p:attrNameLst>
                                      </p:cBhvr>
                                      <p:tavLst>
                                        <p:tav tm="0">
                                          <p:val>
                                            <p:strVal val="1+#ppt_w/2"/>
                                          </p:val>
                                        </p:tav>
                                        <p:tav tm="100000">
                                          <p:val>
                                            <p:strVal val="#ppt_x"/>
                                          </p:val>
                                        </p:tav>
                                      </p:tavLst>
                                    </p:anim>
                                    <p:anim calcmode="lin" valueType="num">
                                      <p:cBhvr additive="base">
                                        <p:cTn id="218" dur="1250" fill="hold"/>
                                        <p:tgtEl>
                                          <p:spTgt spid="135"/>
                                        </p:tgtEl>
                                        <p:attrNameLst>
                                          <p:attrName>ppt_y</p:attrName>
                                        </p:attrNameLst>
                                      </p:cBhvr>
                                      <p:tavLst>
                                        <p:tav tm="0">
                                          <p:val>
                                            <p:strVal val="0-#ppt_h/2"/>
                                          </p:val>
                                        </p:tav>
                                        <p:tav tm="100000">
                                          <p:val>
                                            <p:strVal val="#ppt_y"/>
                                          </p:val>
                                        </p:tav>
                                      </p:tavLst>
                                    </p:anim>
                                  </p:childTnLst>
                                </p:cTn>
                              </p:par>
                              <p:par>
                                <p:cTn id="219" presetID="2" presetClass="entr" presetSubtype="3" fill="hold" grpId="0" nodeType="withEffect">
                                  <p:stCondLst>
                                    <p:cond delay="0"/>
                                  </p:stCondLst>
                                  <p:childTnLst>
                                    <p:set>
                                      <p:cBhvr>
                                        <p:cTn id="220" dur="1" fill="hold">
                                          <p:stCondLst>
                                            <p:cond delay="0"/>
                                          </p:stCondLst>
                                        </p:cTn>
                                        <p:tgtEl>
                                          <p:spTgt spid="137"/>
                                        </p:tgtEl>
                                        <p:attrNameLst>
                                          <p:attrName>style.visibility</p:attrName>
                                        </p:attrNameLst>
                                      </p:cBhvr>
                                      <p:to>
                                        <p:strVal val="visible"/>
                                      </p:to>
                                    </p:set>
                                    <p:anim calcmode="lin" valueType="num">
                                      <p:cBhvr additive="base">
                                        <p:cTn id="221" dur="1250" fill="hold"/>
                                        <p:tgtEl>
                                          <p:spTgt spid="137"/>
                                        </p:tgtEl>
                                        <p:attrNameLst>
                                          <p:attrName>ppt_x</p:attrName>
                                        </p:attrNameLst>
                                      </p:cBhvr>
                                      <p:tavLst>
                                        <p:tav tm="0">
                                          <p:val>
                                            <p:strVal val="1+#ppt_w/2"/>
                                          </p:val>
                                        </p:tav>
                                        <p:tav tm="100000">
                                          <p:val>
                                            <p:strVal val="#ppt_x"/>
                                          </p:val>
                                        </p:tav>
                                      </p:tavLst>
                                    </p:anim>
                                    <p:anim calcmode="lin" valueType="num">
                                      <p:cBhvr additive="base">
                                        <p:cTn id="222" dur="1250" fill="hold"/>
                                        <p:tgtEl>
                                          <p:spTgt spid="137"/>
                                        </p:tgtEl>
                                        <p:attrNameLst>
                                          <p:attrName>ppt_y</p:attrName>
                                        </p:attrNameLst>
                                      </p:cBhvr>
                                      <p:tavLst>
                                        <p:tav tm="0">
                                          <p:val>
                                            <p:strVal val="0-#ppt_h/2"/>
                                          </p:val>
                                        </p:tav>
                                        <p:tav tm="100000">
                                          <p:val>
                                            <p:strVal val="#ppt_y"/>
                                          </p:val>
                                        </p:tav>
                                      </p:tavLst>
                                    </p:anim>
                                  </p:childTnLst>
                                </p:cTn>
                              </p:par>
                              <p:par>
                                <p:cTn id="223" presetID="2" presetClass="entr" presetSubtype="3" fill="hold" grpId="0" nodeType="withEffect">
                                  <p:stCondLst>
                                    <p:cond delay="0"/>
                                  </p:stCondLst>
                                  <p:childTnLst>
                                    <p:set>
                                      <p:cBhvr>
                                        <p:cTn id="224" dur="1" fill="hold">
                                          <p:stCondLst>
                                            <p:cond delay="0"/>
                                          </p:stCondLst>
                                        </p:cTn>
                                        <p:tgtEl>
                                          <p:spTgt spid="139"/>
                                        </p:tgtEl>
                                        <p:attrNameLst>
                                          <p:attrName>style.visibility</p:attrName>
                                        </p:attrNameLst>
                                      </p:cBhvr>
                                      <p:to>
                                        <p:strVal val="visible"/>
                                      </p:to>
                                    </p:set>
                                    <p:anim calcmode="lin" valueType="num">
                                      <p:cBhvr additive="base">
                                        <p:cTn id="225" dur="1250" fill="hold"/>
                                        <p:tgtEl>
                                          <p:spTgt spid="139"/>
                                        </p:tgtEl>
                                        <p:attrNameLst>
                                          <p:attrName>ppt_x</p:attrName>
                                        </p:attrNameLst>
                                      </p:cBhvr>
                                      <p:tavLst>
                                        <p:tav tm="0">
                                          <p:val>
                                            <p:strVal val="1+#ppt_w/2"/>
                                          </p:val>
                                        </p:tav>
                                        <p:tav tm="100000">
                                          <p:val>
                                            <p:strVal val="#ppt_x"/>
                                          </p:val>
                                        </p:tav>
                                      </p:tavLst>
                                    </p:anim>
                                    <p:anim calcmode="lin" valueType="num">
                                      <p:cBhvr additive="base">
                                        <p:cTn id="226" dur="1250" fill="hold"/>
                                        <p:tgtEl>
                                          <p:spTgt spid="139"/>
                                        </p:tgtEl>
                                        <p:attrNameLst>
                                          <p:attrName>ppt_y</p:attrName>
                                        </p:attrNameLst>
                                      </p:cBhvr>
                                      <p:tavLst>
                                        <p:tav tm="0">
                                          <p:val>
                                            <p:strVal val="0-#ppt_h/2"/>
                                          </p:val>
                                        </p:tav>
                                        <p:tav tm="100000">
                                          <p:val>
                                            <p:strVal val="#ppt_y"/>
                                          </p:val>
                                        </p:tav>
                                      </p:tavLst>
                                    </p:anim>
                                  </p:childTnLst>
                                </p:cTn>
                              </p:par>
                              <p:par>
                                <p:cTn id="227" presetID="2" presetClass="entr" presetSubtype="3" fill="hold" grpId="0" nodeType="withEffect">
                                  <p:stCondLst>
                                    <p:cond delay="0"/>
                                  </p:stCondLst>
                                  <p:childTnLst>
                                    <p:set>
                                      <p:cBhvr>
                                        <p:cTn id="228" dur="1" fill="hold">
                                          <p:stCondLst>
                                            <p:cond delay="0"/>
                                          </p:stCondLst>
                                        </p:cTn>
                                        <p:tgtEl>
                                          <p:spTgt spid="141"/>
                                        </p:tgtEl>
                                        <p:attrNameLst>
                                          <p:attrName>style.visibility</p:attrName>
                                        </p:attrNameLst>
                                      </p:cBhvr>
                                      <p:to>
                                        <p:strVal val="visible"/>
                                      </p:to>
                                    </p:set>
                                    <p:anim calcmode="lin" valueType="num">
                                      <p:cBhvr additive="base">
                                        <p:cTn id="229" dur="1250" fill="hold"/>
                                        <p:tgtEl>
                                          <p:spTgt spid="141"/>
                                        </p:tgtEl>
                                        <p:attrNameLst>
                                          <p:attrName>ppt_x</p:attrName>
                                        </p:attrNameLst>
                                      </p:cBhvr>
                                      <p:tavLst>
                                        <p:tav tm="0">
                                          <p:val>
                                            <p:strVal val="1+#ppt_w/2"/>
                                          </p:val>
                                        </p:tav>
                                        <p:tav tm="100000">
                                          <p:val>
                                            <p:strVal val="#ppt_x"/>
                                          </p:val>
                                        </p:tav>
                                      </p:tavLst>
                                    </p:anim>
                                    <p:anim calcmode="lin" valueType="num">
                                      <p:cBhvr additive="base">
                                        <p:cTn id="230" dur="1250" fill="hold"/>
                                        <p:tgtEl>
                                          <p:spTgt spid="141"/>
                                        </p:tgtEl>
                                        <p:attrNameLst>
                                          <p:attrName>ppt_y</p:attrName>
                                        </p:attrNameLst>
                                      </p:cBhvr>
                                      <p:tavLst>
                                        <p:tav tm="0">
                                          <p:val>
                                            <p:strVal val="0-#ppt_h/2"/>
                                          </p:val>
                                        </p:tav>
                                        <p:tav tm="100000">
                                          <p:val>
                                            <p:strVal val="#ppt_y"/>
                                          </p:val>
                                        </p:tav>
                                      </p:tavLst>
                                    </p:anim>
                                  </p:childTnLst>
                                </p:cTn>
                              </p:par>
                              <p:par>
                                <p:cTn id="231" presetID="2" presetClass="entr" presetSubtype="3" fill="hold" grpId="0" nodeType="withEffect">
                                  <p:stCondLst>
                                    <p:cond delay="0"/>
                                  </p:stCondLst>
                                  <p:childTnLst>
                                    <p:set>
                                      <p:cBhvr>
                                        <p:cTn id="232" dur="1" fill="hold">
                                          <p:stCondLst>
                                            <p:cond delay="0"/>
                                          </p:stCondLst>
                                        </p:cTn>
                                        <p:tgtEl>
                                          <p:spTgt spid="143"/>
                                        </p:tgtEl>
                                        <p:attrNameLst>
                                          <p:attrName>style.visibility</p:attrName>
                                        </p:attrNameLst>
                                      </p:cBhvr>
                                      <p:to>
                                        <p:strVal val="visible"/>
                                      </p:to>
                                    </p:set>
                                    <p:anim calcmode="lin" valueType="num">
                                      <p:cBhvr additive="base">
                                        <p:cTn id="233" dur="1250" fill="hold"/>
                                        <p:tgtEl>
                                          <p:spTgt spid="143"/>
                                        </p:tgtEl>
                                        <p:attrNameLst>
                                          <p:attrName>ppt_x</p:attrName>
                                        </p:attrNameLst>
                                      </p:cBhvr>
                                      <p:tavLst>
                                        <p:tav tm="0">
                                          <p:val>
                                            <p:strVal val="1+#ppt_w/2"/>
                                          </p:val>
                                        </p:tav>
                                        <p:tav tm="100000">
                                          <p:val>
                                            <p:strVal val="#ppt_x"/>
                                          </p:val>
                                        </p:tav>
                                      </p:tavLst>
                                    </p:anim>
                                    <p:anim calcmode="lin" valueType="num">
                                      <p:cBhvr additive="base">
                                        <p:cTn id="234" dur="1250" fill="hold"/>
                                        <p:tgtEl>
                                          <p:spTgt spid="143"/>
                                        </p:tgtEl>
                                        <p:attrNameLst>
                                          <p:attrName>ppt_y</p:attrName>
                                        </p:attrNameLst>
                                      </p:cBhvr>
                                      <p:tavLst>
                                        <p:tav tm="0">
                                          <p:val>
                                            <p:strVal val="0-#ppt_h/2"/>
                                          </p:val>
                                        </p:tav>
                                        <p:tav tm="100000">
                                          <p:val>
                                            <p:strVal val="#ppt_y"/>
                                          </p:val>
                                        </p:tav>
                                      </p:tavLst>
                                    </p:anim>
                                  </p:childTnLst>
                                </p:cTn>
                              </p:par>
                              <p:par>
                                <p:cTn id="235" presetID="2" presetClass="entr" presetSubtype="3" fill="hold" grpId="0" nodeType="withEffect">
                                  <p:stCondLst>
                                    <p:cond delay="0"/>
                                  </p:stCondLst>
                                  <p:childTnLst>
                                    <p:set>
                                      <p:cBhvr>
                                        <p:cTn id="236" dur="1" fill="hold">
                                          <p:stCondLst>
                                            <p:cond delay="0"/>
                                          </p:stCondLst>
                                        </p:cTn>
                                        <p:tgtEl>
                                          <p:spTgt spid="145"/>
                                        </p:tgtEl>
                                        <p:attrNameLst>
                                          <p:attrName>style.visibility</p:attrName>
                                        </p:attrNameLst>
                                      </p:cBhvr>
                                      <p:to>
                                        <p:strVal val="visible"/>
                                      </p:to>
                                    </p:set>
                                    <p:anim calcmode="lin" valueType="num">
                                      <p:cBhvr additive="base">
                                        <p:cTn id="237" dur="1250" fill="hold"/>
                                        <p:tgtEl>
                                          <p:spTgt spid="145"/>
                                        </p:tgtEl>
                                        <p:attrNameLst>
                                          <p:attrName>ppt_x</p:attrName>
                                        </p:attrNameLst>
                                      </p:cBhvr>
                                      <p:tavLst>
                                        <p:tav tm="0">
                                          <p:val>
                                            <p:strVal val="1+#ppt_w/2"/>
                                          </p:val>
                                        </p:tav>
                                        <p:tav tm="100000">
                                          <p:val>
                                            <p:strVal val="#ppt_x"/>
                                          </p:val>
                                        </p:tav>
                                      </p:tavLst>
                                    </p:anim>
                                    <p:anim calcmode="lin" valueType="num">
                                      <p:cBhvr additive="base">
                                        <p:cTn id="238" dur="1250" fill="hold"/>
                                        <p:tgtEl>
                                          <p:spTgt spid="145"/>
                                        </p:tgtEl>
                                        <p:attrNameLst>
                                          <p:attrName>ppt_y</p:attrName>
                                        </p:attrNameLst>
                                      </p:cBhvr>
                                      <p:tavLst>
                                        <p:tav tm="0">
                                          <p:val>
                                            <p:strVal val="0-#ppt_h/2"/>
                                          </p:val>
                                        </p:tav>
                                        <p:tav tm="100000">
                                          <p:val>
                                            <p:strVal val="#ppt_y"/>
                                          </p:val>
                                        </p:tav>
                                      </p:tavLst>
                                    </p:anim>
                                  </p:childTnLst>
                                </p:cTn>
                              </p:par>
                              <p:par>
                                <p:cTn id="239" presetID="2" presetClass="entr" presetSubtype="3" fill="hold" grpId="0" nodeType="withEffect">
                                  <p:stCondLst>
                                    <p:cond delay="0"/>
                                  </p:stCondLst>
                                  <p:childTnLst>
                                    <p:set>
                                      <p:cBhvr>
                                        <p:cTn id="240" dur="1" fill="hold">
                                          <p:stCondLst>
                                            <p:cond delay="0"/>
                                          </p:stCondLst>
                                        </p:cTn>
                                        <p:tgtEl>
                                          <p:spTgt spid="147"/>
                                        </p:tgtEl>
                                        <p:attrNameLst>
                                          <p:attrName>style.visibility</p:attrName>
                                        </p:attrNameLst>
                                      </p:cBhvr>
                                      <p:to>
                                        <p:strVal val="visible"/>
                                      </p:to>
                                    </p:set>
                                    <p:anim calcmode="lin" valueType="num">
                                      <p:cBhvr additive="base">
                                        <p:cTn id="241" dur="1250" fill="hold"/>
                                        <p:tgtEl>
                                          <p:spTgt spid="147"/>
                                        </p:tgtEl>
                                        <p:attrNameLst>
                                          <p:attrName>ppt_x</p:attrName>
                                        </p:attrNameLst>
                                      </p:cBhvr>
                                      <p:tavLst>
                                        <p:tav tm="0">
                                          <p:val>
                                            <p:strVal val="1+#ppt_w/2"/>
                                          </p:val>
                                        </p:tav>
                                        <p:tav tm="100000">
                                          <p:val>
                                            <p:strVal val="#ppt_x"/>
                                          </p:val>
                                        </p:tav>
                                      </p:tavLst>
                                    </p:anim>
                                    <p:anim calcmode="lin" valueType="num">
                                      <p:cBhvr additive="base">
                                        <p:cTn id="242" dur="1250" fill="hold"/>
                                        <p:tgtEl>
                                          <p:spTgt spid="147"/>
                                        </p:tgtEl>
                                        <p:attrNameLst>
                                          <p:attrName>ppt_y</p:attrName>
                                        </p:attrNameLst>
                                      </p:cBhvr>
                                      <p:tavLst>
                                        <p:tav tm="0">
                                          <p:val>
                                            <p:strVal val="0-#ppt_h/2"/>
                                          </p:val>
                                        </p:tav>
                                        <p:tav tm="100000">
                                          <p:val>
                                            <p:strVal val="#ppt_y"/>
                                          </p:val>
                                        </p:tav>
                                      </p:tavLst>
                                    </p:anim>
                                  </p:childTnLst>
                                </p:cTn>
                              </p:par>
                              <p:par>
                                <p:cTn id="243" presetID="2" presetClass="entr" presetSubtype="3" fill="hold" grpId="0" nodeType="withEffect">
                                  <p:stCondLst>
                                    <p:cond delay="0"/>
                                  </p:stCondLst>
                                  <p:childTnLst>
                                    <p:set>
                                      <p:cBhvr>
                                        <p:cTn id="244" dur="1" fill="hold">
                                          <p:stCondLst>
                                            <p:cond delay="0"/>
                                          </p:stCondLst>
                                        </p:cTn>
                                        <p:tgtEl>
                                          <p:spTgt spid="149"/>
                                        </p:tgtEl>
                                        <p:attrNameLst>
                                          <p:attrName>style.visibility</p:attrName>
                                        </p:attrNameLst>
                                      </p:cBhvr>
                                      <p:to>
                                        <p:strVal val="visible"/>
                                      </p:to>
                                    </p:set>
                                    <p:anim calcmode="lin" valueType="num">
                                      <p:cBhvr additive="base">
                                        <p:cTn id="245" dur="1250" fill="hold"/>
                                        <p:tgtEl>
                                          <p:spTgt spid="149"/>
                                        </p:tgtEl>
                                        <p:attrNameLst>
                                          <p:attrName>ppt_x</p:attrName>
                                        </p:attrNameLst>
                                      </p:cBhvr>
                                      <p:tavLst>
                                        <p:tav tm="0">
                                          <p:val>
                                            <p:strVal val="1+#ppt_w/2"/>
                                          </p:val>
                                        </p:tav>
                                        <p:tav tm="100000">
                                          <p:val>
                                            <p:strVal val="#ppt_x"/>
                                          </p:val>
                                        </p:tav>
                                      </p:tavLst>
                                    </p:anim>
                                    <p:anim calcmode="lin" valueType="num">
                                      <p:cBhvr additive="base">
                                        <p:cTn id="246" dur="1250" fill="hold"/>
                                        <p:tgtEl>
                                          <p:spTgt spid="149"/>
                                        </p:tgtEl>
                                        <p:attrNameLst>
                                          <p:attrName>ppt_y</p:attrName>
                                        </p:attrNameLst>
                                      </p:cBhvr>
                                      <p:tavLst>
                                        <p:tav tm="0">
                                          <p:val>
                                            <p:strVal val="0-#ppt_h/2"/>
                                          </p:val>
                                        </p:tav>
                                        <p:tav tm="100000">
                                          <p:val>
                                            <p:strVal val="#ppt_y"/>
                                          </p:val>
                                        </p:tav>
                                      </p:tavLst>
                                    </p:anim>
                                  </p:childTnLst>
                                </p:cTn>
                              </p:par>
                              <p:par>
                                <p:cTn id="247" presetID="2" presetClass="entr" presetSubtype="3" fill="hold" grpId="0" nodeType="withEffect">
                                  <p:stCondLst>
                                    <p:cond delay="0"/>
                                  </p:stCondLst>
                                  <p:childTnLst>
                                    <p:set>
                                      <p:cBhvr>
                                        <p:cTn id="248" dur="1" fill="hold">
                                          <p:stCondLst>
                                            <p:cond delay="0"/>
                                          </p:stCondLst>
                                        </p:cTn>
                                        <p:tgtEl>
                                          <p:spTgt spid="151"/>
                                        </p:tgtEl>
                                        <p:attrNameLst>
                                          <p:attrName>style.visibility</p:attrName>
                                        </p:attrNameLst>
                                      </p:cBhvr>
                                      <p:to>
                                        <p:strVal val="visible"/>
                                      </p:to>
                                    </p:set>
                                    <p:anim calcmode="lin" valueType="num">
                                      <p:cBhvr additive="base">
                                        <p:cTn id="249" dur="1250" fill="hold"/>
                                        <p:tgtEl>
                                          <p:spTgt spid="151"/>
                                        </p:tgtEl>
                                        <p:attrNameLst>
                                          <p:attrName>ppt_x</p:attrName>
                                        </p:attrNameLst>
                                      </p:cBhvr>
                                      <p:tavLst>
                                        <p:tav tm="0">
                                          <p:val>
                                            <p:strVal val="1+#ppt_w/2"/>
                                          </p:val>
                                        </p:tav>
                                        <p:tav tm="100000">
                                          <p:val>
                                            <p:strVal val="#ppt_x"/>
                                          </p:val>
                                        </p:tav>
                                      </p:tavLst>
                                    </p:anim>
                                    <p:anim calcmode="lin" valueType="num">
                                      <p:cBhvr additive="base">
                                        <p:cTn id="250" dur="1250" fill="hold"/>
                                        <p:tgtEl>
                                          <p:spTgt spid="151"/>
                                        </p:tgtEl>
                                        <p:attrNameLst>
                                          <p:attrName>ppt_y</p:attrName>
                                        </p:attrNameLst>
                                      </p:cBhvr>
                                      <p:tavLst>
                                        <p:tav tm="0">
                                          <p:val>
                                            <p:strVal val="0-#ppt_h/2"/>
                                          </p:val>
                                        </p:tav>
                                        <p:tav tm="100000">
                                          <p:val>
                                            <p:strVal val="#ppt_y"/>
                                          </p:val>
                                        </p:tav>
                                      </p:tavLst>
                                    </p:anim>
                                  </p:childTnLst>
                                </p:cTn>
                              </p:par>
                              <p:par>
                                <p:cTn id="251" presetID="2" presetClass="entr" presetSubtype="3" fill="hold" grpId="0" nodeType="withEffect">
                                  <p:stCondLst>
                                    <p:cond delay="0"/>
                                  </p:stCondLst>
                                  <p:childTnLst>
                                    <p:set>
                                      <p:cBhvr>
                                        <p:cTn id="252" dur="1" fill="hold">
                                          <p:stCondLst>
                                            <p:cond delay="0"/>
                                          </p:stCondLst>
                                        </p:cTn>
                                        <p:tgtEl>
                                          <p:spTgt spid="153"/>
                                        </p:tgtEl>
                                        <p:attrNameLst>
                                          <p:attrName>style.visibility</p:attrName>
                                        </p:attrNameLst>
                                      </p:cBhvr>
                                      <p:to>
                                        <p:strVal val="visible"/>
                                      </p:to>
                                    </p:set>
                                    <p:anim calcmode="lin" valueType="num">
                                      <p:cBhvr additive="base">
                                        <p:cTn id="253" dur="1250" fill="hold"/>
                                        <p:tgtEl>
                                          <p:spTgt spid="153"/>
                                        </p:tgtEl>
                                        <p:attrNameLst>
                                          <p:attrName>ppt_x</p:attrName>
                                        </p:attrNameLst>
                                      </p:cBhvr>
                                      <p:tavLst>
                                        <p:tav tm="0">
                                          <p:val>
                                            <p:strVal val="1+#ppt_w/2"/>
                                          </p:val>
                                        </p:tav>
                                        <p:tav tm="100000">
                                          <p:val>
                                            <p:strVal val="#ppt_x"/>
                                          </p:val>
                                        </p:tav>
                                      </p:tavLst>
                                    </p:anim>
                                    <p:anim calcmode="lin" valueType="num">
                                      <p:cBhvr additive="base">
                                        <p:cTn id="254" dur="1250" fill="hold"/>
                                        <p:tgtEl>
                                          <p:spTgt spid="153"/>
                                        </p:tgtEl>
                                        <p:attrNameLst>
                                          <p:attrName>ppt_y</p:attrName>
                                        </p:attrNameLst>
                                      </p:cBhvr>
                                      <p:tavLst>
                                        <p:tav tm="0">
                                          <p:val>
                                            <p:strVal val="0-#ppt_h/2"/>
                                          </p:val>
                                        </p:tav>
                                        <p:tav tm="100000">
                                          <p:val>
                                            <p:strVal val="#ppt_y"/>
                                          </p:val>
                                        </p:tav>
                                      </p:tavLst>
                                    </p:anim>
                                  </p:childTnLst>
                                </p:cTn>
                              </p:par>
                              <p:par>
                                <p:cTn id="255" presetID="2" presetClass="entr" presetSubtype="3" fill="hold" grpId="0" nodeType="withEffect">
                                  <p:stCondLst>
                                    <p:cond delay="0"/>
                                  </p:stCondLst>
                                  <p:childTnLst>
                                    <p:set>
                                      <p:cBhvr>
                                        <p:cTn id="256" dur="1" fill="hold">
                                          <p:stCondLst>
                                            <p:cond delay="0"/>
                                          </p:stCondLst>
                                        </p:cTn>
                                        <p:tgtEl>
                                          <p:spTgt spid="155"/>
                                        </p:tgtEl>
                                        <p:attrNameLst>
                                          <p:attrName>style.visibility</p:attrName>
                                        </p:attrNameLst>
                                      </p:cBhvr>
                                      <p:to>
                                        <p:strVal val="visible"/>
                                      </p:to>
                                    </p:set>
                                    <p:anim calcmode="lin" valueType="num">
                                      <p:cBhvr additive="base">
                                        <p:cTn id="257" dur="1250" fill="hold"/>
                                        <p:tgtEl>
                                          <p:spTgt spid="155"/>
                                        </p:tgtEl>
                                        <p:attrNameLst>
                                          <p:attrName>ppt_x</p:attrName>
                                        </p:attrNameLst>
                                      </p:cBhvr>
                                      <p:tavLst>
                                        <p:tav tm="0">
                                          <p:val>
                                            <p:strVal val="1+#ppt_w/2"/>
                                          </p:val>
                                        </p:tav>
                                        <p:tav tm="100000">
                                          <p:val>
                                            <p:strVal val="#ppt_x"/>
                                          </p:val>
                                        </p:tav>
                                      </p:tavLst>
                                    </p:anim>
                                    <p:anim calcmode="lin" valueType="num">
                                      <p:cBhvr additive="base">
                                        <p:cTn id="258" dur="1250" fill="hold"/>
                                        <p:tgtEl>
                                          <p:spTgt spid="155"/>
                                        </p:tgtEl>
                                        <p:attrNameLst>
                                          <p:attrName>ppt_y</p:attrName>
                                        </p:attrNameLst>
                                      </p:cBhvr>
                                      <p:tavLst>
                                        <p:tav tm="0">
                                          <p:val>
                                            <p:strVal val="0-#ppt_h/2"/>
                                          </p:val>
                                        </p:tav>
                                        <p:tav tm="100000">
                                          <p:val>
                                            <p:strVal val="#ppt_y"/>
                                          </p:val>
                                        </p:tav>
                                      </p:tavLst>
                                    </p:anim>
                                  </p:childTnLst>
                                </p:cTn>
                              </p:par>
                              <p:par>
                                <p:cTn id="259" presetID="2" presetClass="entr" presetSubtype="3" fill="hold" grpId="0" nodeType="withEffect">
                                  <p:stCondLst>
                                    <p:cond delay="0"/>
                                  </p:stCondLst>
                                  <p:childTnLst>
                                    <p:set>
                                      <p:cBhvr>
                                        <p:cTn id="260" dur="1" fill="hold">
                                          <p:stCondLst>
                                            <p:cond delay="0"/>
                                          </p:stCondLst>
                                        </p:cTn>
                                        <p:tgtEl>
                                          <p:spTgt spid="157"/>
                                        </p:tgtEl>
                                        <p:attrNameLst>
                                          <p:attrName>style.visibility</p:attrName>
                                        </p:attrNameLst>
                                      </p:cBhvr>
                                      <p:to>
                                        <p:strVal val="visible"/>
                                      </p:to>
                                    </p:set>
                                    <p:anim calcmode="lin" valueType="num">
                                      <p:cBhvr additive="base">
                                        <p:cTn id="261" dur="1250" fill="hold"/>
                                        <p:tgtEl>
                                          <p:spTgt spid="157"/>
                                        </p:tgtEl>
                                        <p:attrNameLst>
                                          <p:attrName>ppt_x</p:attrName>
                                        </p:attrNameLst>
                                      </p:cBhvr>
                                      <p:tavLst>
                                        <p:tav tm="0">
                                          <p:val>
                                            <p:strVal val="1+#ppt_w/2"/>
                                          </p:val>
                                        </p:tav>
                                        <p:tav tm="100000">
                                          <p:val>
                                            <p:strVal val="#ppt_x"/>
                                          </p:val>
                                        </p:tav>
                                      </p:tavLst>
                                    </p:anim>
                                    <p:anim calcmode="lin" valueType="num">
                                      <p:cBhvr additive="base">
                                        <p:cTn id="262" dur="1250" fill="hold"/>
                                        <p:tgtEl>
                                          <p:spTgt spid="157"/>
                                        </p:tgtEl>
                                        <p:attrNameLst>
                                          <p:attrName>ppt_y</p:attrName>
                                        </p:attrNameLst>
                                      </p:cBhvr>
                                      <p:tavLst>
                                        <p:tav tm="0">
                                          <p:val>
                                            <p:strVal val="0-#ppt_h/2"/>
                                          </p:val>
                                        </p:tav>
                                        <p:tav tm="100000">
                                          <p:val>
                                            <p:strVal val="#ppt_y"/>
                                          </p:val>
                                        </p:tav>
                                      </p:tavLst>
                                    </p:anim>
                                  </p:childTnLst>
                                </p:cTn>
                              </p:par>
                              <p:par>
                                <p:cTn id="263" presetID="2" presetClass="entr" presetSubtype="3" fill="hold" grpId="0" nodeType="withEffect">
                                  <p:stCondLst>
                                    <p:cond delay="0"/>
                                  </p:stCondLst>
                                  <p:childTnLst>
                                    <p:set>
                                      <p:cBhvr>
                                        <p:cTn id="264" dur="1" fill="hold">
                                          <p:stCondLst>
                                            <p:cond delay="0"/>
                                          </p:stCondLst>
                                        </p:cTn>
                                        <p:tgtEl>
                                          <p:spTgt spid="159"/>
                                        </p:tgtEl>
                                        <p:attrNameLst>
                                          <p:attrName>style.visibility</p:attrName>
                                        </p:attrNameLst>
                                      </p:cBhvr>
                                      <p:to>
                                        <p:strVal val="visible"/>
                                      </p:to>
                                    </p:set>
                                    <p:anim calcmode="lin" valueType="num">
                                      <p:cBhvr additive="base">
                                        <p:cTn id="265" dur="1250" fill="hold"/>
                                        <p:tgtEl>
                                          <p:spTgt spid="159"/>
                                        </p:tgtEl>
                                        <p:attrNameLst>
                                          <p:attrName>ppt_x</p:attrName>
                                        </p:attrNameLst>
                                      </p:cBhvr>
                                      <p:tavLst>
                                        <p:tav tm="0">
                                          <p:val>
                                            <p:strVal val="1+#ppt_w/2"/>
                                          </p:val>
                                        </p:tav>
                                        <p:tav tm="100000">
                                          <p:val>
                                            <p:strVal val="#ppt_x"/>
                                          </p:val>
                                        </p:tav>
                                      </p:tavLst>
                                    </p:anim>
                                    <p:anim calcmode="lin" valueType="num">
                                      <p:cBhvr additive="base">
                                        <p:cTn id="266" dur="1250" fill="hold"/>
                                        <p:tgtEl>
                                          <p:spTgt spid="159"/>
                                        </p:tgtEl>
                                        <p:attrNameLst>
                                          <p:attrName>ppt_y</p:attrName>
                                        </p:attrNameLst>
                                      </p:cBhvr>
                                      <p:tavLst>
                                        <p:tav tm="0">
                                          <p:val>
                                            <p:strVal val="0-#ppt_h/2"/>
                                          </p:val>
                                        </p:tav>
                                        <p:tav tm="100000">
                                          <p:val>
                                            <p:strVal val="#ppt_y"/>
                                          </p:val>
                                        </p:tav>
                                      </p:tavLst>
                                    </p:anim>
                                  </p:childTnLst>
                                </p:cTn>
                              </p:par>
                              <p:par>
                                <p:cTn id="267" presetID="2" presetClass="entr" presetSubtype="3" fill="hold" grpId="0" nodeType="withEffect">
                                  <p:stCondLst>
                                    <p:cond delay="0"/>
                                  </p:stCondLst>
                                  <p:childTnLst>
                                    <p:set>
                                      <p:cBhvr>
                                        <p:cTn id="268" dur="1" fill="hold">
                                          <p:stCondLst>
                                            <p:cond delay="0"/>
                                          </p:stCondLst>
                                        </p:cTn>
                                        <p:tgtEl>
                                          <p:spTgt spid="161"/>
                                        </p:tgtEl>
                                        <p:attrNameLst>
                                          <p:attrName>style.visibility</p:attrName>
                                        </p:attrNameLst>
                                      </p:cBhvr>
                                      <p:to>
                                        <p:strVal val="visible"/>
                                      </p:to>
                                    </p:set>
                                    <p:anim calcmode="lin" valueType="num">
                                      <p:cBhvr additive="base">
                                        <p:cTn id="269" dur="1250" fill="hold"/>
                                        <p:tgtEl>
                                          <p:spTgt spid="161"/>
                                        </p:tgtEl>
                                        <p:attrNameLst>
                                          <p:attrName>ppt_x</p:attrName>
                                        </p:attrNameLst>
                                      </p:cBhvr>
                                      <p:tavLst>
                                        <p:tav tm="0">
                                          <p:val>
                                            <p:strVal val="1+#ppt_w/2"/>
                                          </p:val>
                                        </p:tav>
                                        <p:tav tm="100000">
                                          <p:val>
                                            <p:strVal val="#ppt_x"/>
                                          </p:val>
                                        </p:tav>
                                      </p:tavLst>
                                    </p:anim>
                                    <p:anim calcmode="lin" valueType="num">
                                      <p:cBhvr additive="base">
                                        <p:cTn id="270" dur="1250" fill="hold"/>
                                        <p:tgtEl>
                                          <p:spTgt spid="161"/>
                                        </p:tgtEl>
                                        <p:attrNameLst>
                                          <p:attrName>ppt_y</p:attrName>
                                        </p:attrNameLst>
                                      </p:cBhvr>
                                      <p:tavLst>
                                        <p:tav tm="0">
                                          <p:val>
                                            <p:strVal val="0-#ppt_h/2"/>
                                          </p:val>
                                        </p:tav>
                                        <p:tav tm="100000">
                                          <p:val>
                                            <p:strVal val="#ppt_y"/>
                                          </p:val>
                                        </p:tav>
                                      </p:tavLst>
                                    </p:anim>
                                  </p:childTnLst>
                                </p:cTn>
                              </p:par>
                              <p:par>
                                <p:cTn id="271" presetID="2" presetClass="entr" presetSubtype="3" fill="hold" grpId="0" nodeType="withEffect">
                                  <p:stCondLst>
                                    <p:cond delay="0"/>
                                  </p:stCondLst>
                                  <p:childTnLst>
                                    <p:set>
                                      <p:cBhvr>
                                        <p:cTn id="272" dur="1" fill="hold">
                                          <p:stCondLst>
                                            <p:cond delay="0"/>
                                          </p:stCondLst>
                                        </p:cTn>
                                        <p:tgtEl>
                                          <p:spTgt spid="163"/>
                                        </p:tgtEl>
                                        <p:attrNameLst>
                                          <p:attrName>style.visibility</p:attrName>
                                        </p:attrNameLst>
                                      </p:cBhvr>
                                      <p:to>
                                        <p:strVal val="visible"/>
                                      </p:to>
                                    </p:set>
                                    <p:anim calcmode="lin" valueType="num">
                                      <p:cBhvr additive="base">
                                        <p:cTn id="273" dur="1250" fill="hold"/>
                                        <p:tgtEl>
                                          <p:spTgt spid="163"/>
                                        </p:tgtEl>
                                        <p:attrNameLst>
                                          <p:attrName>ppt_x</p:attrName>
                                        </p:attrNameLst>
                                      </p:cBhvr>
                                      <p:tavLst>
                                        <p:tav tm="0">
                                          <p:val>
                                            <p:strVal val="1+#ppt_w/2"/>
                                          </p:val>
                                        </p:tav>
                                        <p:tav tm="100000">
                                          <p:val>
                                            <p:strVal val="#ppt_x"/>
                                          </p:val>
                                        </p:tav>
                                      </p:tavLst>
                                    </p:anim>
                                    <p:anim calcmode="lin" valueType="num">
                                      <p:cBhvr additive="base">
                                        <p:cTn id="274" dur="1250" fill="hold"/>
                                        <p:tgtEl>
                                          <p:spTgt spid="163"/>
                                        </p:tgtEl>
                                        <p:attrNameLst>
                                          <p:attrName>ppt_y</p:attrName>
                                        </p:attrNameLst>
                                      </p:cBhvr>
                                      <p:tavLst>
                                        <p:tav tm="0">
                                          <p:val>
                                            <p:strVal val="0-#ppt_h/2"/>
                                          </p:val>
                                        </p:tav>
                                        <p:tav tm="100000">
                                          <p:val>
                                            <p:strVal val="#ppt_y"/>
                                          </p:val>
                                        </p:tav>
                                      </p:tavLst>
                                    </p:anim>
                                  </p:childTnLst>
                                </p:cTn>
                              </p:par>
                              <p:par>
                                <p:cTn id="275" presetID="2" presetClass="entr" presetSubtype="3" fill="hold" grpId="0" nodeType="withEffect">
                                  <p:stCondLst>
                                    <p:cond delay="0"/>
                                  </p:stCondLst>
                                  <p:childTnLst>
                                    <p:set>
                                      <p:cBhvr>
                                        <p:cTn id="276" dur="1" fill="hold">
                                          <p:stCondLst>
                                            <p:cond delay="0"/>
                                          </p:stCondLst>
                                        </p:cTn>
                                        <p:tgtEl>
                                          <p:spTgt spid="165"/>
                                        </p:tgtEl>
                                        <p:attrNameLst>
                                          <p:attrName>style.visibility</p:attrName>
                                        </p:attrNameLst>
                                      </p:cBhvr>
                                      <p:to>
                                        <p:strVal val="visible"/>
                                      </p:to>
                                    </p:set>
                                    <p:anim calcmode="lin" valueType="num">
                                      <p:cBhvr additive="base">
                                        <p:cTn id="277" dur="1250" fill="hold"/>
                                        <p:tgtEl>
                                          <p:spTgt spid="165"/>
                                        </p:tgtEl>
                                        <p:attrNameLst>
                                          <p:attrName>ppt_x</p:attrName>
                                        </p:attrNameLst>
                                      </p:cBhvr>
                                      <p:tavLst>
                                        <p:tav tm="0">
                                          <p:val>
                                            <p:strVal val="1+#ppt_w/2"/>
                                          </p:val>
                                        </p:tav>
                                        <p:tav tm="100000">
                                          <p:val>
                                            <p:strVal val="#ppt_x"/>
                                          </p:val>
                                        </p:tav>
                                      </p:tavLst>
                                    </p:anim>
                                    <p:anim calcmode="lin" valueType="num">
                                      <p:cBhvr additive="base">
                                        <p:cTn id="278" dur="1250" fill="hold"/>
                                        <p:tgtEl>
                                          <p:spTgt spid="165"/>
                                        </p:tgtEl>
                                        <p:attrNameLst>
                                          <p:attrName>ppt_y</p:attrName>
                                        </p:attrNameLst>
                                      </p:cBhvr>
                                      <p:tavLst>
                                        <p:tav tm="0">
                                          <p:val>
                                            <p:strVal val="0-#ppt_h/2"/>
                                          </p:val>
                                        </p:tav>
                                        <p:tav tm="100000">
                                          <p:val>
                                            <p:strVal val="#ppt_y"/>
                                          </p:val>
                                        </p:tav>
                                      </p:tavLst>
                                    </p:anim>
                                  </p:childTnLst>
                                </p:cTn>
                              </p:par>
                              <p:par>
                                <p:cTn id="279" presetID="2" presetClass="entr" presetSubtype="3" fill="hold" grpId="0" nodeType="withEffect">
                                  <p:stCondLst>
                                    <p:cond delay="0"/>
                                  </p:stCondLst>
                                  <p:childTnLst>
                                    <p:set>
                                      <p:cBhvr>
                                        <p:cTn id="280" dur="1" fill="hold">
                                          <p:stCondLst>
                                            <p:cond delay="0"/>
                                          </p:stCondLst>
                                        </p:cTn>
                                        <p:tgtEl>
                                          <p:spTgt spid="167"/>
                                        </p:tgtEl>
                                        <p:attrNameLst>
                                          <p:attrName>style.visibility</p:attrName>
                                        </p:attrNameLst>
                                      </p:cBhvr>
                                      <p:to>
                                        <p:strVal val="visible"/>
                                      </p:to>
                                    </p:set>
                                    <p:anim calcmode="lin" valueType="num">
                                      <p:cBhvr additive="base">
                                        <p:cTn id="281" dur="1250" fill="hold"/>
                                        <p:tgtEl>
                                          <p:spTgt spid="167"/>
                                        </p:tgtEl>
                                        <p:attrNameLst>
                                          <p:attrName>ppt_x</p:attrName>
                                        </p:attrNameLst>
                                      </p:cBhvr>
                                      <p:tavLst>
                                        <p:tav tm="0">
                                          <p:val>
                                            <p:strVal val="1+#ppt_w/2"/>
                                          </p:val>
                                        </p:tav>
                                        <p:tav tm="100000">
                                          <p:val>
                                            <p:strVal val="#ppt_x"/>
                                          </p:val>
                                        </p:tav>
                                      </p:tavLst>
                                    </p:anim>
                                    <p:anim calcmode="lin" valueType="num">
                                      <p:cBhvr additive="base">
                                        <p:cTn id="282" dur="1250" fill="hold"/>
                                        <p:tgtEl>
                                          <p:spTgt spid="167"/>
                                        </p:tgtEl>
                                        <p:attrNameLst>
                                          <p:attrName>ppt_y</p:attrName>
                                        </p:attrNameLst>
                                      </p:cBhvr>
                                      <p:tavLst>
                                        <p:tav tm="0">
                                          <p:val>
                                            <p:strVal val="0-#ppt_h/2"/>
                                          </p:val>
                                        </p:tav>
                                        <p:tav tm="100000">
                                          <p:val>
                                            <p:strVal val="#ppt_y"/>
                                          </p:val>
                                        </p:tav>
                                      </p:tavLst>
                                    </p:anim>
                                  </p:childTnLst>
                                </p:cTn>
                              </p:par>
                              <p:par>
                                <p:cTn id="283" presetID="2" presetClass="entr" presetSubtype="3" fill="hold" grpId="0" nodeType="withEffect">
                                  <p:stCondLst>
                                    <p:cond delay="0"/>
                                  </p:stCondLst>
                                  <p:childTnLst>
                                    <p:set>
                                      <p:cBhvr>
                                        <p:cTn id="284" dur="1" fill="hold">
                                          <p:stCondLst>
                                            <p:cond delay="0"/>
                                          </p:stCondLst>
                                        </p:cTn>
                                        <p:tgtEl>
                                          <p:spTgt spid="169"/>
                                        </p:tgtEl>
                                        <p:attrNameLst>
                                          <p:attrName>style.visibility</p:attrName>
                                        </p:attrNameLst>
                                      </p:cBhvr>
                                      <p:to>
                                        <p:strVal val="visible"/>
                                      </p:to>
                                    </p:set>
                                    <p:anim calcmode="lin" valueType="num">
                                      <p:cBhvr additive="base">
                                        <p:cTn id="285" dur="1250" fill="hold"/>
                                        <p:tgtEl>
                                          <p:spTgt spid="169"/>
                                        </p:tgtEl>
                                        <p:attrNameLst>
                                          <p:attrName>ppt_x</p:attrName>
                                        </p:attrNameLst>
                                      </p:cBhvr>
                                      <p:tavLst>
                                        <p:tav tm="0">
                                          <p:val>
                                            <p:strVal val="1+#ppt_w/2"/>
                                          </p:val>
                                        </p:tav>
                                        <p:tav tm="100000">
                                          <p:val>
                                            <p:strVal val="#ppt_x"/>
                                          </p:val>
                                        </p:tav>
                                      </p:tavLst>
                                    </p:anim>
                                    <p:anim calcmode="lin" valueType="num">
                                      <p:cBhvr additive="base">
                                        <p:cTn id="286" dur="1250" fill="hold"/>
                                        <p:tgtEl>
                                          <p:spTgt spid="169"/>
                                        </p:tgtEl>
                                        <p:attrNameLst>
                                          <p:attrName>ppt_y</p:attrName>
                                        </p:attrNameLst>
                                      </p:cBhvr>
                                      <p:tavLst>
                                        <p:tav tm="0">
                                          <p:val>
                                            <p:strVal val="0-#ppt_h/2"/>
                                          </p:val>
                                        </p:tav>
                                        <p:tav tm="100000">
                                          <p:val>
                                            <p:strVal val="#ppt_y"/>
                                          </p:val>
                                        </p:tav>
                                      </p:tavLst>
                                    </p:anim>
                                  </p:childTnLst>
                                </p:cTn>
                              </p:par>
                              <p:par>
                                <p:cTn id="287" presetID="2" presetClass="entr" presetSubtype="3" fill="hold" grpId="0" nodeType="withEffect">
                                  <p:stCondLst>
                                    <p:cond delay="0"/>
                                  </p:stCondLst>
                                  <p:childTnLst>
                                    <p:set>
                                      <p:cBhvr>
                                        <p:cTn id="288" dur="1" fill="hold">
                                          <p:stCondLst>
                                            <p:cond delay="0"/>
                                          </p:stCondLst>
                                        </p:cTn>
                                        <p:tgtEl>
                                          <p:spTgt spid="171"/>
                                        </p:tgtEl>
                                        <p:attrNameLst>
                                          <p:attrName>style.visibility</p:attrName>
                                        </p:attrNameLst>
                                      </p:cBhvr>
                                      <p:to>
                                        <p:strVal val="visible"/>
                                      </p:to>
                                    </p:set>
                                    <p:anim calcmode="lin" valueType="num">
                                      <p:cBhvr additive="base">
                                        <p:cTn id="289" dur="1250" fill="hold"/>
                                        <p:tgtEl>
                                          <p:spTgt spid="171"/>
                                        </p:tgtEl>
                                        <p:attrNameLst>
                                          <p:attrName>ppt_x</p:attrName>
                                        </p:attrNameLst>
                                      </p:cBhvr>
                                      <p:tavLst>
                                        <p:tav tm="0">
                                          <p:val>
                                            <p:strVal val="1+#ppt_w/2"/>
                                          </p:val>
                                        </p:tav>
                                        <p:tav tm="100000">
                                          <p:val>
                                            <p:strVal val="#ppt_x"/>
                                          </p:val>
                                        </p:tav>
                                      </p:tavLst>
                                    </p:anim>
                                    <p:anim calcmode="lin" valueType="num">
                                      <p:cBhvr additive="base">
                                        <p:cTn id="290" dur="1250" fill="hold"/>
                                        <p:tgtEl>
                                          <p:spTgt spid="171"/>
                                        </p:tgtEl>
                                        <p:attrNameLst>
                                          <p:attrName>ppt_y</p:attrName>
                                        </p:attrNameLst>
                                      </p:cBhvr>
                                      <p:tavLst>
                                        <p:tav tm="0">
                                          <p:val>
                                            <p:strVal val="0-#ppt_h/2"/>
                                          </p:val>
                                        </p:tav>
                                        <p:tav tm="100000">
                                          <p:val>
                                            <p:strVal val="#ppt_y"/>
                                          </p:val>
                                        </p:tav>
                                      </p:tavLst>
                                    </p:anim>
                                  </p:childTnLst>
                                </p:cTn>
                              </p:par>
                              <p:par>
                                <p:cTn id="291" presetID="2" presetClass="entr" presetSubtype="3" fill="hold" grpId="0" nodeType="withEffect">
                                  <p:stCondLst>
                                    <p:cond delay="0"/>
                                  </p:stCondLst>
                                  <p:childTnLst>
                                    <p:set>
                                      <p:cBhvr>
                                        <p:cTn id="292" dur="1" fill="hold">
                                          <p:stCondLst>
                                            <p:cond delay="0"/>
                                          </p:stCondLst>
                                        </p:cTn>
                                        <p:tgtEl>
                                          <p:spTgt spid="173"/>
                                        </p:tgtEl>
                                        <p:attrNameLst>
                                          <p:attrName>style.visibility</p:attrName>
                                        </p:attrNameLst>
                                      </p:cBhvr>
                                      <p:to>
                                        <p:strVal val="visible"/>
                                      </p:to>
                                    </p:set>
                                    <p:anim calcmode="lin" valueType="num">
                                      <p:cBhvr additive="base">
                                        <p:cTn id="293" dur="1250" fill="hold"/>
                                        <p:tgtEl>
                                          <p:spTgt spid="173"/>
                                        </p:tgtEl>
                                        <p:attrNameLst>
                                          <p:attrName>ppt_x</p:attrName>
                                        </p:attrNameLst>
                                      </p:cBhvr>
                                      <p:tavLst>
                                        <p:tav tm="0">
                                          <p:val>
                                            <p:strVal val="1+#ppt_w/2"/>
                                          </p:val>
                                        </p:tav>
                                        <p:tav tm="100000">
                                          <p:val>
                                            <p:strVal val="#ppt_x"/>
                                          </p:val>
                                        </p:tav>
                                      </p:tavLst>
                                    </p:anim>
                                    <p:anim calcmode="lin" valueType="num">
                                      <p:cBhvr additive="base">
                                        <p:cTn id="294" dur="1250" fill="hold"/>
                                        <p:tgtEl>
                                          <p:spTgt spid="173"/>
                                        </p:tgtEl>
                                        <p:attrNameLst>
                                          <p:attrName>ppt_y</p:attrName>
                                        </p:attrNameLst>
                                      </p:cBhvr>
                                      <p:tavLst>
                                        <p:tav tm="0">
                                          <p:val>
                                            <p:strVal val="0-#ppt_h/2"/>
                                          </p:val>
                                        </p:tav>
                                        <p:tav tm="100000">
                                          <p:val>
                                            <p:strVal val="#ppt_y"/>
                                          </p:val>
                                        </p:tav>
                                      </p:tavLst>
                                    </p:anim>
                                  </p:childTnLst>
                                </p:cTn>
                              </p:par>
                              <p:par>
                                <p:cTn id="295" presetID="2" presetClass="entr" presetSubtype="3" fill="hold" grpId="0" nodeType="withEffect">
                                  <p:stCondLst>
                                    <p:cond delay="0"/>
                                  </p:stCondLst>
                                  <p:childTnLst>
                                    <p:set>
                                      <p:cBhvr>
                                        <p:cTn id="296" dur="1" fill="hold">
                                          <p:stCondLst>
                                            <p:cond delay="0"/>
                                          </p:stCondLst>
                                        </p:cTn>
                                        <p:tgtEl>
                                          <p:spTgt spid="175"/>
                                        </p:tgtEl>
                                        <p:attrNameLst>
                                          <p:attrName>style.visibility</p:attrName>
                                        </p:attrNameLst>
                                      </p:cBhvr>
                                      <p:to>
                                        <p:strVal val="visible"/>
                                      </p:to>
                                    </p:set>
                                    <p:anim calcmode="lin" valueType="num">
                                      <p:cBhvr additive="base">
                                        <p:cTn id="297" dur="1250" fill="hold"/>
                                        <p:tgtEl>
                                          <p:spTgt spid="175"/>
                                        </p:tgtEl>
                                        <p:attrNameLst>
                                          <p:attrName>ppt_x</p:attrName>
                                        </p:attrNameLst>
                                      </p:cBhvr>
                                      <p:tavLst>
                                        <p:tav tm="0">
                                          <p:val>
                                            <p:strVal val="1+#ppt_w/2"/>
                                          </p:val>
                                        </p:tav>
                                        <p:tav tm="100000">
                                          <p:val>
                                            <p:strVal val="#ppt_x"/>
                                          </p:val>
                                        </p:tav>
                                      </p:tavLst>
                                    </p:anim>
                                    <p:anim calcmode="lin" valueType="num">
                                      <p:cBhvr additive="base">
                                        <p:cTn id="298" dur="1250" fill="hold"/>
                                        <p:tgtEl>
                                          <p:spTgt spid="175"/>
                                        </p:tgtEl>
                                        <p:attrNameLst>
                                          <p:attrName>ppt_y</p:attrName>
                                        </p:attrNameLst>
                                      </p:cBhvr>
                                      <p:tavLst>
                                        <p:tav tm="0">
                                          <p:val>
                                            <p:strVal val="0-#ppt_h/2"/>
                                          </p:val>
                                        </p:tav>
                                        <p:tav tm="100000">
                                          <p:val>
                                            <p:strVal val="#ppt_y"/>
                                          </p:val>
                                        </p:tav>
                                      </p:tavLst>
                                    </p:anim>
                                  </p:childTnLst>
                                </p:cTn>
                              </p:par>
                              <p:par>
                                <p:cTn id="299" presetID="2" presetClass="entr" presetSubtype="3" fill="hold" grpId="0" nodeType="withEffect">
                                  <p:stCondLst>
                                    <p:cond delay="0"/>
                                  </p:stCondLst>
                                  <p:childTnLst>
                                    <p:set>
                                      <p:cBhvr>
                                        <p:cTn id="300" dur="1" fill="hold">
                                          <p:stCondLst>
                                            <p:cond delay="0"/>
                                          </p:stCondLst>
                                        </p:cTn>
                                        <p:tgtEl>
                                          <p:spTgt spid="177"/>
                                        </p:tgtEl>
                                        <p:attrNameLst>
                                          <p:attrName>style.visibility</p:attrName>
                                        </p:attrNameLst>
                                      </p:cBhvr>
                                      <p:to>
                                        <p:strVal val="visible"/>
                                      </p:to>
                                    </p:set>
                                    <p:anim calcmode="lin" valueType="num">
                                      <p:cBhvr additive="base">
                                        <p:cTn id="301" dur="1250" fill="hold"/>
                                        <p:tgtEl>
                                          <p:spTgt spid="177"/>
                                        </p:tgtEl>
                                        <p:attrNameLst>
                                          <p:attrName>ppt_x</p:attrName>
                                        </p:attrNameLst>
                                      </p:cBhvr>
                                      <p:tavLst>
                                        <p:tav tm="0">
                                          <p:val>
                                            <p:strVal val="1+#ppt_w/2"/>
                                          </p:val>
                                        </p:tav>
                                        <p:tav tm="100000">
                                          <p:val>
                                            <p:strVal val="#ppt_x"/>
                                          </p:val>
                                        </p:tav>
                                      </p:tavLst>
                                    </p:anim>
                                    <p:anim calcmode="lin" valueType="num">
                                      <p:cBhvr additive="base">
                                        <p:cTn id="302" dur="1250" fill="hold"/>
                                        <p:tgtEl>
                                          <p:spTgt spid="177"/>
                                        </p:tgtEl>
                                        <p:attrNameLst>
                                          <p:attrName>ppt_y</p:attrName>
                                        </p:attrNameLst>
                                      </p:cBhvr>
                                      <p:tavLst>
                                        <p:tav tm="0">
                                          <p:val>
                                            <p:strVal val="0-#ppt_h/2"/>
                                          </p:val>
                                        </p:tav>
                                        <p:tav tm="100000">
                                          <p:val>
                                            <p:strVal val="#ppt_y"/>
                                          </p:val>
                                        </p:tav>
                                      </p:tavLst>
                                    </p:anim>
                                  </p:childTnLst>
                                </p:cTn>
                              </p:par>
                              <p:par>
                                <p:cTn id="303" presetID="2" presetClass="entr" presetSubtype="3" fill="hold" grpId="0" nodeType="withEffect">
                                  <p:stCondLst>
                                    <p:cond delay="0"/>
                                  </p:stCondLst>
                                  <p:childTnLst>
                                    <p:set>
                                      <p:cBhvr>
                                        <p:cTn id="304" dur="1" fill="hold">
                                          <p:stCondLst>
                                            <p:cond delay="0"/>
                                          </p:stCondLst>
                                        </p:cTn>
                                        <p:tgtEl>
                                          <p:spTgt spid="179"/>
                                        </p:tgtEl>
                                        <p:attrNameLst>
                                          <p:attrName>style.visibility</p:attrName>
                                        </p:attrNameLst>
                                      </p:cBhvr>
                                      <p:to>
                                        <p:strVal val="visible"/>
                                      </p:to>
                                    </p:set>
                                    <p:anim calcmode="lin" valueType="num">
                                      <p:cBhvr additive="base">
                                        <p:cTn id="305" dur="1250" fill="hold"/>
                                        <p:tgtEl>
                                          <p:spTgt spid="179"/>
                                        </p:tgtEl>
                                        <p:attrNameLst>
                                          <p:attrName>ppt_x</p:attrName>
                                        </p:attrNameLst>
                                      </p:cBhvr>
                                      <p:tavLst>
                                        <p:tav tm="0">
                                          <p:val>
                                            <p:strVal val="1+#ppt_w/2"/>
                                          </p:val>
                                        </p:tav>
                                        <p:tav tm="100000">
                                          <p:val>
                                            <p:strVal val="#ppt_x"/>
                                          </p:val>
                                        </p:tav>
                                      </p:tavLst>
                                    </p:anim>
                                    <p:anim calcmode="lin" valueType="num">
                                      <p:cBhvr additive="base">
                                        <p:cTn id="306" dur="1250" fill="hold"/>
                                        <p:tgtEl>
                                          <p:spTgt spid="179"/>
                                        </p:tgtEl>
                                        <p:attrNameLst>
                                          <p:attrName>ppt_y</p:attrName>
                                        </p:attrNameLst>
                                      </p:cBhvr>
                                      <p:tavLst>
                                        <p:tav tm="0">
                                          <p:val>
                                            <p:strVal val="0-#ppt_h/2"/>
                                          </p:val>
                                        </p:tav>
                                        <p:tav tm="100000">
                                          <p:val>
                                            <p:strVal val="#ppt_y"/>
                                          </p:val>
                                        </p:tav>
                                      </p:tavLst>
                                    </p:anim>
                                  </p:childTnLst>
                                </p:cTn>
                              </p:par>
                              <p:par>
                                <p:cTn id="307" presetID="2" presetClass="entr" presetSubtype="3" fill="hold" grpId="0" nodeType="withEffect">
                                  <p:stCondLst>
                                    <p:cond delay="0"/>
                                  </p:stCondLst>
                                  <p:childTnLst>
                                    <p:set>
                                      <p:cBhvr>
                                        <p:cTn id="308" dur="1" fill="hold">
                                          <p:stCondLst>
                                            <p:cond delay="0"/>
                                          </p:stCondLst>
                                        </p:cTn>
                                        <p:tgtEl>
                                          <p:spTgt spid="181"/>
                                        </p:tgtEl>
                                        <p:attrNameLst>
                                          <p:attrName>style.visibility</p:attrName>
                                        </p:attrNameLst>
                                      </p:cBhvr>
                                      <p:to>
                                        <p:strVal val="visible"/>
                                      </p:to>
                                    </p:set>
                                    <p:anim calcmode="lin" valueType="num">
                                      <p:cBhvr additive="base">
                                        <p:cTn id="309" dur="1250" fill="hold"/>
                                        <p:tgtEl>
                                          <p:spTgt spid="181"/>
                                        </p:tgtEl>
                                        <p:attrNameLst>
                                          <p:attrName>ppt_x</p:attrName>
                                        </p:attrNameLst>
                                      </p:cBhvr>
                                      <p:tavLst>
                                        <p:tav tm="0">
                                          <p:val>
                                            <p:strVal val="1+#ppt_w/2"/>
                                          </p:val>
                                        </p:tav>
                                        <p:tav tm="100000">
                                          <p:val>
                                            <p:strVal val="#ppt_x"/>
                                          </p:val>
                                        </p:tav>
                                      </p:tavLst>
                                    </p:anim>
                                    <p:anim calcmode="lin" valueType="num">
                                      <p:cBhvr additive="base">
                                        <p:cTn id="310" dur="1250" fill="hold"/>
                                        <p:tgtEl>
                                          <p:spTgt spid="181"/>
                                        </p:tgtEl>
                                        <p:attrNameLst>
                                          <p:attrName>ppt_y</p:attrName>
                                        </p:attrNameLst>
                                      </p:cBhvr>
                                      <p:tavLst>
                                        <p:tav tm="0">
                                          <p:val>
                                            <p:strVal val="0-#ppt_h/2"/>
                                          </p:val>
                                        </p:tav>
                                        <p:tav tm="100000">
                                          <p:val>
                                            <p:strVal val="#ppt_y"/>
                                          </p:val>
                                        </p:tav>
                                      </p:tavLst>
                                    </p:anim>
                                  </p:childTnLst>
                                </p:cTn>
                              </p:par>
                              <p:par>
                                <p:cTn id="311" presetID="2" presetClass="entr" presetSubtype="3" fill="hold" grpId="0" nodeType="withEffect">
                                  <p:stCondLst>
                                    <p:cond delay="0"/>
                                  </p:stCondLst>
                                  <p:childTnLst>
                                    <p:set>
                                      <p:cBhvr>
                                        <p:cTn id="312" dur="1" fill="hold">
                                          <p:stCondLst>
                                            <p:cond delay="0"/>
                                          </p:stCondLst>
                                        </p:cTn>
                                        <p:tgtEl>
                                          <p:spTgt spid="183"/>
                                        </p:tgtEl>
                                        <p:attrNameLst>
                                          <p:attrName>style.visibility</p:attrName>
                                        </p:attrNameLst>
                                      </p:cBhvr>
                                      <p:to>
                                        <p:strVal val="visible"/>
                                      </p:to>
                                    </p:set>
                                    <p:anim calcmode="lin" valueType="num">
                                      <p:cBhvr additive="base">
                                        <p:cTn id="313" dur="1250" fill="hold"/>
                                        <p:tgtEl>
                                          <p:spTgt spid="183"/>
                                        </p:tgtEl>
                                        <p:attrNameLst>
                                          <p:attrName>ppt_x</p:attrName>
                                        </p:attrNameLst>
                                      </p:cBhvr>
                                      <p:tavLst>
                                        <p:tav tm="0">
                                          <p:val>
                                            <p:strVal val="1+#ppt_w/2"/>
                                          </p:val>
                                        </p:tav>
                                        <p:tav tm="100000">
                                          <p:val>
                                            <p:strVal val="#ppt_x"/>
                                          </p:val>
                                        </p:tav>
                                      </p:tavLst>
                                    </p:anim>
                                    <p:anim calcmode="lin" valueType="num">
                                      <p:cBhvr additive="base">
                                        <p:cTn id="314" dur="1250" fill="hold"/>
                                        <p:tgtEl>
                                          <p:spTgt spid="183"/>
                                        </p:tgtEl>
                                        <p:attrNameLst>
                                          <p:attrName>ppt_y</p:attrName>
                                        </p:attrNameLst>
                                      </p:cBhvr>
                                      <p:tavLst>
                                        <p:tav tm="0">
                                          <p:val>
                                            <p:strVal val="0-#ppt_h/2"/>
                                          </p:val>
                                        </p:tav>
                                        <p:tav tm="100000">
                                          <p:val>
                                            <p:strVal val="#ppt_y"/>
                                          </p:val>
                                        </p:tav>
                                      </p:tavLst>
                                    </p:anim>
                                  </p:childTnLst>
                                </p:cTn>
                              </p:par>
                              <p:par>
                                <p:cTn id="315" presetID="2" presetClass="entr" presetSubtype="3" fill="hold" grpId="0" nodeType="withEffect">
                                  <p:stCondLst>
                                    <p:cond delay="0"/>
                                  </p:stCondLst>
                                  <p:childTnLst>
                                    <p:set>
                                      <p:cBhvr>
                                        <p:cTn id="316" dur="1" fill="hold">
                                          <p:stCondLst>
                                            <p:cond delay="0"/>
                                          </p:stCondLst>
                                        </p:cTn>
                                        <p:tgtEl>
                                          <p:spTgt spid="185"/>
                                        </p:tgtEl>
                                        <p:attrNameLst>
                                          <p:attrName>style.visibility</p:attrName>
                                        </p:attrNameLst>
                                      </p:cBhvr>
                                      <p:to>
                                        <p:strVal val="visible"/>
                                      </p:to>
                                    </p:set>
                                    <p:anim calcmode="lin" valueType="num">
                                      <p:cBhvr additive="base">
                                        <p:cTn id="317" dur="1250" fill="hold"/>
                                        <p:tgtEl>
                                          <p:spTgt spid="185"/>
                                        </p:tgtEl>
                                        <p:attrNameLst>
                                          <p:attrName>ppt_x</p:attrName>
                                        </p:attrNameLst>
                                      </p:cBhvr>
                                      <p:tavLst>
                                        <p:tav tm="0">
                                          <p:val>
                                            <p:strVal val="1+#ppt_w/2"/>
                                          </p:val>
                                        </p:tav>
                                        <p:tav tm="100000">
                                          <p:val>
                                            <p:strVal val="#ppt_x"/>
                                          </p:val>
                                        </p:tav>
                                      </p:tavLst>
                                    </p:anim>
                                    <p:anim calcmode="lin" valueType="num">
                                      <p:cBhvr additive="base">
                                        <p:cTn id="318" dur="1250" fill="hold"/>
                                        <p:tgtEl>
                                          <p:spTgt spid="185"/>
                                        </p:tgtEl>
                                        <p:attrNameLst>
                                          <p:attrName>ppt_y</p:attrName>
                                        </p:attrNameLst>
                                      </p:cBhvr>
                                      <p:tavLst>
                                        <p:tav tm="0">
                                          <p:val>
                                            <p:strVal val="0-#ppt_h/2"/>
                                          </p:val>
                                        </p:tav>
                                        <p:tav tm="100000">
                                          <p:val>
                                            <p:strVal val="#ppt_y"/>
                                          </p:val>
                                        </p:tav>
                                      </p:tavLst>
                                    </p:anim>
                                  </p:childTnLst>
                                </p:cTn>
                              </p:par>
                              <p:par>
                                <p:cTn id="319" presetID="2" presetClass="entr" presetSubtype="3" fill="hold" grpId="0" nodeType="withEffect">
                                  <p:stCondLst>
                                    <p:cond delay="0"/>
                                  </p:stCondLst>
                                  <p:childTnLst>
                                    <p:set>
                                      <p:cBhvr>
                                        <p:cTn id="320" dur="1" fill="hold">
                                          <p:stCondLst>
                                            <p:cond delay="0"/>
                                          </p:stCondLst>
                                        </p:cTn>
                                        <p:tgtEl>
                                          <p:spTgt spid="187"/>
                                        </p:tgtEl>
                                        <p:attrNameLst>
                                          <p:attrName>style.visibility</p:attrName>
                                        </p:attrNameLst>
                                      </p:cBhvr>
                                      <p:to>
                                        <p:strVal val="visible"/>
                                      </p:to>
                                    </p:set>
                                    <p:anim calcmode="lin" valueType="num">
                                      <p:cBhvr additive="base">
                                        <p:cTn id="321" dur="1250" fill="hold"/>
                                        <p:tgtEl>
                                          <p:spTgt spid="187"/>
                                        </p:tgtEl>
                                        <p:attrNameLst>
                                          <p:attrName>ppt_x</p:attrName>
                                        </p:attrNameLst>
                                      </p:cBhvr>
                                      <p:tavLst>
                                        <p:tav tm="0">
                                          <p:val>
                                            <p:strVal val="1+#ppt_w/2"/>
                                          </p:val>
                                        </p:tav>
                                        <p:tav tm="100000">
                                          <p:val>
                                            <p:strVal val="#ppt_x"/>
                                          </p:val>
                                        </p:tav>
                                      </p:tavLst>
                                    </p:anim>
                                    <p:anim calcmode="lin" valueType="num">
                                      <p:cBhvr additive="base">
                                        <p:cTn id="322" dur="1250" fill="hold"/>
                                        <p:tgtEl>
                                          <p:spTgt spid="187"/>
                                        </p:tgtEl>
                                        <p:attrNameLst>
                                          <p:attrName>ppt_y</p:attrName>
                                        </p:attrNameLst>
                                      </p:cBhvr>
                                      <p:tavLst>
                                        <p:tav tm="0">
                                          <p:val>
                                            <p:strVal val="0-#ppt_h/2"/>
                                          </p:val>
                                        </p:tav>
                                        <p:tav tm="100000">
                                          <p:val>
                                            <p:strVal val="#ppt_y"/>
                                          </p:val>
                                        </p:tav>
                                      </p:tavLst>
                                    </p:anim>
                                  </p:childTnLst>
                                </p:cTn>
                              </p:par>
                              <p:par>
                                <p:cTn id="323" presetID="2" presetClass="entr" presetSubtype="3" fill="hold" grpId="0" nodeType="withEffect">
                                  <p:stCondLst>
                                    <p:cond delay="0"/>
                                  </p:stCondLst>
                                  <p:childTnLst>
                                    <p:set>
                                      <p:cBhvr>
                                        <p:cTn id="324" dur="1" fill="hold">
                                          <p:stCondLst>
                                            <p:cond delay="0"/>
                                          </p:stCondLst>
                                        </p:cTn>
                                        <p:tgtEl>
                                          <p:spTgt spid="189"/>
                                        </p:tgtEl>
                                        <p:attrNameLst>
                                          <p:attrName>style.visibility</p:attrName>
                                        </p:attrNameLst>
                                      </p:cBhvr>
                                      <p:to>
                                        <p:strVal val="visible"/>
                                      </p:to>
                                    </p:set>
                                    <p:anim calcmode="lin" valueType="num">
                                      <p:cBhvr additive="base">
                                        <p:cTn id="325" dur="1250" fill="hold"/>
                                        <p:tgtEl>
                                          <p:spTgt spid="189"/>
                                        </p:tgtEl>
                                        <p:attrNameLst>
                                          <p:attrName>ppt_x</p:attrName>
                                        </p:attrNameLst>
                                      </p:cBhvr>
                                      <p:tavLst>
                                        <p:tav tm="0">
                                          <p:val>
                                            <p:strVal val="1+#ppt_w/2"/>
                                          </p:val>
                                        </p:tav>
                                        <p:tav tm="100000">
                                          <p:val>
                                            <p:strVal val="#ppt_x"/>
                                          </p:val>
                                        </p:tav>
                                      </p:tavLst>
                                    </p:anim>
                                    <p:anim calcmode="lin" valueType="num">
                                      <p:cBhvr additive="base">
                                        <p:cTn id="326" dur="1250" fill="hold"/>
                                        <p:tgtEl>
                                          <p:spTgt spid="189"/>
                                        </p:tgtEl>
                                        <p:attrNameLst>
                                          <p:attrName>ppt_y</p:attrName>
                                        </p:attrNameLst>
                                      </p:cBhvr>
                                      <p:tavLst>
                                        <p:tav tm="0">
                                          <p:val>
                                            <p:strVal val="0-#ppt_h/2"/>
                                          </p:val>
                                        </p:tav>
                                        <p:tav tm="100000">
                                          <p:val>
                                            <p:strVal val="#ppt_y"/>
                                          </p:val>
                                        </p:tav>
                                      </p:tavLst>
                                    </p:anim>
                                  </p:childTnLst>
                                </p:cTn>
                              </p:par>
                              <p:par>
                                <p:cTn id="327" presetID="2" presetClass="entr" presetSubtype="3" fill="hold" grpId="0" nodeType="withEffect">
                                  <p:stCondLst>
                                    <p:cond delay="0"/>
                                  </p:stCondLst>
                                  <p:childTnLst>
                                    <p:set>
                                      <p:cBhvr>
                                        <p:cTn id="328" dur="1" fill="hold">
                                          <p:stCondLst>
                                            <p:cond delay="0"/>
                                          </p:stCondLst>
                                        </p:cTn>
                                        <p:tgtEl>
                                          <p:spTgt spid="191"/>
                                        </p:tgtEl>
                                        <p:attrNameLst>
                                          <p:attrName>style.visibility</p:attrName>
                                        </p:attrNameLst>
                                      </p:cBhvr>
                                      <p:to>
                                        <p:strVal val="visible"/>
                                      </p:to>
                                    </p:set>
                                    <p:anim calcmode="lin" valueType="num">
                                      <p:cBhvr additive="base">
                                        <p:cTn id="329" dur="1250" fill="hold"/>
                                        <p:tgtEl>
                                          <p:spTgt spid="191"/>
                                        </p:tgtEl>
                                        <p:attrNameLst>
                                          <p:attrName>ppt_x</p:attrName>
                                        </p:attrNameLst>
                                      </p:cBhvr>
                                      <p:tavLst>
                                        <p:tav tm="0">
                                          <p:val>
                                            <p:strVal val="1+#ppt_w/2"/>
                                          </p:val>
                                        </p:tav>
                                        <p:tav tm="100000">
                                          <p:val>
                                            <p:strVal val="#ppt_x"/>
                                          </p:val>
                                        </p:tav>
                                      </p:tavLst>
                                    </p:anim>
                                    <p:anim calcmode="lin" valueType="num">
                                      <p:cBhvr additive="base">
                                        <p:cTn id="330" dur="1250" fill="hold"/>
                                        <p:tgtEl>
                                          <p:spTgt spid="191"/>
                                        </p:tgtEl>
                                        <p:attrNameLst>
                                          <p:attrName>ppt_y</p:attrName>
                                        </p:attrNameLst>
                                      </p:cBhvr>
                                      <p:tavLst>
                                        <p:tav tm="0">
                                          <p:val>
                                            <p:strVal val="0-#ppt_h/2"/>
                                          </p:val>
                                        </p:tav>
                                        <p:tav tm="100000">
                                          <p:val>
                                            <p:strVal val="#ppt_y"/>
                                          </p:val>
                                        </p:tav>
                                      </p:tavLst>
                                    </p:anim>
                                  </p:childTnLst>
                                </p:cTn>
                              </p:par>
                              <p:par>
                                <p:cTn id="331" presetID="2" presetClass="entr" presetSubtype="3" fill="hold" grpId="0" nodeType="withEffect">
                                  <p:stCondLst>
                                    <p:cond delay="0"/>
                                  </p:stCondLst>
                                  <p:childTnLst>
                                    <p:set>
                                      <p:cBhvr>
                                        <p:cTn id="332" dur="1" fill="hold">
                                          <p:stCondLst>
                                            <p:cond delay="0"/>
                                          </p:stCondLst>
                                        </p:cTn>
                                        <p:tgtEl>
                                          <p:spTgt spid="193"/>
                                        </p:tgtEl>
                                        <p:attrNameLst>
                                          <p:attrName>style.visibility</p:attrName>
                                        </p:attrNameLst>
                                      </p:cBhvr>
                                      <p:to>
                                        <p:strVal val="visible"/>
                                      </p:to>
                                    </p:set>
                                    <p:anim calcmode="lin" valueType="num">
                                      <p:cBhvr additive="base">
                                        <p:cTn id="333" dur="1250" fill="hold"/>
                                        <p:tgtEl>
                                          <p:spTgt spid="193"/>
                                        </p:tgtEl>
                                        <p:attrNameLst>
                                          <p:attrName>ppt_x</p:attrName>
                                        </p:attrNameLst>
                                      </p:cBhvr>
                                      <p:tavLst>
                                        <p:tav tm="0">
                                          <p:val>
                                            <p:strVal val="1+#ppt_w/2"/>
                                          </p:val>
                                        </p:tav>
                                        <p:tav tm="100000">
                                          <p:val>
                                            <p:strVal val="#ppt_x"/>
                                          </p:val>
                                        </p:tav>
                                      </p:tavLst>
                                    </p:anim>
                                    <p:anim calcmode="lin" valueType="num">
                                      <p:cBhvr additive="base">
                                        <p:cTn id="334" dur="1250" fill="hold"/>
                                        <p:tgtEl>
                                          <p:spTgt spid="193"/>
                                        </p:tgtEl>
                                        <p:attrNameLst>
                                          <p:attrName>ppt_y</p:attrName>
                                        </p:attrNameLst>
                                      </p:cBhvr>
                                      <p:tavLst>
                                        <p:tav tm="0">
                                          <p:val>
                                            <p:strVal val="0-#ppt_h/2"/>
                                          </p:val>
                                        </p:tav>
                                        <p:tav tm="100000">
                                          <p:val>
                                            <p:strVal val="#ppt_y"/>
                                          </p:val>
                                        </p:tav>
                                      </p:tavLst>
                                    </p:anim>
                                  </p:childTnLst>
                                </p:cTn>
                              </p:par>
                              <p:par>
                                <p:cTn id="335" presetID="2" presetClass="entr" presetSubtype="3" fill="hold" grpId="0" nodeType="withEffect">
                                  <p:stCondLst>
                                    <p:cond delay="0"/>
                                  </p:stCondLst>
                                  <p:childTnLst>
                                    <p:set>
                                      <p:cBhvr>
                                        <p:cTn id="336" dur="1" fill="hold">
                                          <p:stCondLst>
                                            <p:cond delay="0"/>
                                          </p:stCondLst>
                                        </p:cTn>
                                        <p:tgtEl>
                                          <p:spTgt spid="195"/>
                                        </p:tgtEl>
                                        <p:attrNameLst>
                                          <p:attrName>style.visibility</p:attrName>
                                        </p:attrNameLst>
                                      </p:cBhvr>
                                      <p:to>
                                        <p:strVal val="visible"/>
                                      </p:to>
                                    </p:set>
                                    <p:anim calcmode="lin" valueType="num">
                                      <p:cBhvr additive="base">
                                        <p:cTn id="337" dur="1250" fill="hold"/>
                                        <p:tgtEl>
                                          <p:spTgt spid="195"/>
                                        </p:tgtEl>
                                        <p:attrNameLst>
                                          <p:attrName>ppt_x</p:attrName>
                                        </p:attrNameLst>
                                      </p:cBhvr>
                                      <p:tavLst>
                                        <p:tav tm="0">
                                          <p:val>
                                            <p:strVal val="1+#ppt_w/2"/>
                                          </p:val>
                                        </p:tav>
                                        <p:tav tm="100000">
                                          <p:val>
                                            <p:strVal val="#ppt_x"/>
                                          </p:val>
                                        </p:tav>
                                      </p:tavLst>
                                    </p:anim>
                                    <p:anim calcmode="lin" valueType="num">
                                      <p:cBhvr additive="base">
                                        <p:cTn id="338" dur="1250" fill="hold"/>
                                        <p:tgtEl>
                                          <p:spTgt spid="195"/>
                                        </p:tgtEl>
                                        <p:attrNameLst>
                                          <p:attrName>ppt_y</p:attrName>
                                        </p:attrNameLst>
                                      </p:cBhvr>
                                      <p:tavLst>
                                        <p:tav tm="0">
                                          <p:val>
                                            <p:strVal val="0-#ppt_h/2"/>
                                          </p:val>
                                        </p:tav>
                                        <p:tav tm="100000">
                                          <p:val>
                                            <p:strVal val="#ppt_y"/>
                                          </p:val>
                                        </p:tav>
                                      </p:tavLst>
                                    </p:anim>
                                  </p:childTnLst>
                                </p:cTn>
                              </p:par>
                              <p:par>
                                <p:cTn id="339" presetID="2" presetClass="entr" presetSubtype="3" fill="hold" grpId="0" nodeType="withEffect">
                                  <p:stCondLst>
                                    <p:cond delay="0"/>
                                  </p:stCondLst>
                                  <p:childTnLst>
                                    <p:set>
                                      <p:cBhvr>
                                        <p:cTn id="340" dur="1" fill="hold">
                                          <p:stCondLst>
                                            <p:cond delay="0"/>
                                          </p:stCondLst>
                                        </p:cTn>
                                        <p:tgtEl>
                                          <p:spTgt spid="197"/>
                                        </p:tgtEl>
                                        <p:attrNameLst>
                                          <p:attrName>style.visibility</p:attrName>
                                        </p:attrNameLst>
                                      </p:cBhvr>
                                      <p:to>
                                        <p:strVal val="visible"/>
                                      </p:to>
                                    </p:set>
                                    <p:anim calcmode="lin" valueType="num">
                                      <p:cBhvr additive="base">
                                        <p:cTn id="341" dur="1250" fill="hold"/>
                                        <p:tgtEl>
                                          <p:spTgt spid="197"/>
                                        </p:tgtEl>
                                        <p:attrNameLst>
                                          <p:attrName>ppt_x</p:attrName>
                                        </p:attrNameLst>
                                      </p:cBhvr>
                                      <p:tavLst>
                                        <p:tav tm="0">
                                          <p:val>
                                            <p:strVal val="1+#ppt_w/2"/>
                                          </p:val>
                                        </p:tav>
                                        <p:tav tm="100000">
                                          <p:val>
                                            <p:strVal val="#ppt_x"/>
                                          </p:val>
                                        </p:tav>
                                      </p:tavLst>
                                    </p:anim>
                                    <p:anim calcmode="lin" valueType="num">
                                      <p:cBhvr additive="base">
                                        <p:cTn id="342" dur="1250" fill="hold"/>
                                        <p:tgtEl>
                                          <p:spTgt spid="197"/>
                                        </p:tgtEl>
                                        <p:attrNameLst>
                                          <p:attrName>ppt_y</p:attrName>
                                        </p:attrNameLst>
                                      </p:cBhvr>
                                      <p:tavLst>
                                        <p:tav tm="0">
                                          <p:val>
                                            <p:strVal val="0-#ppt_h/2"/>
                                          </p:val>
                                        </p:tav>
                                        <p:tav tm="100000">
                                          <p:val>
                                            <p:strVal val="#ppt_y"/>
                                          </p:val>
                                        </p:tav>
                                      </p:tavLst>
                                    </p:anim>
                                  </p:childTnLst>
                                </p:cTn>
                              </p:par>
                              <p:par>
                                <p:cTn id="343" presetID="2" presetClass="entr" presetSubtype="3" fill="hold" grpId="0" nodeType="withEffect">
                                  <p:stCondLst>
                                    <p:cond delay="0"/>
                                  </p:stCondLst>
                                  <p:childTnLst>
                                    <p:set>
                                      <p:cBhvr>
                                        <p:cTn id="344" dur="1" fill="hold">
                                          <p:stCondLst>
                                            <p:cond delay="0"/>
                                          </p:stCondLst>
                                        </p:cTn>
                                        <p:tgtEl>
                                          <p:spTgt spid="199"/>
                                        </p:tgtEl>
                                        <p:attrNameLst>
                                          <p:attrName>style.visibility</p:attrName>
                                        </p:attrNameLst>
                                      </p:cBhvr>
                                      <p:to>
                                        <p:strVal val="visible"/>
                                      </p:to>
                                    </p:set>
                                    <p:anim calcmode="lin" valueType="num">
                                      <p:cBhvr additive="base">
                                        <p:cTn id="345" dur="1250" fill="hold"/>
                                        <p:tgtEl>
                                          <p:spTgt spid="199"/>
                                        </p:tgtEl>
                                        <p:attrNameLst>
                                          <p:attrName>ppt_x</p:attrName>
                                        </p:attrNameLst>
                                      </p:cBhvr>
                                      <p:tavLst>
                                        <p:tav tm="0">
                                          <p:val>
                                            <p:strVal val="1+#ppt_w/2"/>
                                          </p:val>
                                        </p:tav>
                                        <p:tav tm="100000">
                                          <p:val>
                                            <p:strVal val="#ppt_x"/>
                                          </p:val>
                                        </p:tav>
                                      </p:tavLst>
                                    </p:anim>
                                    <p:anim calcmode="lin" valueType="num">
                                      <p:cBhvr additive="base">
                                        <p:cTn id="346" dur="1250" fill="hold"/>
                                        <p:tgtEl>
                                          <p:spTgt spid="199"/>
                                        </p:tgtEl>
                                        <p:attrNameLst>
                                          <p:attrName>ppt_y</p:attrName>
                                        </p:attrNameLst>
                                      </p:cBhvr>
                                      <p:tavLst>
                                        <p:tav tm="0">
                                          <p:val>
                                            <p:strVal val="0-#ppt_h/2"/>
                                          </p:val>
                                        </p:tav>
                                        <p:tav tm="100000">
                                          <p:val>
                                            <p:strVal val="#ppt_y"/>
                                          </p:val>
                                        </p:tav>
                                      </p:tavLst>
                                    </p:anim>
                                  </p:childTnLst>
                                </p:cTn>
                              </p:par>
                              <p:par>
                                <p:cTn id="347" presetID="2" presetClass="entr" presetSubtype="3" fill="hold" grpId="0" nodeType="withEffect">
                                  <p:stCondLst>
                                    <p:cond delay="0"/>
                                  </p:stCondLst>
                                  <p:childTnLst>
                                    <p:set>
                                      <p:cBhvr>
                                        <p:cTn id="348" dur="1" fill="hold">
                                          <p:stCondLst>
                                            <p:cond delay="0"/>
                                          </p:stCondLst>
                                        </p:cTn>
                                        <p:tgtEl>
                                          <p:spTgt spid="201"/>
                                        </p:tgtEl>
                                        <p:attrNameLst>
                                          <p:attrName>style.visibility</p:attrName>
                                        </p:attrNameLst>
                                      </p:cBhvr>
                                      <p:to>
                                        <p:strVal val="visible"/>
                                      </p:to>
                                    </p:set>
                                    <p:anim calcmode="lin" valueType="num">
                                      <p:cBhvr additive="base">
                                        <p:cTn id="349" dur="1250" fill="hold"/>
                                        <p:tgtEl>
                                          <p:spTgt spid="201"/>
                                        </p:tgtEl>
                                        <p:attrNameLst>
                                          <p:attrName>ppt_x</p:attrName>
                                        </p:attrNameLst>
                                      </p:cBhvr>
                                      <p:tavLst>
                                        <p:tav tm="0">
                                          <p:val>
                                            <p:strVal val="1+#ppt_w/2"/>
                                          </p:val>
                                        </p:tav>
                                        <p:tav tm="100000">
                                          <p:val>
                                            <p:strVal val="#ppt_x"/>
                                          </p:val>
                                        </p:tav>
                                      </p:tavLst>
                                    </p:anim>
                                    <p:anim calcmode="lin" valueType="num">
                                      <p:cBhvr additive="base">
                                        <p:cTn id="350" dur="1250" fill="hold"/>
                                        <p:tgtEl>
                                          <p:spTgt spid="201"/>
                                        </p:tgtEl>
                                        <p:attrNameLst>
                                          <p:attrName>ppt_y</p:attrName>
                                        </p:attrNameLst>
                                      </p:cBhvr>
                                      <p:tavLst>
                                        <p:tav tm="0">
                                          <p:val>
                                            <p:strVal val="0-#ppt_h/2"/>
                                          </p:val>
                                        </p:tav>
                                        <p:tav tm="100000">
                                          <p:val>
                                            <p:strVal val="#ppt_y"/>
                                          </p:val>
                                        </p:tav>
                                      </p:tavLst>
                                    </p:anim>
                                  </p:childTnLst>
                                </p:cTn>
                              </p:par>
                              <p:par>
                                <p:cTn id="351" presetID="2" presetClass="entr" presetSubtype="3" fill="hold" grpId="0" nodeType="withEffect">
                                  <p:stCondLst>
                                    <p:cond delay="0"/>
                                  </p:stCondLst>
                                  <p:childTnLst>
                                    <p:set>
                                      <p:cBhvr>
                                        <p:cTn id="352" dur="1" fill="hold">
                                          <p:stCondLst>
                                            <p:cond delay="0"/>
                                          </p:stCondLst>
                                        </p:cTn>
                                        <p:tgtEl>
                                          <p:spTgt spid="203"/>
                                        </p:tgtEl>
                                        <p:attrNameLst>
                                          <p:attrName>style.visibility</p:attrName>
                                        </p:attrNameLst>
                                      </p:cBhvr>
                                      <p:to>
                                        <p:strVal val="visible"/>
                                      </p:to>
                                    </p:set>
                                    <p:anim calcmode="lin" valueType="num">
                                      <p:cBhvr additive="base">
                                        <p:cTn id="353" dur="1250" fill="hold"/>
                                        <p:tgtEl>
                                          <p:spTgt spid="203"/>
                                        </p:tgtEl>
                                        <p:attrNameLst>
                                          <p:attrName>ppt_x</p:attrName>
                                        </p:attrNameLst>
                                      </p:cBhvr>
                                      <p:tavLst>
                                        <p:tav tm="0">
                                          <p:val>
                                            <p:strVal val="1+#ppt_w/2"/>
                                          </p:val>
                                        </p:tav>
                                        <p:tav tm="100000">
                                          <p:val>
                                            <p:strVal val="#ppt_x"/>
                                          </p:val>
                                        </p:tav>
                                      </p:tavLst>
                                    </p:anim>
                                    <p:anim calcmode="lin" valueType="num">
                                      <p:cBhvr additive="base">
                                        <p:cTn id="354" dur="1250" fill="hold"/>
                                        <p:tgtEl>
                                          <p:spTgt spid="203"/>
                                        </p:tgtEl>
                                        <p:attrNameLst>
                                          <p:attrName>ppt_y</p:attrName>
                                        </p:attrNameLst>
                                      </p:cBhvr>
                                      <p:tavLst>
                                        <p:tav tm="0">
                                          <p:val>
                                            <p:strVal val="0-#ppt_h/2"/>
                                          </p:val>
                                        </p:tav>
                                        <p:tav tm="100000">
                                          <p:val>
                                            <p:strVal val="#ppt_y"/>
                                          </p:val>
                                        </p:tav>
                                      </p:tavLst>
                                    </p:anim>
                                  </p:childTnLst>
                                </p:cTn>
                              </p:par>
                              <p:par>
                                <p:cTn id="355" presetID="2" presetClass="entr" presetSubtype="3" fill="hold" grpId="0" nodeType="withEffect">
                                  <p:stCondLst>
                                    <p:cond delay="0"/>
                                  </p:stCondLst>
                                  <p:childTnLst>
                                    <p:set>
                                      <p:cBhvr>
                                        <p:cTn id="356" dur="1" fill="hold">
                                          <p:stCondLst>
                                            <p:cond delay="0"/>
                                          </p:stCondLst>
                                        </p:cTn>
                                        <p:tgtEl>
                                          <p:spTgt spid="205"/>
                                        </p:tgtEl>
                                        <p:attrNameLst>
                                          <p:attrName>style.visibility</p:attrName>
                                        </p:attrNameLst>
                                      </p:cBhvr>
                                      <p:to>
                                        <p:strVal val="visible"/>
                                      </p:to>
                                    </p:set>
                                    <p:anim calcmode="lin" valueType="num">
                                      <p:cBhvr additive="base">
                                        <p:cTn id="357" dur="1250" fill="hold"/>
                                        <p:tgtEl>
                                          <p:spTgt spid="205"/>
                                        </p:tgtEl>
                                        <p:attrNameLst>
                                          <p:attrName>ppt_x</p:attrName>
                                        </p:attrNameLst>
                                      </p:cBhvr>
                                      <p:tavLst>
                                        <p:tav tm="0">
                                          <p:val>
                                            <p:strVal val="1+#ppt_w/2"/>
                                          </p:val>
                                        </p:tav>
                                        <p:tav tm="100000">
                                          <p:val>
                                            <p:strVal val="#ppt_x"/>
                                          </p:val>
                                        </p:tav>
                                      </p:tavLst>
                                    </p:anim>
                                    <p:anim calcmode="lin" valueType="num">
                                      <p:cBhvr additive="base">
                                        <p:cTn id="358" dur="1250" fill="hold"/>
                                        <p:tgtEl>
                                          <p:spTgt spid="205"/>
                                        </p:tgtEl>
                                        <p:attrNameLst>
                                          <p:attrName>ppt_y</p:attrName>
                                        </p:attrNameLst>
                                      </p:cBhvr>
                                      <p:tavLst>
                                        <p:tav tm="0">
                                          <p:val>
                                            <p:strVal val="0-#ppt_h/2"/>
                                          </p:val>
                                        </p:tav>
                                        <p:tav tm="100000">
                                          <p:val>
                                            <p:strVal val="#ppt_y"/>
                                          </p:val>
                                        </p:tav>
                                      </p:tavLst>
                                    </p:anim>
                                  </p:childTnLst>
                                </p:cTn>
                              </p:par>
                              <p:par>
                                <p:cTn id="359" presetID="2" presetClass="entr" presetSubtype="3" fill="hold" grpId="0" nodeType="withEffect">
                                  <p:stCondLst>
                                    <p:cond delay="0"/>
                                  </p:stCondLst>
                                  <p:childTnLst>
                                    <p:set>
                                      <p:cBhvr>
                                        <p:cTn id="360" dur="1" fill="hold">
                                          <p:stCondLst>
                                            <p:cond delay="0"/>
                                          </p:stCondLst>
                                        </p:cTn>
                                        <p:tgtEl>
                                          <p:spTgt spid="207"/>
                                        </p:tgtEl>
                                        <p:attrNameLst>
                                          <p:attrName>style.visibility</p:attrName>
                                        </p:attrNameLst>
                                      </p:cBhvr>
                                      <p:to>
                                        <p:strVal val="visible"/>
                                      </p:to>
                                    </p:set>
                                    <p:anim calcmode="lin" valueType="num">
                                      <p:cBhvr additive="base">
                                        <p:cTn id="361" dur="1250" fill="hold"/>
                                        <p:tgtEl>
                                          <p:spTgt spid="207"/>
                                        </p:tgtEl>
                                        <p:attrNameLst>
                                          <p:attrName>ppt_x</p:attrName>
                                        </p:attrNameLst>
                                      </p:cBhvr>
                                      <p:tavLst>
                                        <p:tav tm="0">
                                          <p:val>
                                            <p:strVal val="1+#ppt_w/2"/>
                                          </p:val>
                                        </p:tav>
                                        <p:tav tm="100000">
                                          <p:val>
                                            <p:strVal val="#ppt_x"/>
                                          </p:val>
                                        </p:tav>
                                      </p:tavLst>
                                    </p:anim>
                                    <p:anim calcmode="lin" valueType="num">
                                      <p:cBhvr additive="base">
                                        <p:cTn id="362" dur="1250" fill="hold"/>
                                        <p:tgtEl>
                                          <p:spTgt spid="207"/>
                                        </p:tgtEl>
                                        <p:attrNameLst>
                                          <p:attrName>ppt_y</p:attrName>
                                        </p:attrNameLst>
                                      </p:cBhvr>
                                      <p:tavLst>
                                        <p:tav tm="0">
                                          <p:val>
                                            <p:strVal val="0-#ppt_h/2"/>
                                          </p:val>
                                        </p:tav>
                                        <p:tav tm="100000">
                                          <p:val>
                                            <p:strVal val="#ppt_y"/>
                                          </p:val>
                                        </p:tav>
                                      </p:tavLst>
                                    </p:anim>
                                  </p:childTnLst>
                                </p:cTn>
                              </p:par>
                              <p:par>
                                <p:cTn id="363" presetID="2" presetClass="entr" presetSubtype="3" fill="hold" grpId="0" nodeType="withEffect">
                                  <p:stCondLst>
                                    <p:cond delay="0"/>
                                  </p:stCondLst>
                                  <p:childTnLst>
                                    <p:set>
                                      <p:cBhvr>
                                        <p:cTn id="364" dur="1" fill="hold">
                                          <p:stCondLst>
                                            <p:cond delay="0"/>
                                          </p:stCondLst>
                                        </p:cTn>
                                        <p:tgtEl>
                                          <p:spTgt spid="209"/>
                                        </p:tgtEl>
                                        <p:attrNameLst>
                                          <p:attrName>style.visibility</p:attrName>
                                        </p:attrNameLst>
                                      </p:cBhvr>
                                      <p:to>
                                        <p:strVal val="visible"/>
                                      </p:to>
                                    </p:set>
                                    <p:anim calcmode="lin" valueType="num">
                                      <p:cBhvr additive="base">
                                        <p:cTn id="365" dur="1250" fill="hold"/>
                                        <p:tgtEl>
                                          <p:spTgt spid="209"/>
                                        </p:tgtEl>
                                        <p:attrNameLst>
                                          <p:attrName>ppt_x</p:attrName>
                                        </p:attrNameLst>
                                      </p:cBhvr>
                                      <p:tavLst>
                                        <p:tav tm="0">
                                          <p:val>
                                            <p:strVal val="1+#ppt_w/2"/>
                                          </p:val>
                                        </p:tav>
                                        <p:tav tm="100000">
                                          <p:val>
                                            <p:strVal val="#ppt_x"/>
                                          </p:val>
                                        </p:tav>
                                      </p:tavLst>
                                    </p:anim>
                                    <p:anim calcmode="lin" valueType="num">
                                      <p:cBhvr additive="base">
                                        <p:cTn id="366" dur="1250" fill="hold"/>
                                        <p:tgtEl>
                                          <p:spTgt spid="209"/>
                                        </p:tgtEl>
                                        <p:attrNameLst>
                                          <p:attrName>ppt_y</p:attrName>
                                        </p:attrNameLst>
                                      </p:cBhvr>
                                      <p:tavLst>
                                        <p:tav tm="0">
                                          <p:val>
                                            <p:strVal val="0-#ppt_h/2"/>
                                          </p:val>
                                        </p:tav>
                                        <p:tav tm="100000">
                                          <p:val>
                                            <p:strVal val="#ppt_y"/>
                                          </p:val>
                                        </p:tav>
                                      </p:tavLst>
                                    </p:anim>
                                  </p:childTnLst>
                                </p:cTn>
                              </p:par>
                              <p:par>
                                <p:cTn id="367" presetID="2" presetClass="entr" presetSubtype="3" fill="hold" grpId="0" nodeType="withEffect">
                                  <p:stCondLst>
                                    <p:cond delay="0"/>
                                  </p:stCondLst>
                                  <p:childTnLst>
                                    <p:set>
                                      <p:cBhvr>
                                        <p:cTn id="368" dur="1" fill="hold">
                                          <p:stCondLst>
                                            <p:cond delay="0"/>
                                          </p:stCondLst>
                                        </p:cTn>
                                        <p:tgtEl>
                                          <p:spTgt spid="211"/>
                                        </p:tgtEl>
                                        <p:attrNameLst>
                                          <p:attrName>style.visibility</p:attrName>
                                        </p:attrNameLst>
                                      </p:cBhvr>
                                      <p:to>
                                        <p:strVal val="visible"/>
                                      </p:to>
                                    </p:set>
                                    <p:anim calcmode="lin" valueType="num">
                                      <p:cBhvr additive="base">
                                        <p:cTn id="369" dur="1250" fill="hold"/>
                                        <p:tgtEl>
                                          <p:spTgt spid="211"/>
                                        </p:tgtEl>
                                        <p:attrNameLst>
                                          <p:attrName>ppt_x</p:attrName>
                                        </p:attrNameLst>
                                      </p:cBhvr>
                                      <p:tavLst>
                                        <p:tav tm="0">
                                          <p:val>
                                            <p:strVal val="1+#ppt_w/2"/>
                                          </p:val>
                                        </p:tav>
                                        <p:tav tm="100000">
                                          <p:val>
                                            <p:strVal val="#ppt_x"/>
                                          </p:val>
                                        </p:tav>
                                      </p:tavLst>
                                    </p:anim>
                                    <p:anim calcmode="lin" valueType="num">
                                      <p:cBhvr additive="base">
                                        <p:cTn id="370" dur="1250" fill="hold"/>
                                        <p:tgtEl>
                                          <p:spTgt spid="211"/>
                                        </p:tgtEl>
                                        <p:attrNameLst>
                                          <p:attrName>ppt_y</p:attrName>
                                        </p:attrNameLst>
                                      </p:cBhvr>
                                      <p:tavLst>
                                        <p:tav tm="0">
                                          <p:val>
                                            <p:strVal val="0-#ppt_h/2"/>
                                          </p:val>
                                        </p:tav>
                                        <p:tav tm="100000">
                                          <p:val>
                                            <p:strVal val="#ppt_y"/>
                                          </p:val>
                                        </p:tav>
                                      </p:tavLst>
                                    </p:anim>
                                  </p:childTnLst>
                                </p:cTn>
                              </p:par>
                              <p:par>
                                <p:cTn id="371" presetID="2" presetClass="entr" presetSubtype="3" fill="hold" grpId="0" nodeType="withEffect">
                                  <p:stCondLst>
                                    <p:cond delay="0"/>
                                  </p:stCondLst>
                                  <p:childTnLst>
                                    <p:set>
                                      <p:cBhvr>
                                        <p:cTn id="372" dur="1" fill="hold">
                                          <p:stCondLst>
                                            <p:cond delay="0"/>
                                          </p:stCondLst>
                                        </p:cTn>
                                        <p:tgtEl>
                                          <p:spTgt spid="213"/>
                                        </p:tgtEl>
                                        <p:attrNameLst>
                                          <p:attrName>style.visibility</p:attrName>
                                        </p:attrNameLst>
                                      </p:cBhvr>
                                      <p:to>
                                        <p:strVal val="visible"/>
                                      </p:to>
                                    </p:set>
                                    <p:anim calcmode="lin" valueType="num">
                                      <p:cBhvr additive="base">
                                        <p:cTn id="373" dur="1250" fill="hold"/>
                                        <p:tgtEl>
                                          <p:spTgt spid="213"/>
                                        </p:tgtEl>
                                        <p:attrNameLst>
                                          <p:attrName>ppt_x</p:attrName>
                                        </p:attrNameLst>
                                      </p:cBhvr>
                                      <p:tavLst>
                                        <p:tav tm="0">
                                          <p:val>
                                            <p:strVal val="1+#ppt_w/2"/>
                                          </p:val>
                                        </p:tav>
                                        <p:tav tm="100000">
                                          <p:val>
                                            <p:strVal val="#ppt_x"/>
                                          </p:val>
                                        </p:tav>
                                      </p:tavLst>
                                    </p:anim>
                                    <p:anim calcmode="lin" valueType="num">
                                      <p:cBhvr additive="base">
                                        <p:cTn id="374" dur="1250" fill="hold"/>
                                        <p:tgtEl>
                                          <p:spTgt spid="213"/>
                                        </p:tgtEl>
                                        <p:attrNameLst>
                                          <p:attrName>ppt_y</p:attrName>
                                        </p:attrNameLst>
                                      </p:cBhvr>
                                      <p:tavLst>
                                        <p:tav tm="0">
                                          <p:val>
                                            <p:strVal val="0-#ppt_h/2"/>
                                          </p:val>
                                        </p:tav>
                                        <p:tav tm="100000">
                                          <p:val>
                                            <p:strVal val="#ppt_y"/>
                                          </p:val>
                                        </p:tav>
                                      </p:tavLst>
                                    </p:anim>
                                  </p:childTnLst>
                                </p:cTn>
                              </p:par>
                              <p:par>
                                <p:cTn id="375" presetID="2" presetClass="entr" presetSubtype="3" fill="hold" grpId="0" nodeType="withEffect">
                                  <p:stCondLst>
                                    <p:cond delay="0"/>
                                  </p:stCondLst>
                                  <p:childTnLst>
                                    <p:set>
                                      <p:cBhvr>
                                        <p:cTn id="376" dur="1" fill="hold">
                                          <p:stCondLst>
                                            <p:cond delay="0"/>
                                          </p:stCondLst>
                                        </p:cTn>
                                        <p:tgtEl>
                                          <p:spTgt spid="215"/>
                                        </p:tgtEl>
                                        <p:attrNameLst>
                                          <p:attrName>style.visibility</p:attrName>
                                        </p:attrNameLst>
                                      </p:cBhvr>
                                      <p:to>
                                        <p:strVal val="visible"/>
                                      </p:to>
                                    </p:set>
                                    <p:anim calcmode="lin" valueType="num">
                                      <p:cBhvr additive="base">
                                        <p:cTn id="377" dur="1250" fill="hold"/>
                                        <p:tgtEl>
                                          <p:spTgt spid="215"/>
                                        </p:tgtEl>
                                        <p:attrNameLst>
                                          <p:attrName>ppt_x</p:attrName>
                                        </p:attrNameLst>
                                      </p:cBhvr>
                                      <p:tavLst>
                                        <p:tav tm="0">
                                          <p:val>
                                            <p:strVal val="1+#ppt_w/2"/>
                                          </p:val>
                                        </p:tav>
                                        <p:tav tm="100000">
                                          <p:val>
                                            <p:strVal val="#ppt_x"/>
                                          </p:val>
                                        </p:tav>
                                      </p:tavLst>
                                    </p:anim>
                                    <p:anim calcmode="lin" valueType="num">
                                      <p:cBhvr additive="base">
                                        <p:cTn id="378" dur="1250" fill="hold"/>
                                        <p:tgtEl>
                                          <p:spTgt spid="215"/>
                                        </p:tgtEl>
                                        <p:attrNameLst>
                                          <p:attrName>ppt_y</p:attrName>
                                        </p:attrNameLst>
                                      </p:cBhvr>
                                      <p:tavLst>
                                        <p:tav tm="0">
                                          <p:val>
                                            <p:strVal val="0-#ppt_h/2"/>
                                          </p:val>
                                        </p:tav>
                                        <p:tav tm="100000">
                                          <p:val>
                                            <p:strVal val="#ppt_y"/>
                                          </p:val>
                                        </p:tav>
                                      </p:tavLst>
                                    </p:anim>
                                  </p:childTnLst>
                                </p:cTn>
                              </p:par>
                              <p:par>
                                <p:cTn id="379" presetID="2" presetClass="entr" presetSubtype="3" fill="hold" grpId="0" nodeType="withEffect">
                                  <p:stCondLst>
                                    <p:cond delay="0"/>
                                  </p:stCondLst>
                                  <p:childTnLst>
                                    <p:set>
                                      <p:cBhvr>
                                        <p:cTn id="380" dur="1" fill="hold">
                                          <p:stCondLst>
                                            <p:cond delay="0"/>
                                          </p:stCondLst>
                                        </p:cTn>
                                        <p:tgtEl>
                                          <p:spTgt spid="217"/>
                                        </p:tgtEl>
                                        <p:attrNameLst>
                                          <p:attrName>style.visibility</p:attrName>
                                        </p:attrNameLst>
                                      </p:cBhvr>
                                      <p:to>
                                        <p:strVal val="visible"/>
                                      </p:to>
                                    </p:set>
                                    <p:anim calcmode="lin" valueType="num">
                                      <p:cBhvr additive="base">
                                        <p:cTn id="381" dur="1250" fill="hold"/>
                                        <p:tgtEl>
                                          <p:spTgt spid="217"/>
                                        </p:tgtEl>
                                        <p:attrNameLst>
                                          <p:attrName>ppt_x</p:attrName>
                                        </p:attrNameLst>
                                      </p:cBhvr>
                                      <p:tavLst>
                                        <p:tav tm="0">
                                          <p:val>
                                            <p:strVal val="1+#ppt_w/2"/>
                                          </p:val>
                                        </p:tav>
                                        <p:tav tm="100000">
                                          <p:val>
                                            <p:strVal val="#ppt_x"/>
                                          </p:val>
                                        </p:tav>
                                      </p:tavLst>
                                    </p:anim>
                                    <p:anim calcmode="lin" valueType="num">
                                      <p:cBhvr additive="base">
                                        <p:cTn id="382" dur="1250" fill="hold"/>
                                        <p:tgtEl>
                                          <p:spTgt spid="217"/>
                                        </p:tgtEl>
                                        <p:attrNameLst>
                                          <p:attrName>ppt_y</p:attrName>
                                        </p:attrNameLst>
                                      </p:cBhvr>
                                      <p:tavLst>
                                        <p:tav tm="0">
                                          <p:val>
                                            <p:strVal val="0-#ppt_h/2"/>
                                          </p:val>
                                        </p:tav>
                                        <p:tav tm="100000">
                                          <p:val>
                                            <p:strVal val="#ppt_y"/>
                                          </p:val>
                                        </p:tav>
                                      </p:tavLst>
                                    </p:anim>
                                  </p:childTnLst>
                                </p:cTn>
                              </p:par>
                              <p:par>
                                <p:cTn id="383" presetID="2" presetClass="entr" presetSubtype="3" fill="hold" grpId="0" nodeType="withEffect">
                                  <p:stCondLst>
                                    <p:cond delay="0"/>
                                  </p:stCondLst>
                                  <p:childTnLst>
                                    <p:set>
                                      <p:cBhvr>
                                        <p:cTn id="384" dur="1" fill="hold">
                                          <p:stCondLst>
                                            <p:cond delay="0"/>
                                          </p:stCondLst>
                                        </p:cTn>
                                        <p:tgtEl>
                                          <p:spTgt spid="219"/>
                                        </p:tgtEl>
                                        <p:attrNameLst>
                                          <p:attrName>style.visibility</p:attrName>
                                        </p:attrNameLst>
                                      </p:cBhvr>
                                      <p:to>
                                        <p:strVal val="visible"/>
                                      </p:to>
                                    </p:set>
                                    <p:anim calcmode="lin" valueType="num">
                                      <p:cBhvr additive="base">
                                        <p:cTn id="385" dur="1250" fill="hold"/>
                                        <p:tgtEl>
                                          <p:spTgt spid="219"/>
                                        </p:tgtEl>
                                        <p:attrNameLst>
                                          <p:attrName>ppt_x</p:attrName>
                                        </p:attrNameLst>
                                      </p:cBhvr>
                                      <p:tavLst>
                                        <p:tav tm="0">
                                          <p:val>
                                            <p:strVal val="1+#ppt_w/2"/>
                                          </p:val>
                                        </p:tav>
                                        <p:tav tm="100000">
                                          <p:val>
                                            <p:strVal val="#ppt_x"/>
                                          </p:val>
                                        </p:tav>
                                      </p:tavLst>
                                    </p:anim>
                                    <p:anim calcmode="lin" valueType="num">
                                      <p:cBhvr additive="base">
                                        <p:cTn id="386" dur="1250" fill="hold"/>
                                        <p:tgtEl>
                                          <p:spTgt spid="219"/>
                                        </p:tgtEl>
                                        <p:attrNameLst>
                                          <p:attrName>ppt_y</p:attrName>
                                        </p:attrNameLst>
                                      </p:cBhvr>
                                      <p:tavLst>
                                        <p:tav tm="0">
                                          <p:val>
                                            <p:strVal val="0-#ppt_h/2"/>
                                          </p:val>
                                        </p:tav>
                                        <p:tav tm="100000">
                                          <p:val>
                                            <p:strVal val="#ppt_y"/>
                                          </p:val>
                                        </p:tav>
                                      </p:tavLst>
                                    </p:anim>
                                  </p:childTnLst>
                                </p:cTn>
                              </p:par>
                              <p:par>
                                <p:cTn id="387" presetID="2" presetClass="entr" presetSubtype="3" fill="hold" grpId="0" nodeType="withEffect">
                                  <p:stCondLst>
                                    <p:cond delay="0"/>
                                  </p:stCondLst>
                                  <p:childTnLst>
                                    <p:set>
                                      <p:cBhvr>
                                        <p:cTn id="388" dur="1" fill="hold">
                                          <p:stCondLst>
                                            <p:cond delay="0"/>
                                          </p:stCondLst>
                                        </p:cTn>
                                        <p:tgtEl>
                                          <p:spTgt spid="221"/>
                                        </p:tgtEl>
                                        <p:attrNameLst>
                                          <p:attrName>style.visibility</p:attrName>
                                        </p:attrNameLst>
                                      </p:cBhvr>
                                      <p:to>
                                        <p:strVal val="visible"/>
                                      </p:to>
                                    </p:set>
                                    <p:anim calcmode="lin" valueType="num">
                                      <p:cBhvr additive="base">
                                        <p:cTn id="389" dur="1250" fill="hold"/>
                                        <p:tgtEl>
                                          <p:spTgt spid="221"/>
                                        </p:tgtEl>
                                        <p:attrNameLst>
                                          <p:attrName>ppt_x</p:attrName>
                                        </p:attrNameLst>
                                      </p:cBhvr>
                                      <p:tavLst>
                                        <p:tav tm="0">
                                          <p:val>
                                            <p:strVal val="1+#ppt_w/2"/>
                                          </p:val>
                                        </p:tav>
                                        <p:tav tm="100000">
                                          <p:val>
                                            <p:strVal val="#ppt_x"/>
                                          </p:val>
                                        </p:tav>
                                      </p:tavLst>
                                    </p:anim>
                                    <p:anim calcmode="lin" valueType="num">
                                      <p:cBhvr additive="base">
                                        <p:cTn id="390" dur="1250" fill="hold"/>
                                        <p:tgtEl>
                                          <p:spTgt spid="221"/>
                                        </p:tgtEl>
                                        <p:attrNameLst>
                                          <p:attrName>ppt_y</p:attrName>
                                        </p:attrNameLst>
                                      </p:cBhvr>
                                      <p:tavLst>
                                        <p:tav tm="0">
                                          <p:val>
                                            <p:strVal val="0-#ppt_h/2"/>
                                          </p:val>
                                        </p:tav>
                                        <p:tav tm="100000">
                                          <p:val>
                                            <p:strVal val="#ppt_y"/>
                                          </p:val>
                                        </p:tav>
                                      </p:tavLst>
                                    </p:anim>
                                  </p:childTnLst>
                                </p:cTn>
                              </p:par>
                              <p:par>
                                <p:cTn id="391" presetID="2" presetClass="entr" presetSubtype="3" fill="hold" grpId="0" nodeType="withEffect">
                                  <p:stCondLst>
                                    <p:cond delay="0"/>
                                  </p:stCondLst>
                                  <p:childTnLst>
                                    <p:set>
                                      <p:cBhvr>
                                        <p:cTn id="392" dur="1" fill="hold">
                                          <p:stCondLst>
                                            <p:cond delay="0"/>
                                          </p:stCondLst>
                                        </p:cTn>
                                        <p:tgtEl>
                                          <p:spTgt spid="223"/>
                                        </p:tgtEl>
                                        <p:attrNameLst>
                                          <p:attrName>style.visibility</p:attrName>
                                        </p:attrNameLst>
                                      </p:cBhvr>
                                      <p:to>
                                        <p:strVal val="visible"/>
                                      </p:to>
                                    </p:set>
                                    <p:anim calcmode="lin" valueType="num">
                                      <p:cBhvr additive="base">
                                        <p:cTn id="393" dur="1250" fill="hold"/>
                                        <p:tgtEl>
                                          <p:spTgt spid="223"/>
                                        </p:tgtEl>
                                        <p:attrNameLst>
                                          <p:attrName>ppt_x</p:attrName>
                                        </p:attrNameLst>
                                      </p:cBhvr>
                                      <p:tavLst>
                                        <p:tav tm="0">
                                          <p:val>
                                            <p:strVal val="1+#ppt_w/2"/>
                                          </p:val>
                                        </p:tav>
                                        <p:tav tm="100000">
                                          <p:val>
                                            <p:strVal val="#ppt_x"/>
                                          </p:val>
                                        </p:tav>
                                      </p:tavLst>
                                    </p:anim>
                                    <p:anim calcmode="lin" valueType="num">
                                      <p:cBhvr additive="base">
                                        <p:cTn id="394" dur="1250" fill="hold"/>
                                        <p:tgtEl>
                                          <p:spTgt spid="223"/>
                                        </p:tgtEl>
                                        <p:attrNameLst>
                                          <p:attrName>ppt_y</p:attrName>
                                        </p:attrNameLst>
                                      </p:cBhvr>
                                      <p:tavLst>
                                        <p:tav tm="0">
                                          <p:val>
                                            <p:strVal val="0-#ppt_h/2"/>
                                          </p:val>
                                        </p:tav>
                                        <p:tav tm="100000">
                                          <p:val>
                                            <p:strVal val="#ppt_y"/>
                                          </p:val>
                                        </p:tav>
                                      </p:tavLst>
                                    </p:anim>
                                  </p:childTnLst>
                                </p:cTn>
                              </p:par>
                              <p:par>
                                <p:cTn id="395" presetID="2" presetClass="entr" presetSubtype="3" fill="hold" grpId="0" nodeType="withEffect">
                                  <p:stCondLst>
                                    <p:cond delay="0"/>
                                  </p:stCondLst>
                                  <p:childTnLst>
                                    <p:set>
                                      <p:cBhvr>
                                        <p:cTn id="396" dur="1" fill="hold">
                                          <p:stCondLst>
                                            <p:cond delay="0"/>
                                          </p:stCondLst>
                                        </p:cTn>
                                        <p:tgtEl>
                                          <p:spTgt spid="225"/>
                                        </p:tgtEl>
                                        <p:attrNameLst>
                                          <p:attrName>style.visibility</p:attrName>
                                        </p:attrNameLst>
                                      </p:cBhvr>
                                      <p:to>
                                        <p:strVal val="visible"/>
                                      </p:to>
                                    </p:set>
                                    <p:anim calcmode="lin" valueType="num">
                                      <p:cBhvr additive="base">
                                        <p:cTn id="397" dur="1250" fill="hold"/>
                                        <p:tgtEl>
                                          <p:spTgt spid="225"/>
                                        </p:tgtEl>
                                        <p:attrNameLst>
                                          <p:attrName>ppt_x</p:attrName>
                                        </p:attrNameLst>
                                      </p:cBhvr>
                                      <p:tavLst>
                                        <p:tav tm="0">
                                          <p:val>
                                            <p:strVal val="1+#ppt_w/2"/>
                                          </p:val>
                                        </p:tav>
                                        <p:tav tm="100000">
                                          <p:val>
                                            <p:strVal val="#ppt_x"/>
                                          </p:val>
                                        </p:tav>
                                      </p:tavLst>
                                    </p:anim>
                                    <p:anim calcmode="lin" valueType="num">
                                      <p:cBhvr additive="base">
                                        <p:cTn id="398" dur="1250" fill="hold"/>
                                        <p:tgtEl>
                                          <p:spTgt spid="225"/>
                                        </p:tgtEl>
                                        <p:attrNameLst>
                                          <p:attrName>ppt_y</p:attrName>
                                        </p:attrNameLst>
                                      </p:cBhvr>
                                      <p:tavLst>
                                        <p:tav tm="0">
                                          <p:val>
                                            <p:strVal val="0-#ppt_h/2"/>
                                          </p:val>
                                        </p:tav>
                                        <p:tav tm="100000">
                                          <p:val>
                                            <p:strVal val="#ppt_y"/>
                                          </p:val>
                                        </p:tav>
                                      </p:tavLst>
                                    </p:anim>
                                  </p:childTnLst>
                                </p:cTn>
                              </p:par>
                              <p:par>
                                <p:cTn id="399" presetID="2" presetClass="entr" presetSubtype="3" fill="hold" grpId="0" nodeType="withEffect">
                                  <p:stCondLst>
                                    <p:cond delay="0"/>
                                  </p:stCondLst>
                                  <p:childTnLst>
                                    <p:set>
                                      <p:cBhvr>
                                        <p:cTn id="400" dur="1" fill="hold">
                                          <p:stCondLst>
                                            <p:cond delay="0"/>
                                          </p:stCondLst>
                                        </p:cTn>
                                        <p:tgtEl>
                                          <p:spTgt spid="227"/>
                                        </p:tgtEl>
                                        <p:attrNameLst>
                                          <p:attrName>style.visibility</p:attrName>
                                        </p:attrNameLst>
                                      </p:cBhvr>
                                      <p:to>
                                        <p:strVal val="visible"/>
                                      </p:to>
                                    </p:set>
                                    <p:anim calcmode="lin" valueType="num">
                                      <p:cBhvr additive="base">
                                        <p:cTn id="401" dur="1250" fill="hold"/>
                                        <p:tgtEl>
                                          <p:spTgt spid="227"/>
                                        </p:tgtEl>
                                        <p:attrNameLst>
                                          <p:attrName>ppt_x</p:attrName>
                                        </p:attrNameLst>
                                      </p:cBhvr>
                                      <p:tavLst>
                                        <p:tav tm="0">
                                          <p:val>
                                            <p:strVal val="1+#ppt_w/2"/>
                                          </p:val>
                                        </p:tav>
                                        <p:tav tm="100000">
                                          <p:val>
                                            <p:strVal val="#ppt_x"/>
                                          </p:val>
                                        </p:tav>
                                      </p:tavLst>
                                    </p:anim>
                                    <p:anim calcmode="lin" valueType="num">
                                      <p:cBhvr additive="base">
                                        <p:cTn id="402" dur="1250" fill="hold"/>
                                        <p:tgtEl>
                                          <p:spTgt spid="227"/>
                                        </p:tgtEl>
                                        <p:attrNameLst>
                                          <p:attrName>ppt_y</p:attrName>
                                        </p:attrNameLst>
                                      </p:cBhvr>
                                      <p:tavLst>
                                        <p:tav tm="0">
                                          <p:val>
                                            <p:strVal val="0-#ppt_h/2"/>
                                          </p:val>
                                        </p:tav>
                                        <p:tav tm="100000">
                                          <p:val>
                                            <p:strVal val="#ppt_y"/>
                                          </p:val>
                                        </p:tav>
                                      </p:tavLst>
                                    </p:anim>
                                  </p:childTnLst>
                                </p:cTn>
                              </p:par>
                              <p:par>
                                <p:cTn id="403" presetID="2" presetClass="entr" presetSubtype="3" fill="hold" grpId="0" nodeType="withEffect">
                                  <p:stCondLst>
                                    <p:cond delay="0"/>
                                  </p:stCondLst>
                                  <p:childTnLst>
                                    <p:set>
                                      <p:cBhvr>
                                        <p:cTn id="404" dur="1" fill="hold">
                                          <p:stCondLst>
                                            <p:cond delay="0"/>
                                          </p:stCondLst>
                                        </p:cTn>
                                        <p:tgtEl>
                                          <p:spTgt spid="229"/>
                                        </p:tgtEl>
                                        <p:attrNameLst>
                                          <p:attrName>style.visibility</p:attrName>
                                        </p:attrNameLst>
                                      </p:cBhvr>
                                      <p:to>
                                        <p:strVal val="visible"/>
                                      </p:to>
                                    </p:set>
                                    <p:anim calcmode="lin" valueType="num">
                                      <p:cBhvr additive="base">
                                        <p:cTn id="405" dur="1250" fill="hold"/>
                                        <p:tgtEl>
                                          <p:spTgt spid="229"/>
                                        </p:tgtEl>
                                        <p:attrNameLst>
                                          <p:attrName>ppt_x</p:attrName>
                                        </p:attrNameLst>
                                      </p:cBhvr>
                                      <p:tavLst>
                                        <p:tav tm="0">
                                          <p:val>
                                            <p:strVal val="1+#ppt_w/2"/>
                                          </p:val>
                                        </p:tav>
                                        <p:tav tm="100000">
                                          <p:val>
                                            <p:strVal val="#ppt_x"/>
                                          </p:val>
                                        </p:tav>
                                      </p:tavLst>
                                    </p:anim>
                                    <p:anim calcmode="lin" valueType="num">
                                      <p:cBhvr additive="base">
                                        <p:cTn id="406" dur="1250" fill="hold"/>
                                        <p:tgtEl>
                                          <p:spTgt spid="229"/>
                                        </p:tgtEl>
                                        <p:attrNameLst>
                                          <p:attrName>ppt_y</p:attrName>
                                        </p:attrNameLst>
                                      </p:cBhvr>
                                      <p:tavLst>
                                        <p:tav tm="0">
                                          <p:val>
                                            <p:strVal val="0-#ppt_h/2"/>
                                          </p:val>
                                        </p:tav>
                                        <p:tav tm="100000">
                                          <p:val>
                                            <p:strVal val="#ppt_y"/>
                                          </p:val>
                                        </p:tav>
                                      </p:tavLst>
                                    </p:anim>
                                  </p:childTnLst>
                                </p:cTn>
                              </p:par>
                              <p:par>
                                <p:cTn id="407" presetID="10" presetClass="exit" presetSubtype="0" fill="hold" grpId="1" nodeType="withEffect">
                                  <p:stCondLst>
                                    <p:cond delay="900"/>
                                  </p:stCondLst>
                                  <p:childTnLst>
                                    <p:animEffect transition="out" filter="fade">
                                      <p:cBhvr>
                                        <p:cTn id="408" dur="350"/>
                                        <p:tgtEl>
                                          <p:spTgt spid="39"/>
                                        </p:tgtEl>
                                      </p:cBhvr>
                                    </p:animEffect>
                                    <p:set>
                                      <p:cBhvr>
                                        <p:cTn id="409" dur="1" fill="hold">
                                          <p:stCondLst>
                                            <p:cond delay="349"/>
                                          </p:stCondLst>
                                        </p:cTn>
                                        <p:tgtEl>
                                          <p:spTgt spid="39"/>
                                        </p:tgtEl>
                                        <p:attrNameLst>
                                          <p:attrName>style.visibility</p:attrName>
                                        </p:attrNameLst>
                                      </p:cBhvr>
                                      <p:to>
                                        <p:strVal val="hidden"/>
                                      </p:to>
                                    </p:set>
                                  </p:childTnLst>
                                </p:cTn>
                              </p:par>
                              <p:par>
                                <p:cTn id="410" presetID="10" presetClass="exit" presetSubtype="0" fill="hold" grpId="1" nodeType="withEffect">
                                  <p:stCondLst>
                                    <p:cond delay="900"/>
                                  </p:stCondLst>
                                  <p:childTnLst>
                                    <p:animEffect transition="out" filter="fade">
                                      <p:cBhvr>
                                        <p:cTn id="411" dur="350"/>
                                        <p:tgtEl>
                                          <p:spTgt spid="41"/>
                                        </p:tgtEl>
                                      </p:cBhvr>
                                    </p:animEffect>
                                    <p:set>
                                      <p:cBhvr>
                                        <p:cTn id="412" dur="1" fill="hold">
                                          <p:stCondLst>
                                            <p:cond delay="349"/>
                                          </p:stCondLst>
                                        </p:cTn>
                                        <p:tgtEl>
                                          <p:spTgt spid="41"/>
                                        </p:tgtEl>
                                        <p:attrNameLst>
                                          <p:attrName>style.visibility</p:attrName>
                                        </p:attrNameLst>
                                      </p:cBhvr>
                                      <p:to>
                                        <p:strVal val="hidden"/>
                                      </p:to>
                                    </p:set>
                                  </p:childTnLst>
                                </p:cTn>
                              </p:par>
                              <p:par>
                                <p:cTn id="413" presetID="10" presetClass="exit" presetSubtype="0" fill="hold" grpId="1" nodeType="withEffect">
                                  <p:stCondLst>
                                    <p:cond delay="900"/>
                                  </p:stCondLst>
                                  <p:childTnLst>
                                    <p:animEffect transition="out" filter="fade">
                                      <p:cBhvr>
                                        <p:cTn id="414" dur="350"/>
                                        <p:tgtEl>
                                          <p:spTgt spid="43"/>
                                        </p:tgtEl>
                                      </p:cBhvr>
                                    </p:animEffect>
                                    <p:set>
                                      <p:cBhvr>
                                        <p:cTn id="415" dur="1" fill="hold">
                                          <p:stCondLst>
                                            <p:cond delay="349"/>
                                          </p:stCondLst>
                                        </p:cTn>
                                        <p:tgtEl>
                                          <p:spTgt spid="43"/>
                                        </p:tgtEl>
                                        <p:attrNameLst>
                                          <p:attrName>style.visibility</p:attrName>
                                        </p:attrNameLst>
                                      </p:cBhvr>
                                      <p:to>
                                        <p:strVal val="hidden"/>
                                      </p:to>
                                    </p:set>
                                  </p:childTnLst>
                                </p:cTn>
                              </p:par>
                              <p:par>
                                <p:cTn id="416" presetID="10" presetClass="exit" presetSubtype="0" fill="hold" grpId="1" nodeType="withEffect">
                                  <p:stCondLst>
                                    <p:cond delay="900"/>
                                  </p:stCondLst>
                                  <p:childTnLst>
                                    <p:animEffect transition="out" filter="fade">
                                      <p:cBhvr>
                                        <p:cTn id="417" dur="350"/>
                                        <p:tgtEl>
                                          <p:spTgt spid="45"/>
                                        </p:tgtEl>
                                      </p:cBhvr>
                                    </p:animEffect>
                                    <p:set>
                                      <p:cBhvr>
                                        <p:cTn id="418" dur="1" fill="hold">
                                          <p:stCondLst>
                                            <p:cond delay="349"/>
                                          </p:stCondLst>
                                        </p:cTn>
                                        <p:tgtEl>
                                          <p:spTgt spid="45"/>
                                        </p:tgtEl>
                                        <p:attrNameLst>
                                          <p:attrName>style.visibility</p:attrName>
                                        </p:attrNameLst>
                                      </p:cBhvr>
                                      <p:to>
                                        <p:strVal val="hidden"/>
                                      </p:to>
                                    </p:set>
                                  </p:childTnLst>
                                </p:cTn>
                              </p:par>
                              <p:par>
                                <p:cTn id="419" presetID="10" presetClass="exit" presetSubtype="0" fill="hold" grpId="1" nodeType="withEffect">
                                  <p:stCondLst>
                                    <p:cond delay="900"/>
                                  </p:stCondLst>
                                  <p:childTnLst>
                                    <p:animEffect transition="out" filter="fade">
                                      <p:cBhvr>
                                        <p:cTn id="420" dur="350"/>
                                        <p:tgtEl>
                                          <p:spTgt spid="47"/>
                                        </p:tgtEl>
                                      </p:cBhvr>
                                    </p:animEffect>
                                    <p:set>
                                      <p:cBhvr>
                                        <p:cTn id="421" dur="1" fill="hold">
                                          <p:stCondLst>
                                            <p:cond delay="349"/>
                                          </p:stCondLst>
                                        </p:cTn>
                                        <p:tgtEl>
                                          <p:spTgt spid="47"/>
                                        </p:tgtEl>
                                        <p:attrNameLst>
                                          <p:attrName>style.visibility</p:attrName>
                                        </p:attrNameLst>
                                      </p:cBhvr>
                                      <p:to>
                                        <p:strVal val="hidden"/>
                                      </p:to>
                                    </p:set>
                                  </p:childTnLst>
                                </p:cTn>
                              </p:par>
                              <p:par>
                                <p:cTn id="422" presetID="10" presetClass="exit" presetSubtype="0" fill="hold" grpId="1" nodeType="withEffect">
                                  <p:stCondLst>
                                    <p:cond delay="900"/>
                                  </p:stCondLst>
                                  <p:childTnLst>
                                    <p:animEffect transition="out" filter="fade">
                                      <p:cBhvr>
                                        <p:cTn id="423" dur="350"/>
                                        <p:tgtEl>
                                          <p:spTgt spid="49"/>
                                        </p:tgtEl>
                                      </p:cBhvr>
                                    </p:animEffect>
                                    <p:set>
                                      <p:cBhvr>
                                        <p:cTn id="424" dur="1" fill="hold">
                                          <p:stCondLst>
                                            <p:cond delay="349"/>
                                          </p:stCondLst>
                                        </p:cTn>
                                        <p:tgtEl>
                                          <p:spTgt spid="49"/>
                                        </p:tgtEl>
                                        <p:attrNameLst>
                                          <p:attrName>style.visibility</p:attrName>
                                        </p:attrNameLst>
                                      </p:cBhvr>
                                      <p:to>
                                        <p:strVal val="hidden"/>
                                      </p:to>
                                    </p:set>
                                  </p:childTnLst>
                                </p:cTn>
                              </p:par>
                              <p:par>
                                <p:cTn id="425" presetID="10" presetClass="exit" presetSubtype="0" fill="hold" grpId="1" nodeType="withEffect">
                                  <p:stCondLst>
                                    <p:cond delay="900"/>
                                  </p:stCondLst>
                                  <p:childTnLst>
                                    <p:animEffect transition="out" filter="fade">
                                      <p:cBhvr>
                                        <p:cTn id="426" dur="350"/>
                                        <p:tgtEl>
                                          <p:spTgt spid="51"/>
                                        </p:tgtEl>
                                      </p:cBhvr>
                                    </p:animEffect>
                                    <p:set>
                                      <p:cBhvr>
                                        <p:cTn id="427" dur="1" fill="hold">
                                          <p:stCondLst>
                                            <p:cond delay="349"/>
                                          </p:stCondLst>
                                        </p:cTn>
                                        <p:tgtEl>
                                          <p:spTgt spid="51"/>
                                        </p:tgtEl>
                                        <p:attrNameLst>
                                          <p:attrName>style.visibility</p:attrName>
                                        </p:attrNameLst>
                                      </p:cBhvr>
                                      <p:to>
                                        <p:strVal val="hidden"/>
                                      </p:to>
                                    </p:set>
                                  </p:childTnLst>
                                </p:cTn>
                              </p:par>
                              <p:par>
                                <p:cTn id="428" presetID="10" presetClass="exit" presetSubtype="0" fill="hold" grpId="1" nodeType="withEffect">
                                  <p:stCondLst>
                                    <p:cond delay="900"/>
                                  </p:stCondLst>
                                  <p:childTnLst>
                                    <p:animEffect transition="out" filter="fade">
                                      <p:cBhvr>
                                        <p:cTn id="429" dur="350"/>
                                        <p:tgtEl>
                                          <p:spTgt spid="53"/>
                                        </p:tgtEl>
                                      </p:cBhvr>
                                    </p:animEffect>
                                    <p:set>
                                      <p:cBhvr>
                                        <p:cTn id="430" dur="1" fill="hold">
                                          <p:stCondLst>
                                            <p:cond delay="349"/>
                                          </p:stCondLst>
                                        </p:cTn>
                                        <p:tgtEl>
                                          <p:spTgt spid="53"/>
                                        </p:tgtEl>
                                        <p:attrNameLst>
                                          <p:attrName>style.visibility</p:attrName>
                                        </p:attrNameLst>
                                      </p:cBhvr>
                                      <p:to>
                                        <p:strVal val="hidden"/>
                                      </p:to>
                                    </p:set>
                                  </p:childTnLst>
                                </p:cTn>
                              </p:par>
                              <p:par>
                                <p:cTn id="431" presetID="10" presetClass="exit" presetSubtype="0" fill="hold" grpId="1" nodeType="withEffect">
                                  <p:stCondLst>
                                    <p:cond delay="900"/>
                                  </p:stCondLst>
                                  <p:childTnLst>
                                    <p:animEffect transition="out" filter="fade">
                                      <p:cBhvr>
                                        <p:cTn id="432" dur="350"/>
                                        <p:tgtEl>
                                          <p:spTgt spid="55"/>
                                        </p:tgtEl>
                                      </p:cBhvr>
                                    </p:animEffect>
                                    <p:set>
                                      <p:cBhvr>
                                        <p:cTn id="433" dur="1" fill="hold">
                                          <p:stCondLst>
                                            <p:cond delay="349"/>
                                          </p:stCondLst>
                                        </p:cTn>
                                        <p:tgtEl>
                                          <p:spTgt spid="55"/>
                                        </p:tgtEl>
                                        <p:attrNameLst>
                                          <p:attrName>style.visibility</p:attrName>
                                        </p:attrNameLst>
                                      </p:cBhvr>
                                      <p:to>
                                        <p:strVal val="hidden"/>
                                      </p:to>
                                    </p:set>
                                  </p:childTnLst>
                                </p:cTn>
                              </p:par>
                              <p:par>
                                <p:cTn id="434" presetID="10" presetClass="exit" presetSubtype="0" fill="hold" grpId="1" nodeType="withEffect">
                                  <p:stCondLst>
                                    <p:cond delay="900"/>
                                  </p:stCondLst>
                                  <p:childTnLst>
                                    <p:animEffect transition="out" filter="fade">
                                      <p:cBhvr>
                                        <p:cTn id="435" dur="350"/>
                                        <p:tgtEl>
                                          <p:spTgt spid="57"/>
                                        </p:tgtEl>
                                      </p:cBhvr>
                                    </p:animEffect>
                                    <p:set>
                                      <p:cBhvr>
                                        <p:cTn id="436" dur="1" fill="hold">
                                          <p:stCondLst>
                                            <p:cond delay="349"/>
                                          </p:stCondLst>
                                        </p:cTn>
                                        <p:tgtEl>
                                          <p:spTgt spid="57"/>
                                        </p:tgtEl>
                                        <p:attrNameLst>
                                          <p:attrName>style.visibility</p:attrName>
                                        </p:attrNameLst>
                                      </p:cBhvr>
                                      <p:to>
                                        <p:strVal val="hidden"/>
                                      </p:to>
                                    </p:set>
                                  </p:childTnLst>
                                </p:cTn>
                              </p:par>
                              <p:par>
                                <p:cTn id="437" presetID="10" presetClass="exit" presetSubtype="0" fill="hold" grpId="1" nodeType="withEffect">
                                  <p:stCondLst>
                                    <p:cond delay="900"/>
                                  </p:stCondLst>
                                  <p:childTnLst>
                                    <p:animEffect transition="out" filter="fade">
                                      <p:cBhvr>
                                        <p:cTn id="438" dur="350"/>
                                        <p:tgtEl>
                                          <p:spTgt spid="59"/>
                                        </p:tgtEl>
                                      </p:cBhvr>
                                    </p:animEffect>
                                    <p:set>
                                      <p:cBhvr>
                                        <p:cTn id="439" dur="1" fill="hold">
                                          <p:stCondLst>
                                            <p:cond delay="349"/>
                                          </p:stCondLst>
                                        </p:cTn>
                                        <p:tgtEl>
                                          <p:spTgt spid="59"/>
                                        </p:tgtEl>
                                        <p:attrNameLst>
                                          <p:attrName>style.visibility</p:attrName>
                                        </p:attrNameLst>
                                      </p:cBhvr>
                                      <p:to>
                                        <p:strVal val="hidden"/>
                                      </p:to>
                                    </p:set>
                                  </p:childTnLst>
                                </p:cTn>
                              </p:par>
                              <p:par>
                                <p:cTn id="440" presetID="10" presetClass="exit" presetSubtype="0" fill="hold" grpId="1" nodeType="withEffect">
                                  <p:stCondLst>
                                    <p:cond delay="900"/>
                                  </p:stCondLst>
                                  <p:childTnLst>
                                    <p:animEffect transition="out" filter="fade">
                                      <p:cBhvr>
                                        <p:cTn id="441" dur="350"/>
                                        <p:tgtEl>
                                          <p:spTgt spid="61"/>
                                        </p:tgtEl>
                                      </p:cBhvr>
                                    </p:animEffect>
                                    <p:set>
                                      <p:cBhvr>
                                        <p:cTn id="442" dur="1" fill="hold">
                                          <p:stCondLst>
                                            <p:cond delay="349"/>
                                          </p:stCondLst>
                                        </p:cTn>
                                        <p:tgtEl>
                                          <p:spTgt spid="61"/>
                                        </p:tgtEl>
                                        <p:attrNameLst>
                                          <p:attrName>style.visibility</p:attrName>
                                        </p:attrNameLst>
                                      </p:cBhvr>
                                      <p:to>
                                        <p:strVal val="hidden"/>
                                      </p:to>
                                    </p:set>
                                  </p:childTnLst>
                                </p:cTn>
                              </p:par>
                              <p:par>
                                <p:cTn id="443" presetID="10" presetClass="exit" presetSubtype="0" fill="hold" grpId="1" nodeType="withEffect">
                                  <p:stCondLst>
                                    <p:cond delay="900"/>
                                  </p:stCondLst>
                                  <p:childTnLst>
                                    <p:animEffect transition="out" filter="fade">
                                      <p:cBhvr>
                                        <p:cTn id="444" dur="350"/>
                                        <p:tgtEl>
                                          <p:spTgt spid="63"/>
                                        </p:tgtEl>
                                      </p:cBhvr>
                                    </p:animEffect>
                                    <p:set>
                                      <p:cBhvr>
                                        <p:cTn id="445" dur="1" fill="hold">
                                          <p:stCondLst>
                                            <p:cond delay="349"/>
                                          </p:stCondLst>
                                        </p:cTn>
                                        <p:tgtEl>
                                          <p:spTgt spid="63"/>
                                        </p:tgtEl>
                                        <p:attrNameLst>
                                          <p:attrName>style.visibility</p:attrName>
                                        </p:attrNameLst>
                                      </p:cBhvr>
                                      <p:to>
                                        <p:strVal val="hidden"/>
                                      </p:to>
                                    </p:set>
                                  </p:childTnLst>
                                </p:cTn>
                              </p:par>
                              <p:par>
                                <p:cTn id="446" presetID="10" presetClass="exit" presetSubtype="0" fill="hold" grpId="1" nodeType="withEffect">
                                  <p:stCondLst>
                                    <p:cond delay="900"/>
                                  </p:stCondLst>
                                  <p:childTnLst>
                                    <p:animEffect transition="out" filter="fade">
                                      <p:cBhvr>
                                        <p:cTn id="447" dur="350"/>
                                        <p:tgtEl>
                                          <p:spTgt spid="65"/>
                                        </p:tgtEl>
                                      </p:cBhvr>
                                    </p:animEffect>
                                    <p:set>
                                      <p:cBhvr>
                                        <p:cTn id="448" dur="1" fill="hold">
                                          <p:stCondLst>
                                            <p:cond delay="349"/>
                                          </p:stCondLst>
                                        </p:cTn>
                                        <p:tgtEl>
                                          <p:spTgt spid="65"/>
                                        </p:tgtEl>
                                        <p:attrNameLst>
                                          <p:attrName>style.visibility</p:attrName>
                                        </p:attrNameLst>
                                      </p:cBhvr>
                                      <p:to>
                                        <p:strVal val="hidden"/>
                                      </p:to>
                                    </p:set>
                                  </p:childTnLst>
                                </p:cTn>
                              </p:par>
                              <p:par>
                                <p:cTn id="449" presetID="10" presetClass="exit" presetSubtype="0" fill="hold" grpId="1" nodeType="withEffect">
                                  <p:stCondLst>
                                    <p:cond delay="900"/>
                                  </p:stCondLst>
                                  <p:childTnLst>
                                    <p:animEffect transition="out" filter="fade">
                                      <p:cBhvr>
                                        <p:cTn id="450" dur="350"/>
                                        <p:tgtEl>
                                          <p:spTgt spid="67"/>
                                        </p:tgtEl>
                                      </p:cBhvr>
                                    </p:animEffect>
                                    <p:set>
                                      <p:cBhvr>
                                        <p:cTn id="451" dur="1" fill="hold">
                                          <p:stCondLst>
                                            <p:cond delay="349"/>
                                          </p:stCondLst>
                                        </p:cTn>
                                        <p:tgtEl>
                                          <p:spTgt spid="67"/>
                                        </p:tgtEl>
                                        <p:attrNameLst>
                                          <p:attrName>style.visibility</p:attrName>
                                        </p:attrNameLst>
                                      </p:cBhvr>
                                      <p:to>
                                        <p:strVal val="hidden"/>
                                      </p:to>
                                    </p:set>
                                  </p:childTnLst>
                                </p:cTn>
                              </p:par>
                              <p:par>
                                <p:cTn id="452" presetID="10" presetClass="exit" presetSubtype="0" fill="hold" grpId="1" nodeType="withEffect">
                                  <p:stCondLst>
                                    <p:cond delay="900"/>
                                  </p:stCondLst>
                                  <p:childTnLst>
                                    <p:animEffect transition="out" filter="fade">
                                      <p:cBhvr>
                                        <p:cTn id="453" dur="350"/>
                                        <p:tgtEl>
                                          <p:spTgt spid="69"/>
                                        </p:tgtEl>
                                      </p:cBhvr>
                                    </p:animEffect>
                                    <p:set>
                                      <p:cBhvr>
                                        <p:cTn id="454" dur="1" fill="hold">
                                          <p:stCondLst>
                                            <p:cond delay="349"/>
                                          </p:stCondLst>
                                        </p:cTn>
                                        <p:tgtEl>
                                          <p:spTgt spid="69"/>
                                        </p:tgtEl>
                                        <p:attrNameLst>
                                          <p:attrName>style.visibility</p:attrName>
                                        </p:attrNameLst>
                                      </p:cBhvr>
                                      <p:to>
                                        <p:strVal val="hidden"/>
                                      </p:to>
                                    </p:set>
                                  </p:childTnLst>
                                </p:cTn>
                              </p:par>
                              <p:par>
                                <p:cTn id="455" presetID="10" presetClass="exit" presetSubtype="0" fill="hold" grpId="1" nodeType="withEffect">
                                  <p:stCondLst>
                                    <p:cond delay="900"/>
                                  </p:stCondLst>
                                  <p:childTnLst>
                                    <p:animEffect transition="out" filter="fade">
                                      <p:cBhvr>
                                        <p:cTn id="456" dur="350"/>
                                        <p:tgtEl>
                                          <p:spTgt spid="71"/>
                                        </p:tgtEl>
                                      </p:cBhvr>
                                    </p:animEffect>
                                    <p:set>
                                      <p:cBhvr>
                                        <p:cTn id="457" dur="1" fill="hold">
                                          <p:stCondLst>
                                            <p:cond delay="349"/>
                                          </p:stCondLst>
                                        </p:cTn>
                                        <p:tgtEl>
                                          <p:spTgt spid="71"/>
                                        </p:tgtEl>
                                        <p:attrNameLst>
                                          <p:attrName>style.visibility</p:attrName>
                                        </p:attrNameLst>
                                      </p:cBhvr>
                                      <p:to>
                                        <p:strVal val="hidden"/>
                                      </p:to>
                                    </p:set>
                                  </p:childTnLst>
                                </p:cTn>
                              </p:par>
                              <p:par>
                                <p:cTn id="458" presetID="10" presetClass="exit" presetSubtype="0" fill="hold" grpId="1" nodeType="withEffect">
                                  <p:stCondLst>
                                    <p:cond delay="900"/>
                                  </p:stCondLst>
                                  <p:childTnLst>
                                    <p:animEffect transition="out" filter="fade">
                                      <p:cBhvr>
                                        <p:cTn id="459" dur="350"/>
                                        <p:tgtEl>
                                          <p:spTgt spid="73"/>
                                        </p:tgtEl>
                                      </p:cBhvr>
                                    </p:animEffect>
                                    <p:set>
                                      <p:cBhvr>
                                        <p:cTn id="460" dur="1" fill="hold">
                                          <p:stCondLst>
                                            <p:cond delay="349"/>
                                          </p:stCondLst>
                                        </p:cTn>
                                        <p:tgtEl>
                                          <p:spTgt spid="73"/>
                                        </p:tgtEl>
                                        <p:attrNameLst>
                                          <p:attrName>style.visibility</p:attrName>
                                        </p:attrNameLst>
                                      </p:cBhvr>
                                      <p:to>
                                        <p:strVal val="hidden"/>
                                      </p:to>
                                    </p:set>
                                  </p:childTnLst>
                                </p:cTn>
                              </p:par>
                              <p:par>
                                <p:cTn id="461" presetID="10" presetClass="exit" presetSubtype="0" fill="hold" grpId="1" nodeType="withEffect">
                                  <p:stCondLst>
                                    <p:cond delay="900"/>
                                  </p:stCondLst>
                                  <p:childTnLst>
                                    <p:animEffect transition="out" filter="fade">
                                      <p:cBhvr>
                                        <p:cTn id="462" dur="350"/>
                                        <p:tgtEl>
                                          <p:spTgt spid="75"/>
                                        </p:tgtEl>
                                      </p:cBhvr>
                                    </p:animEffect>
                                    <p:set>
                                      <p:cBhvr>
                                        <p:cTn id="463" dur="1" fill="hold">
                                          <p:stCondLst>
                                            <p:cond delay="349"/>
                                          </p:stCondLst>
                                        </p:cTn>
                                        <p:tgtEl>
                                          <p:spTgt spid="75"/>
                                        </p:tgtEl>
                                        <p:attrNameLst>
                                          <p:attrName>style.visibility</p:attrName>
                                        </p:attrNameLst>
                                      </p:cBhvr>
                                      <p:to>
                                        <p:strVal val="hidden"/>
                                      </p:to>
                                    </p:set>
                                  </p:childTnLst>
                                </p:cTn>
                              </p:par>
                              <p:par>
                                <p:cTn id="464" presetID="10" presetClass="exit" presetSubtype="0" fill="hold" grpId="1" nodeType="withEffect">
                                  <p:stCondLst>
                                    <p:cond delay="900"/>
                                  </p:stCondLst>
                                  <p:childTnLst>
                                    <p:animEffect transition="out" filter="fade">
                                      <p:cBhvr>
                                        <p:cTn id="465" dur="350"/>
                                        <p:tgtEl>
                                          <p:spTgt spid="77"/>
                                        </p:tgtEl>
                                      </p:cBhvr>
                                    </p:animEffect>
                                    <p:set>
                                      <p:cBhvr>
                                        <p:cTn id="466" dur="1" fill="hold">
                                          <p:stCondLst>
                                            <p:cond delay="349"/>
                                          </p:stCondLst>
                                        </p:cTn>
                                        <p:tgtEl>
                                          <p:spTgt spid="77"/>
                                        </p:tgtEl>
                                        <p:attrNameLst>
                                          <p:attrName>style.visibility</p:attrName>
                                        </p:attrNameLst>
                                      </p:cBhvr>
                                      <p:to>
                                        <p:strVal val="hidden"/>
                                      </p:to>
                                    </p:set>
                                  </p:childTnLst>
                                </p:cTn>
                              </p:par>
                              <p:par>
                                <p:cTn id="467" presetID="10" presetClass="exit" presetSubtype="0" fill="hold" grpId="1" nodeType="withEffect">
                                  <p:stCondLst>
                                    <p:cond delay="900"/>
                                  </p:stCondLst>
                                  <p:childTnLst>
                                    <p:animEffect transition="out" filter="fade">
                                      <p:cBhvr>
                                        <p:cTn id="468" dur="350"/>
                                        <p:tgtEl>
                                          <p:spTgt spid="79"/>
                                        </p:tgtEl>
                                      </p:cBhvr>
                                    </p:animEffect>
                                    <p:set>
                                      <p:cBhvr>
                                        <p:cTn id="469" dur="1" fill="hold">
                                          <p:stCondLst>
                                            <p:cond delay="349"/>
                                          </p:stCondLst>
                                        </p:cTn>
                                        <p:tgtEl>
                                          <p:spTgt spid="79"/>
                                        </p:tgtEl>
                                        <p:attrNameLst>
                                          <p:attrName>style.visibility</p:attrName>
                                        </p:attrNameLst>
                                      </p:cBhvr>
                                      <p:to>
                                        <p:strVal val="hidden"/>
                                      </p:to>
                                    </p:set>
                                  </p:childTnLst>
                                </p:cTn>
                              </p:par>
                              <p:par>
                                <p:cTn id="470" presetID="10" presetClass="exit" presetSubtype="0" fill="hold" grpId="1" nodeType="withEffect">
                                  <p:stCondLst>
                                    <p:cond delay="900"/>
                                  </p:stCondLst>
                                  <p:childTnLst>
                                    <p:animEffect transition="out" filter="fade">
                                      <p:cBhvr>
                                        <p:cTn id="471" dur="350"/>
                                        <p:tgtEl>
                                          <p:spTgt spid="81"/>
                                        </p:tgtEl>
                                      </p:cBhvr>
                                    </p:animEffect>
                                    <p:set>
                                      <p:cBhvr>
                                        <p:cTn id="472" dur="1" fill="hold">
                                          <p:stCondLst>
                                            <p:cond delay="349"/>
                                          </p:stCondLst>
                                        </p:cTn>
                                        <p:tgtEl>
                                          <p:spTgt spid="81"/>
                                        </p:tgtEl>
                                        <p:attrNameLst>
                                          <p:attrName>style.visibility</p:attrName>
                                        </p:attrNameLst>
                                      </p:cBhvr>
                                      <p:to>
                                        <p:strVal val="hidden"/>
                                      </p:to>
                                    </p:set>
                                  </p:childTnLst>
                                </p:cTn>
                              </p:par>
                              <p:par>
                                <p:cTn id="473" presetID="10" presetClass="exit" presetSubtype="0" fill="hold" grpId="1" nodeType="withEffect">
                                  <p:stCondLst>
                                    <p:cond delay="900"/>
                                  </p:stCondLst>
                                  <p:childTnLst>
                                    <p:animEffect transition="out" filter="fade">
                                      <p:cBhvr>
                                        <p:cTn id="474" dur="350"/>
                                        <p:tgtEl>
                                          <p:spTgt spid="83"/>
                                        </p:tgtEl>
                                      </p:cBhvr>
                                    </p:animEffect>
                                    <p:set>
                                      <p:cBhvr>
                                        <p:cTn id="475" dur="1" fill="hold">
                                          <p:stCondLst>
                                            <p:cond delay="349"/>
                                          </p:stCondLst>
                                        </p:cTn>
                                        <p:tgtEl>
                                          <p:spTgt spid="83"/>
                                        </p:tgtEl>
                                        <p:attrNameLst>
                                          <p:attrName>style.visibility</p:attrName>
                                        </p:attrNameLst>
                                      </p:cBhvr>
                                      <p:to>
                                        <p:strVal val="hidden"/>
                                      </p:to>
                                    </p:set>
                                  </p:childTnLst>
                                </p:cTn>
                              </p:par>
                              <p:par>
                                <p:cTn id="476" presetID="10" presetClass="exit" presetSubtype="0" fill="hold" grpId="1" nodeType="withEffect">
                                  <p:stCondLst>
                                    <p:cond delay="900"/>
                                  </p:stCondLst>
                                  <p:childTnLst>
                                    <p:animEffect transition="out" filter="fade">
                                      <p:cBhvr>
                                        <p:cTn id="477" dur="350"/>
                                        <p:tgtEl>
                                          <p:spTgt spid="85"/>
                                        </p:tgtEl>
                                      </p:cBhvr>
                                    </p:animEffect>
                                    <p:set>
                                      <p:cBhvr>
                                        <p:cTn id="478" dur="1" fill="hold">
                                          <p:stCondLst>
                                            <p:cond delay="349"/>
                                          </p:stCondLst>
                                        </p:cTn>
                                        <p:tgtEl>
                                          <p:spTgt spid="85"/>
                                        </p:tgtEl>
                                        <p:attrNameLst>
                                          <p:attrName>style.visibility</p:attrName>
                                        </p:attrNameLst>
                                      </p:cBhvr>
                                      <p:to>
                                        <p:strVal val="hidden"/>
                                      </p:to>
                                    </p:set>
                                  </p:childTnLst>
                                </p:cTn>
                              </p:par>
                              <p:par>
                                <p:cTn id="479" presetID="10" presetClass="exit" presetSubtype="0" fill="hold" grpId="1" nodeType="withEffect">
                                  <p:stCondLst>
                                    <p:cond delay="900"/>
                                  </p:stCondLst>
                                  <p:childTnLst>
                                    <p:animEffect transition="out" filter="fade">
                                      <p:cBhvr>
                                        <p:cTn id="480" dur="350"/>
                                        <p:tgtEl>
                                          <p:spTgt spid="87"/>
                                        </p:tgtEl>
                                      </p:cBhvr>
                                    </p:animEffect>
                                    <p:set>
                                      <p:cBhvr>
                                        <p:cTn id="481" dur="1" fill="hold">
                                          <p:stCondLst>
                                            <p:cond delay="349"/>
                                          </p:stCondLst>
                                        </p:cTn>
                                        <p:tgtEl>
                                          <p:spTgt spid="87"/>
                                        </p:tgtEl>
                                        <p:attrNameLst>
                                          <p:attrName>style.visibility</p:attrName>
                                        </p:attrNameLst>
                                      </p:cBhvr>
                                      <p:to>
                                        <p:strVal val="hidden"/>
                                      </p:to>
                                    </p:set>
                                  </p:childTnLst>
                                </p:cTn>
                              </p:par>
                              <p:par>
                                <p:cTn id="482" presetID="10" presetClass="exit" presetSubtype="0" fill="hold" grpId="1" nodeType="withEffect">
                                  <p:stCondLst>
                                    <p:cond delay="900"/>
                                  </p:stCondLst>
                                  <p:childTnLst>
                                    <p:animEffect transition="out" filter="fade">
                                      <p:cBhvr>
                                        <p:cTn id="483" dur="350"/>
                                        <p:tgtEl>
                                          <p:spTgt spid="89"/>
                                        </p:tgtEl>
                                      </p:cBhvr>
                                    </p:animEffect>
                                    <p:set>
                                      <p:cBhvr>
                                        <p:cTn id="484" dur="1" fill="hold">
                                          <p:stCondLst>
                                            <p:cond delay="349"/>
                                          </p:stCondLst>
                                        </p:cTn>
                                        <p:tgtEl>
                                          <p:spTgt spid="89"/>
                                        </p:tgtEl>
                                        <p:attrNameLst>
                                          <p:attrName>style.visibility</p:attrName>
                                        </p:attrNameLst>
                                      </p:cBhvr>
                                      <p:to>
                                        <p:strVal val="hidden"/>
                                      </p:to>
                                    </p:set>
                                  </p:childTnLst>
                                </p:cTn>
                              </p:par>
                              <p:par>
                                <p:cTn id="485" presetID="10" presetClass="exit" presetSubtype="0" fill="hold" grpId="1" nodeType="withEffect">
                                  <p:stCondLst>
                                    <p:cond delay="900"/>
                                  </p:stCondLst>
                                  <p:childTnLst>
                                    <p:animEffect transition="out" filter="fade">
                                      <p:cBhvr>
                                        <p:cTn id="486" dur="350"/>
                                        <p:tgtEl>
                                          <p:spTgt spid="91"/>
                                        </p:tgtEl>
                                      </p:cBhvr>
                                    </p:animEffect>
                                    <p:set>
                                      <p:cBhvr>
                                        <p:cTn id="487" dur="1" fill="hold">
                                          <p:stCondLst>
                                            <p:cond delay="349"/>
                                          </p:stCondLst>
                                        </p:cTn>
                                        <p:tgtEl>
                                          <p:spTgt spid="91"/>
                                        </p:tgtEl>
                                        <p:attrNameLst>
                                          <p:attrName>style.visibility</p:attrName>
                                        </p:attrNameLst>
                                      </p:cBhvr>
                                      <p:to>
                                        <p:strVal val="hidden"/>
                                      </p:to>
                                    </p:set>
                                  </p:childTnLst>
                                </p:cTn>
                              </p:par>
                              <p:par>
                                <p:cTn id="488" presetID="10" presetClass="exit" presetSubtype="0" fill="hold" grpId="1" nodeType="withEffect">
                                  <p:stCondLst>
                                    <p:cond delay="900"/>
                                  </p:stCondLst>
                                  <p:childTnLst>
                                    <p:animEffect transition="out" filter="fade">
                                      <p:cBhvr>
                                        <p:cTn id="489" dur="350"/>
                                        <p:tgtEl>
                                          <p:spTgt spid="93"/>
                                        </p:tgtEl>
                                      </p:cBhvr>
                                    </p:animEffect>
                                    <p:set>
                                      <p:cBhvr>
                                        <p:cTn id="490" dur="1" fill="hold">
                                          <p:stCondLst>
                                            <p:cond delay="349"/>
                                          </p:stCondLst>
                                        </p:cTn>
                                        <p:tgtEl>
                                          <p:spTgt spid="93"/>
                                        </p:tgtEl>
                                        <p:attrNameLst>
                                          <p:attrName>style.visibility</p:attrName>
                                        </p:attrNameLst>
                                      </p:cBhvr>
                                      <p:to>
                                        <p:strVal val="hidden"/>
                                      </p:to>
                                    </p:set>
                                  </p:childTnLst>
                                </p:cTn>
                              </p:par>
                              <p:par>
                                <p:cTn id="491" presetID="10" presetClass="exit" presetSubtype="0" fill="hold" grpId="1" nodeType="withEffect">
                                  <p:stCondLst>
                                    <p:cond delay="900"/>
                                  </p:stCondLst>
                                  <p:childTnLst>
                                    <p:animEffect transition="out" filter="fade">
                                      <p:cBhvr>
                                        <p:cTn id="492" dur="350"/>
                                        <p:tgtEl>
                                          <p:spTgt spid="95"/>
                                        </p:tgtEl>
                                      </p:cBhvr>
                                    </p:animEffect>
                                    <p:set>
                                      <p:cBhvr>
                                        <p:cTn id="493" dur="1" fill="hold">
                                          <p:stCondLst>
                                            <p:cond delay="349"/>
                                          </p:stCondLst>
                                        </p:cTn>
                                        <p:tgtEl>
                                          <p:spTgt spid="95"/>
                                        </p:tgtEl>
                                        <p:attrNameLst>
                                          <p:attrName>style.visibility</p:attrName>
                                        </p:attrNameLst>
                                      </p:cBhvr>
                                      <p:to>
                                        <p:strVal val="hidden"/>
                                      </p:to>
                                    </p:set>
                                  </p:childTnLst>
                                </p:cTn>
                              </p:par>
                              <p:par>
                                <p:cTn id="494" presetID="10" presetClass="exit" presetSubtype="0" fill="hold" grpId="1" nodeType="withEffect">
                                  <p:stCondLst>
                                    <p:cond delay="900"/>
                                  </p:stCondLst>
                                  <p:childTnLst>
                                    <p:animEffect transition="out" filter="fade">
                                      <p:cBhvr>
                                        <p:cTn id="495" dur="350"/>
                                        <p:tgtEl>
                                          <p:spTgt spid="97"/>
                                        </p:tgtEl>
                                      </p:cBhvr>
                                    </p:animEffect>
                                    <p:set>
                                      <p:cBhvr>
                                        <p:cTn id="496" dur="1" fill="hold">
                                          <p:stCondLst>
                                            <p:cond delay="349"/>
                                          </p:stCondLst>
                                        </p:cTn>
                                        <p:tgtEl>
                                          <p:spTgt spid="97"/>
                                        </p:tgtEl>
                                        <p:attrNameLst>
                                          <p:attrName>style.visibility</p:attrName>
                                        </p:attrNameLst>
                                      </p:cBhvr>
                                      <p:to>
                                        <p:strVal val="hidden"/>
                                      </p:to>
                                    </p:set>
                                  </p:childTnLst>
                                </p:cTn>
                              </p:par>
                              <p:par>
                                <p:cTn id="497" presetID="10" presetClass="exit" presetSubtype="0" fill="hold" grpId="1" nodeType="withEffect">
                                  <p:stCondLst>
                                    <p:cond delay="900"/>
                                  </p:stCondLst>
                                  <p:childTnLst>
                                    <p:animEffect transition="out" filter="fade">
                                      <p:cBhvr>
                                        <p:cTn id="498" dur="350"/>
                                        <p:tgtEl>
                                          <p:spTgt spid="99"/>
                                        </p:tgtEl>
                                      </p:cBhvr>
                                    </p:animEffect>
                                    <p:set>
                                      <p:cBhvr>
                                        <p:cTn id="499" dur="1" fill="hold">
                                          <p:stCondLst>
                                            <p:cond delay="349"/>
                                          </p:stCondLst>
                                        </p:cTn>
                                        <p:tgtEl>
                                          <p:spTgt spid="99"/>
                                        </p:tgtEl>
                                        <p:attrNameLst>
                                          <p:attrName>style.visibility</p:attrName>
                                        </p:attrNameLst>
                                      </p:cBhvr>
                                      <p:to>
                                        <p:strVal val="hidden"/>
                                      </p:to>
                                    </p:set>
                                  </p:childTnLst>
                                </p:cTn>
                              </p:par>
                              <p:par>
                                <p:cTn id="500" presetID="10" presetClass="exit" presetSubtype="0" fill="hold" grpId="1" nodeType="withEffect">
                                  <p:stCondLst>
                                    <p:cond delay="900"/>
                                  </p:stCondLst>
                                  <p:childTnLst>
                                    <p:animEffect transition="out" filter="fade">
                                      <p:cBhvr>
                                        <p:cTn id="501" dur="350"/>
                                        <p:tgtEl>
                                          <p:spTgt spid="101"/>
                                        </p:tgtEl>
                                      </p:cBhvr>
                                    </p:animEffect>
                                    <p:set>
                                      <p:cBhvr>
                                        <p:cTn id="502" dur="1" fill="hold">
                                          <p:stCondLst>
                                            <p:cond delay="349"/>
                                          </p:stCondLst>
                                        </p:cTn>
                                        <p:tgtEl>
                                          <p:spTgt spid="101"/>
                                        </p:tgtEl>
                                        <p:attrNameLst>
                                          <p:attrName>style.visibility</p:attrName>
                                        </p:attrNameLst>
                                      </p:cBhvr>
                                      <p:to>
                                        <p:strVal val="hidden"/>
                                      </p:to>
                                    </p:set>
                                  </p:childTnLst>
                                </p:cTn>
                              </p:par>
                              <p:par>
                                <p:cTn id="503" presetID="10" presetClass="exit" presetSubtype="0" fill="hold" grpId="1" nodeType="withEffect">
                                  <p:stCondLst>
                                    <p:cond delay="900"/>
                                  </p:stCondLst>
                                  <p:childTnLst>
                                    <p:animEffect transition="out" filter="fade">
                                      <p:cBhvr>
                                        <p:cTn id="504" dur="350"/>
                                        <p:tgtEl>
                                          <p:spTgt spid="103"/>
                                        </p:tgtEl>
                                      </p:cBhvr>
                                    </p:animEffect>
                                    <p:set>
                                      <p:cBhvr>
                                        <p:cTn id="505" dur="1" fill="hold">
                                          <p:stCondLst>
                                            <p:cond delay="349"/>
                                          </p:stCondLst>
                                        </p:cTn>
                                        <p:tgtEl>
                                          <p:spTgt spid="103"/>
                                        </p:tgtEl>
                                        <p:attrNameLst>
                                          <p:attrName>style.visibility</p:attrName>
                                        </p:attrNameLst>
                                      </p:cBhvr>
                                      <p:to>
                                        <p:strVal val="hidden"/>
                                      </p:to>
                                    </p:set>
                                  </p:childTnLst>
                                </p:cTn>
                              </p:par>
                              <p:par>
                                <p:cTn id="506" presetID="10" presetClass="exit" presetSubtype="0" fill="hold" grpId="1" nodeType="withEffect">
                                  <p:stCondLst>
                                    <p:cond delay="900"/>
                                  </p:stCondLst>
                                  <p:childTnLst>
                                    <p:animEffect transition="out" filter="fade">
                                      <p:cBhvr>
                                        <p:cTn id="507" dur="350"/>
                                        <p:tgtEl>
                                          <p:spTgt spid="105"/>
                                        </p:tgtEl>
                                      </p:cBhvr>
                                    </p:animEffect>
                                    <p:set>
                                      <p:cBhvr>
                                        <p:cTn id="508" dur="1" fill="hold">
                                          <p:stCondLst>
                                            <p:cond delay="349"/>
                                          </p:stCondLst>
                                        </p:cTn>
                                        <p:tgtEl>
                                          <p:spTgt spid="105"/>
                                        </p:tgtEl>
                                        <p:attrNameLst>
                                          <p:attrName>style.visibility</p:attrName>
                                        </p:attrNameLst>
                                      </p:cBhvr>
                                      <p:to>
                                        <p:strVal val="hidden"/>
                                      </p:to>
                                    </p:set>
                                  </p:childTnLst>
                                </p:cTn>
                              </p:par>
                              <p:par>
                                <p:cTn id="509" presetID="10" presetClass="exit" presetSubtype="0" fill="hold" grpId="1" nodeType="withEffect">
                                  <p:stCondLst>
                                    <p:cond delay="900"/>
                                  </p:stCondLst>
                                  <p:childTnLst>
                                    <p:animEffect transition="out" filter="fade">
                                      <p:cBhvr>
                                        <p:cTn id="510" dur="350"/>
                                        <p:tgtEl>
                                          <p:spTgt spid="107"/>
                                        </p:tgtEl>
                                      </p:cBhvr>
                                    </p:animEffect>
                                    <p:set>
                                      <p:cBhvr>
                                        <p:cTn id="511" dur="1" fill="hold">
                                          <p:stCondLst>
                                            <p:cond delay="349"/>
                                          </p:stCondLst>
                                        </p:cTn>
                                        <p:tgtEl>
                                          <p:spTgt spid="107"/>
                                        </p:tgtEl>
                                        <p:attrNameLst>
                                          <p:attrName>style.visibility</p:attrName>
                                        </p:attrNameLst>
                                      </p:cBhvr>
                                      <p:to>
                                        <p:strVal val="hidden"/>
                                      </p:to>
                                    </p:set>
                                  </p:childTnLst>
                                </p:cTn>
                              </p:par>
                              <p:par>
                                <p:cTn id="512" presetID="10" presetClass="exit" presetSubtype="0" fill="hold" grpId="1" nodeType="withEffect">
                                  <p:stCondLst>
                                    <p:cond delay="900"/>
                                  </p:stCondLst>
                                  <p:childTnLst>
                                    <p:animEffect transition="out" filter="fade">
                                      <p:cBhvr>
                                        <p:cTn id="513" dur="350"/>
                                        <p:tgtEl>
                                          <p:spTgt spid="109"/>
                                        </p:tgtEl>
                                      </p:cBhvr>
                                    </p:animEffect>
                                    <p:set>
                                      <p:cBhvr>
                                        <p:cTn id="514" dur="1" fill="hold">
                                          <p:stCondLst>
                                            <p:cond delay="349"/>
                                          </p:stCondLst>
                                        </p:cTn>
                                        <p:tgtEl>
                                          <p:spTgt spid="109"/>
                                        </p:tgtEl>
                                        <p:attrNameLst>
                                          <p:attrName>style.visibility</p:attrName>
                                        </p:attrNameLst>
                                      </p:cBhvr>
                                      <p:to>
                                        <p:strVal val="hidden"/>
                                      </p:to>
                                    </p:set>
                                  </p:childTnLst>
                                </p:cTn>
                              </p:par>
                              <p:par>
                                <p:cTn id="515" presetID="10" presetClass="exit" presetSubtype="0" fill="hold" grpId="1" nodeType="withEffect">
                                  <p:stCondLst>
                                    <p:cond delay="900"/>
                                  </p:stCondLst>
                                  <p:childTnLst>
                                    <p:animEffect transition="out" filter="fade">
                                      <p:cBhvr>
                                        <p:cTn id="516" dur="350"/>
                                        <p:tgtEl>
                                          <p:spTgt spid="111"/>
                                        </p:tgtEl>
                                      </p:cBhvr>
                                    </p:animEffect>
                                    <p:set>
                                      <p:cBhvr>
                                        <p:cTn id="517" dur="1" fill="hold">
                                          <p:stCondLst>
                                            <p:cond delay="349"/>
                                          </p:stCondLst>
                                        </p:cTn>
                                        <p:tgtEl>
                                          <p:spTgt spid="111"/>
                                        </p:tgtEl>
                                        <p:attrNameLst>
                                          <p:attrName>style.visibility</p:attrName>
                                        </p:attrNameLst>
                                      </p:cBhvr>
                                      <p:to>
                                        <p:strVal val="hidden"/>
                                      </p:to>
                                    </p:set>
                                  </p:childTnLst>
                                </p:cTn>
                              </p:par>
                              <p:par>
                                <p:cTn id="518" presetID="10" presetClass="exit" presetSubtype="0" fill="hold" grpId="1" nodeType="withEffect">
                                  <p:stCondLst>
                                    <p:cond delay="900"/>
                                  </p:stCondLst>
                                  <p:childTnLst>
                                    <p:animEffect transition="out" filter="fade">
                                      <p:cBhvr>
                                        <p:cTn id="519" dur="350"/>
                                        <p:tgtEl>
                                          <p:spTgt spid="113"/>
                                        </p:tgtEl>
                                      </p:cBhvr>
                                    </p:animEffect>
                                    <p:set>
                                      <p:cBhvr>
                                        <p:cTn id="520" dur="1" fill="hold">
                                          <p:stCondLst>
                                            <p:cond delay="349"/>
                                          </p:stCondLst>
                                        </p:cTn>
                                        <p:tgtEl>
                                          <p:spTgt spid="113"/>
                                        </p:tgtEl>
                                        <p:attrNameLst>
                                          <p:attrName>style.visibility</p:attrName>
                                        </p:attrNameLst>
                                      </p:cBhvr>
                                      <p:to>
                                        <p:strVal val="hidden"/>
                                      </p:to>
                                    </p:set>
                                  </p:childTnLst>
                                </p:cTn>
                              </p:par>
                              <p:par>
                                <p:cTn id="521" presetID="10" presetClass="exit" presetSubtype="0" fill="hold" grpId="1" nodeType="withEffect">
                                  <p:stCondLst>
                                    <p:cond delay="900"/>
                                  </p:stCondLst>
                                  <p:childTnLst>
                                    <p:animEffect transition="out" filter="fade">
                                      <p:cBhvr>
                                        <p:cTn id="522" dur="350"/>
                                        <p:tgtEl>
                                          <p:spTgt spid="115"/>
                                        </p:tgtEl>
                                      </p:cBhvr>
                                    </p:animEffect>
                                    <p:set>
                                      <p:cBhvr>
                                        <p:cTn id="523" dur="1" fill="hold">
                                          <p:stCondLst>
                                            <p:cond delay="349"/>
                                          </p:stCondLst>
                                        </p:cTn>
                                        <p:tgtEl>
                                          <p:spTgt spid="115"/>
                                        </p:tgtEl>
                                        <p:attrNameLst>
                                          <p:attrName>style.visibility</p:attrName>
                                        </p:attrNameLst>
                                      </p:cBhvr>
                                      <p:to>
                                        <p:strVal val="hidden"/>
                                      </p:to>
                                    </p:set>
                                  </p:childTnLst>
                                </p:cTn>
                              </p:par>
                              <p:par>
                                <p:cTn id="524" presetID="10" presetClass="exit" presetSubtype="0" fill="hold" grpId="1" nodeType="withEffect">
                                  <p:stCondLst>
                                    <p:cond delay="900"/>
                                  </p:stCondLst>
                                  <p:childTnLst>
                                    <p:animEffect transition="out" filter="fade">
                                      <p:cBhvr>
                                        <p:cTn id="525" dur="350"/>
                                        <p:tgtEl>
                                          <p:spTgt spid="117"/>
                                        </p:tgtEl>
                                      </p:cBhvr>
                                    </p:animEffect>
                                    <p:set>
                                      <p:cBhvr>
                                        <p:cTn id="526" dur="1" fill="hold">
                                          <p:stCondLst>
                                            <p:cond delay="349"/>
                                          </p:stCondLst>
                                        </p:cTn>
                                        <p:tgtEl>
                                          <p:spTgt spid="117"/>
                                        </p:tgtEl>
                                        <p:attrNameLst>
                                          <p:attrName>style.visibility</p:attrName>
                                        </p:attrNameLst>
                                      </p:cBhvr>
                                      <p:to>
                                        <p:strVal val="hidden"/>
                                      </p:to>
                                    </p:set>
                                  </p:childTnLst>
                                </p:cTn>
                              </p:par>
                              <p:par>
                                <p:cTn id="527" presetID="10" presetClass="exit" presetSubtype="0" fill="hold" grpId="1" nodeType="withEffect">
                                  <p:stCondLst>
                                    <p:cond delay="900"/>
                                  </p:stCondLst>
                                  <p:childTnLst>
                                    <p:animEffect transition="out" filter="fade">
                                      <p:cBhvr>
                                        <p:cTn id="528" dur="350"/>
                                        <p:tgtEl>
                                          <p:spTgt spid="119"/>
                                        </p:tgtEl>
                                      </p:cBhvr>
                                    </p:animEffect>
                                    <p:set>
                                      <p:cBhvr>
                                        <p:cTn id="529" dur="1" fill="hold">
                                          <p:stCondLst>
                                            <p:cond delay="349"/>
                                          </p:stCondLst>
                                        </p:cTn>
                                        <p:tgtEl>
                                          <p:spTgt spid="119"/>
                                        </p:tgtEl>
                                        <p:attrNameLst>
                                          <p:attrName>style.visibility</p:attrName>
                                        </p:attrNameLst>
                                      </p:cBhvr>
                                      <p:to>
                                        <p:strVal val="hidden"/>
                                      </p:to>
                                    </p:set>
                                  </p:childTnLst>
                                </p:cTn>
                              </p:par>
                              <p:par>
                                <p:cTn id="530" presetID="10" presetClass="exit" presetSubtype="0" fill="hold" grpId="1" nodeType="withEffect">
                                  <p:stCondLst>
                                    <p:cond delay="900"/>
                                  </p:stCondLst>
                                  <p:childTnLst>
                                    <p:animEffect transition="out" filter="fade">
                                      <p:cBhvr>
                                        <p:cTn id="531" dur="350"/>
                                        <p:tgtEl>
                                          <p:spTgt spid="121"/>
                                        </p:tgtEl>
                                      </p:cBhvr>
                                    </p:animEffect>
                                    <p:set>
                                      <p:cBhvr>
                                        <p:cTn id="532" dur="1" fill="hold">
                                          <p:stCondLst>
                                            <p:cond delay="349"/>
                                          </p:stCondLst>
                                        </p:cTn>
                                        <p:tgtEl>
                                          <p:spTgt spid="121"/>
                                        </p:tgtEl>
                                        <p:attrNameLst>
                                          <p:attrName>style.visibility</p:attrName>
                                        </p:attrNameLst>
                                      </p:cBhvr>
                                      <p:to>
                                        <p:strVal val="hidden"/>
                                      </p:to>
                                    </p:set>
                                  </p:childTnLst>
                                </p:cTn>
                              </p:par>
                              <p:par>
                                <p:cTn id="533" presetID="10" presetClass="exit" presetSubtype="0" fill="hold" grpId="1" nodeType="withEffect">
                                  <p:stCondLst>
                                    <p:cond delay="900"/>
                                  </p:stCondLst>
                                  <p:childTnLst>
                                    <p:animEffect transition="out" filter="fade">
                                      <p:cBhvr>
                                        <p:cTn id="534" dur="350"/>
                                        <p:tgtEl>
                                          <p:spTgt spid="123"/>
                                        </p:tgtEl>
                                      </p:cBhvr>
                                    </p:animEffect>
                                    <p:set>
                                      <p:cBhvr>
                                        <p:cTn id="535" dur="1" fill="hold">
                                          <p:stCondLst>
                                            <p:cond delay="349"/>
                                          </p:stCondLst>
                                        </p:cTn>
                                        <p:tgtEl>
                                          <p:spTgt spid="123"/>
                                        </p:tgtEl>
                                        <p:attrNameLst>
                                          <p:attrName>style.visibility</p:attrName>
                                        </p:attrNameLst>
                                      </p:cBhvr>
                                      <p:to>
                                        <p:strVal val="hidden"/>
                                      </p:to>
                                    </p:set>
                                  </p:childTnLst>
                                </p:cTn>
                              </p:par>
                              <p:par>
                                <p:cTn id="536" presetID="10" presetClass="exit" presetSubtype="0" fill="hold" grpId="1" nodeType="withEffect">
                                  <p:stCondLst>
                                    <p:cond delay="900"/>
                                  </p:stCondLst>
                                  <p:childTnLst>
                                    <p:animEffect transition="out" filter="fade">
                                      <p:cBhvr>
                                        <p:cTn id="537" dur="350"/>
                                        <p:tgtEl>
                                          <p:spTgt spid="125"/>
                                        </p:tgtEl>
                                      </p:cBhvr>
                                    </p:animEffect>
                                    <p:set>
                                      <p:cBhvr>
                                        <p:cTn id="538" dur="1" fill="hold">
                                          <p:stCondLst>
                                            <p:cond delay="349"/>
                                          </p:stCondLst>
                                        </p:cTn>
                                        <p:tgtEl>
                                          <p:spTgt spid="125"/>
                                        </p:tgtEl>
                                        <p:attrNameLst>
                                          <p:attrName>style.visibility</p:attrName>
                                        </p:attrNameLst>
                                      </p:cBhvr>
                                      <p:to>
                                        <p:strVal val="hidden"/>
                                      </p:to>
                                    </p:set>
                                  </p:childTnLst>
                                </p:cTn>
                              </p:par>
                              <p:par>
                                <p:cTn id="539" presetID="10" presetClass="exit" presetSubtype="0" fill="hold" grpId="1" nodeType="withEffect">
                                  <p:stCondLst>
                                    <p:cond delay="900"/>
                                  </p:stCondLst>
                                  <p:childTnLst>
                                    <p:animEffect transition="out" filter="fade">
                                      <p:cBhvr>
                                        <p:cTn id="540" dur="350"/>
                                        <p:tgtEl>
                                          <p:spTgt spid="127"/>
                                        </p:tgtEl>
                                      </p:cBhvr>
                                    </p:animEffect>
                                    <p:set>
                                      <p:cBhvr>
                                        <p:cTn id="541" dur="1" fill="hold">
                                          <p:stCondLst>
                                            <p:cond delay="349"/>
                                          </p:stCondLst>
                                        </p:cTn>
                                        <p:tgtEl>
                                          <p:spTgt spid="127"/>
                                        </p:tgtEl>
                                        <p:attrNameLst>
                                          <p:attrName>style.visibility</p:attrName>
                                        </p:attrNameLst>
                                      </p:cBhvr>
                                      <p:to>
                                        <p:strVal val="hidden"/>
                                      </p:to>
                                    </p:set>
                                  </p:childTnLst>
                                </p:cTn>
                              </p:par>
                              <p:par>
                                <p:cTn id="542" presetID="10" presetClass="exit" presetSubtype="0" fill="hold" grpId="1" nodeType="withEffect">
                                  <p:stCondLst>
                                    <p:cond delay="900"/>
                                  </p:stCondLst>
                                  <p:childTnLst>
                                    <p:animEffect transition="out" filter="fade">
                                      <p:cBhvr>
                                        <p:cTn id="543" dur="350"/>
                                        <p:tgtEl>
                                          <p:spTgt spid="129"/>
                                        </p:tgtEl>
                                      </p:cBhvr>
                                    </p:animEffect>
                                    <p:set>
                                      <p:cBhvr>
                                        <p:cTn id="544" dur="1" fill="hold">
                                          <p:stCondLst>
                                            <p:cond delay="349"/>
                                          </p:stCondLst>
                                        </p:cTn>
                                        <p:tgtEl>
                                          <p:spTgt spid="129"/>
                                        </p:tgtEl>
                                        <p:attrNameLst>
                                          <p:attrName>style.visibility</p:attrName>
                                        </p:attrNameLst>
                                      </p:cBhvr>
                                      <p:to>
                                        <p:strVal val="hidden"/>
                                      </p:to>
                                    </p:set>
                                  </p:childTnLst>
                                </p:cTn>
                              </p:par>
                              <p:par>
                                <p:cTn id="545" presetID="10" presetClass="exit" presetSubtype="0" fill="hold" grpId="1" nodeType="withEffect">
                                  <p:stCondLst>
                                    <p:cond delay="900"/>
                                  </p:stCondLst>
                                  <p:childTnLst>
                                    <p:animEffect transition="out" filter="fade">
                                      <p:cBhvr>
                                        <p:cTn id="546" dur="350"/>
                                        <p:tgtEl>
                                          <p:spTgt spid="131"/>
                                        </p:tgtEl>
                                      </p:cBhvr>
                                    </p:animEffect>
                                    <p:set>
                                      <p:cBhvr>
                                        <p:cTn id="547" dur="1" fill="hold">
                                          <p:stCondLst>
                                            <p:cond delay="349"/>
                                          </p:stCondLst>
                                        </p:cTn>
                                        <p:tgtEl>
                                          <p:spTgt spid="131"/>
                                        </p:tgtEl>
                                        <p:attrNameLst>
                                          <p:attrName>style.visibility</p:attrName>
                                        </p:attrNameLst>
                                      </p:cBhvr>
                                      <p:to>
                                        <p:strVal val="hidden"/>
                                      </p:to>
                                    </p:set>
                                  </p:childTnLst>
                                </p:cTn>
                              </p:par>
                              <p:par>
                                <p:cTn id="548" presetID="10" presetClass="exit" presetSubtype="0" fill="hold" grpId="1" nodeType="withEffect">
                                  <p:stCondLst>
                                    <p:cond delay="900"/>
                                  </p:stCondLst>
                                  <p:childTnLst>
                                    <p:animEffect transition="out" filter="fade">
                                      <p:cBhvr>
                                        <p:cTn id="549" dur="350"/>
                                        <p:tgtEl>
                                          <p:spTgt spid="133"/>
                                        </p:tgtEl>
                                      </p:cBhvr>
                                    </p:animEffect>
                                    <p:set>
                                      <p:cBhvr>
                                        <p:cTn id="550" dur="1" fill="hold">
                                          <p:stCondLst>
                                            <p:cond delay="349"/>
                                          </p:stCondLst>
                                        </p:cTn>
                                        <p:tgtEl>
                                          <p:spTgt spid="133"/>
                                        </p:tgtEl>
                                        <p:attrNameLst>
                                          <p:attrName>style.visibility</p:attrName>
                                        </p:attrNameLst>
                                      </p:cBhvr>
                                      <p:to>
                                        <p:strVal val="hidden"/>
                                      </p:to>
                                    </p:set>
                                  </p:childTnLst>
                                </p:cTn>
                              </p:par>
                              <p:par>
                                <p:cTn id="551" presetID="10" presetClass="exit" presetSubtype="0" fill="hold" grpId="1" nodeType="withEffect">
                                  <p:stCondLst>
                                    <p:cond delay="900"/>
                                  </p:stCondLst>
                                  <p:childTnLst>
                                    <p:animEffect transition="out" filter="fade">
                                      <p:cBhvr>
                                        <p:cTn id="552" dur="350"/>
                                        <p:tgtEl>
                                          <p:spTgt spid="135"/>
                                        </p:tgtEl>
                                      </p:cBhvr>
                                    </p:animEffect>
                                    <p:set>
                                      <p:cBhvr>
                                        <p:cTn id="553" dur="1" fill="hold">
                                          <p:stCondLst>
                                            <p:cond delay="349"/>
                                          </p:stCondLst>
                                        </p:cTn>
                                        <p:tgtEl>
                                          <p:spTgt spid="135"/>
                                        </p:tgtEl>
                                        <p:attrNameLst>
                                          <p:attrName>style.visibility</p:attrName>
                                        </p:attrNameLst>
                                      </p:cBhvr>
                                      <p:to>
                                        <p:strVal val="hidden"/>
                                      </p:to>
                                    </p:set>
                                  </p:childTnLst>
                                </p:cTn>
                              </p:par>
                              <p:par>
                                <p:cTn id="554" presetID="10" presetClass="exit" presetSubtype="0" fill="hold" grpId="1" nodeType="withEffect">
                                  <p:stCondLst>
                                    <p:cond delay="900"/>
                                  </p:stCondLst>
                                  <p:childTnLst>
                                    <p:animEffect transition="out" filter="fade">
                                      <p:cBhvr>
                                        <p:cTn id="555" dur="350"/>
                                        <p:tgtEl>
                                          <p:spTgt spid="137"/>
                                        </p:tgtEl>
                                      </p:cBhvr>
                                    </p:animEffect>
                                    <p:set>
                                      <p:cBhvr>
                                        <p:cTn id="556" dur="1" fill="hold">
                                          <p:stCondLst>
                                            <p:cond delay="349"/>
                                          </p:stCondLst>
                                        </p:cTn>
                                        <p:tgtEl>
                                          <p:spTgt spid="137"/>
                                        </p:tgtEl>
                                        <p:attrNameLst>
                                          <p:attrName>style.visibility</p:attrName>
                                        </p:attrNameLst>
                                      </p:cBhvr>
                                      <p:to>
                                        <p:strVal val="hidden"/>
                                      </p:to>
                                    </p:set>
                                  </p:childTnLst>
                                </p:cTn>
                              </p:par>
                              <p:par>
                                <p:cTn id="557" presetID="10" presetClass="exit" presetSubtype="0" fill="hold" grpId="1" nodeType="withEffect">
                                  <p:stCondLst>
                                    <p:cond delay="900"/>
                                  </p:stCondLst>
                                  <p:childTnLst>
                                    <p:animEffect transition="out" filter="fade">
                                      <p:cBhvr>
                                        <p:cTn id="558" dur="350"/>
                                        <p:tgtEl>
                                          <p:spTgt spid="139"/>
                                        </p:tgtEl>
                                      </p:cBhvr>
                                    </p:animEffect>
                                    <p:set>
                                      <p:cBhvr>
                                        <p:cTn id="559" dur="1" fill="hold">
                                          <p:stCondLst>
                                            <p:cond delay="349"/>
                                          </p:stCondLst>
                                        </p:cTn>
                                        <p:tgtEl>
                                          <p:spTgt spid="139"/>
                                        </p:tgtEl>
                                        <p:attrNameLst>
                                          <p:attrName>style.visibility</p:attrName>
                                        </p:attrNameLst>
                                      </p:cBhvr>
                                      <p:to>
                                        <p:strVal val="hidden"/>
                                      </p:to>
                                    </p:set>
                                  </p:childTnLst>
                                </p:cTn>
                              </p:par>
                              <p:par>
                                <p:cTn id="560" presetID="10" presetClass="exit" presetSubtype="0" fill="hold" grpId="1" nodeType="withEffect">
                                  <p:stCondLst>
                                    <p:cond delay="900"/>
                                  </p:stCondLst>
                                  <p:childTnLst>
                                    <p:animEffect transition="out" filter="fade">
                                      <p:cBhvr>
                                        <p:cTn id="561" dur="350"/>
                                        <p:tgtEl>
                                          <p:spTgt spid="141"/>
                                        </p:tgtEl>
                                      </p:cBhvr>
                                    </p:animEffect>
                                    <p:set>
                                      <p:cBhvr>
                                        <p:cTn id="562" dur="1" fill="hold">
                                          <p:stCondLst>
                                            <p:cond delay="349"/>
                                          </p:stCondLst>
                                        </p:cTn>
                                        <p:tgtEl>
                                          <p:spTgt spid="141"/>
                                        </p:tgtEl>
                                        <p:attrNameLst>
                                          <p:attrName>style.visibility</p:attrName>
                                        </p:attrNameLst>
                                      </p:cBhvr>
                                      <p:to>
                                        <p:strVal val="hidden"/>
                                      </p:to>
                                    </p:set>
                                  </p:childTnLst>
                                </p:cTn>
                              </p:par>
                              <p:par>
                                <p:cTn id="563" presetID="10" presetClass="exit" presetSubtype="0" fill="hold" grpId="1" nodeType="withEffect">
                                  <p:stCondLst>
                                    <p:cond delay="900"/>
                                  </p:stCondLst>
                                  <p:childTnLst>
                                    <p:animEffect transition="out" filter="fade">
                                      <p:cBhvr>
                                        <p:cTn id="564" dur="350"/>
                                        <p:tgtEl>
                                          <p:spTgt spid="143"/>
                                        </p:tgtEl>
                                      </p:cBhvr>
                                    </p:animEffect>
                                    <p:set>
                                      <p:cBhvr>
                                        <p:cTn id="565" dur="1" fill="hold">
                                          <p:stCondLst>
                                            <p:cond delay="349"/>
                                          </p:stCondLst>
                                        </p:cTn>
                                        <p:tgtEl>
                                          <p:spTgt spid="143"/>
                                        </p:tgtEl>
                                        <p:attrNameLst>
                                          <p:attrName>style.visibility</p:attrName>
                                        </p:attrNameLst>
                                      </p:cBhvr>
                                      <p:to>
                                        <p:strVal val="hidden"/>
                                      </p:to>
                                    </p:set>
                                  </p:childTnLst>
                                </p:cTn>
                              </p:par>
                              <p:par>
                                <p:cTn id="566" presetID="10" presetClass="exit" presetSubtype="0" fill="hold" grpId="1" nodeType="withEffect">
                                  <p:stCondLst>
                                    <p:cond delay="900"/>
                                  </p:stCondLst>
                                  <p:childTnLst>
                                    <p:animEffect transition="out" filter="fade">
                                      <p:cBhvr>
                                        <p:cTn id="567" dur="350"/>
                                        <p:tgtEl>
                                          <p:spTgt spid="145"/>
                                        </p:tgtEl>
                                      </p:cBhvr>
                                    </p:animEffect>
                                    <p:set>
                                      <p:cBhvr>
                                        <p:cTn id="568" dur="1" fill="hold">
                                          <p:stCondLst>
                                            <p:cond delay="349"/>
                                          </p:stCondLst>
                                        </p:cTn>
                                        <p:tgtEl>
                                          <p:spTgt spid="145"/>
                                        </p:tgtEl>
                                        <p:attrNameLst>
                                          <p:attrName>style.visibility</p:attrName>
                                        </p:attrNameLst>
                                      </p:cBhvr>
                                      <p:to>
                                        <p:strVal val="hidden"/>
                                      </p:to>
                                    </p:set>
                                  </p:childTnLst>
                                </p:cTn>
                              </p:par>
                              <p:par>
                                <p:cTn id="569" presetID="10" presetClass="exit" presetSubtype="0" fill="hold" grpId="1" nodeType="withEffect">
                                  <p:stCondLst>
                                    <p:cond delay="900"/>
                                  </p:stCondLst>
                                  <p:childTnLst>
                                    <p:animEffect transition="out" filter="fade">
                                      <p:cBhvr>
                                        <p:cTn id="570" dur="350"/>
                                        <p:tgtEl>
                                          <p:spTgt spid="147"/>
                                        </p:tgtEl>
                                      </p:cBhvr>
                                    </p:animEffect>
                                    <p:set>
                                      <p:cBhvr>
                                        <p:cTn id="571" dur="1" fill="hold">
                                          <p:stCondLst>
                                            <p:cond delay="349"/>
                                          </p:stCondLst>
                                        </p:cTn>
                                        <p:tgtEl>
                                          <p:spTgt spid="147"/>
                                        </p:tgtEl>
                                        <p:attrNameLst>
                                          <p:attrName>style.visibility</p:attrName>
                                        </p:attrNameLst>
                                      </p:cBhvr>
                                      <p:to>
                                        <p:strVal val="hidden"/>
                                      </p:to>
                                    </p:set>
                                  </p:childTnLst>
                                </p:cTn>
                              </p:par>
                              <p:par>
                                <p:cTn id="572" presetID="10" presetClass="exit" presetSubtype="0" fill="hold" grpId="1" nodeType="withEffect">
                                  <p:stCondLst>
                                    <p:cond delay="900"/>
                                  </p:stCondLst>
                                  <p:childTnLst>
                                    <p:animEffect transition="out" filter="fade">
                                      <p:cBhvr>
                                        <p:cTn id="573" dur="350"/>
                                        <p:tgtEl>
                                          <p:spTgt spid="149"/>
                                        </p:tgtEl>
                                      </p:cBhvr>
                                    </p:animEffect>
                                    <p:set>
                                      <p:cBhvr>
                                        <p:cTn id="574" dur="1" fill="hold">
                                          <p:stCondLst>
                                            <p:cond delay="349"/>
                                          </p:stCondLst>
                                        </p:cTn>
                                        <p:tgtEl>
                                          <p:spTgt spid="149"/>
                                        </p:tgtEl>
                                        <p:attrNameLst>
                                          <p:attrName>style.visibility</p:attrName>
                                        </p:attrNameLst>
                                      </p:cBhvr>
                                      <p:to>
                                        <p:strVal val="hidden"/>
                                      </p:to>
                                    </p:set>
                                  </p:childTnLst>
                                </p:cTn>
                              </p:par>
                              <p:par>
                                <p:cTn id="575" presetID="10" presetClass="exit" presetSubtype="0" fill="hold" grpId="1" nodeType="withEffect">
                                  <p:stCondLst>
                                    <p:cond delay="900"/>
                                  </p:stCondLst>
                                  <p:childTnLst>
                                    <p:animEffect transition="out" filter="fade">
                                      <p:cBhvr>
                                        <p:cTn id="576" dur="350"/>
                                        <p:tgtEl>
                                          <p:spTgt spid="151"/>
                                        </p:tgtEl>
                                      </p:cBhvr>
                                    </p:animEffect>
                                    <p:set>
                                      <p:cBhvr>
                                        <p:cTn id="577" dur="1" fill="hold">
                                          <p:stCondLst>
                                            <p:cond delay="349"/>
                                          </p:stCondLst>
                                        </p:cTn>
                                        <p:tgtEl>
                                          <p:spTgt spid="151"/>
                                        </p:tgtEl>
                                        <p:attrNameLst>
                                          <p:attrName>style.visibility</p:attrName>
                                        </p:attrNameLst>
                                      </p:cBhvr>
                                      <p:to>
                                        <p:strVal val="hidden"/>
                                      </p:to>
                                    </p:set>
                                  </p:childTnLst>
                                </p:cTn>
                              </p:par>
                              <p:par>
                                <p:cTn id="578" presetID="10" presetClass="exit" presetSubtype="0" fill="hold" grpId="1" nodeType="withEffect">
                                  <p:stCondLst>
                                    <p:cond delay="900"/>
                                  </p:stCondLst>
                                  <p:childTnLst>
                                    <p:animEffect transition="out" filter="fade">
                                      <p:cBhvr>
                                        <p:cTn id="579" dur="350"/>
                                        <p:tgtEl>
                                          <p:spTgt spid="153"/>
                                        </p:tgtEl>
                                      </p:cBhvr>
                                    </p:animEffect>
                                    <p:set>
                                      <p:cBhvr>
                                        <p:cTn id="580" dur="1" fill="hold">
                                          <p:stCondLst>
                                            <p:cond delay="349"/>
                                          </p:stCondLst>
                                        </p:cTn>
                                        <p:tgtEl>
                                          <p:spTgt spid="153"/>
                                        </p:tgtEl>
                                        <p:attrNameLst>
                                          <p:attrName>style.visibility</p:attrName>
                                        </p:attrNameLst>
                                      </p:cBhvr>
                                      <p:to>
                                        <p:strVal val="hidden"/>
                                      </p:to>
                                    </p:set>
                                  </p:childTnLst>
                                </p:cTn>
                              </p:par>
                              <p:par>
                                <p:cTn id="581" presetID="10" presetClass="exit" presetSubtype="0" fill="hold" grpId="1" nodeType="withEffect">
                                  <p:stCondLst>
                                    <p:cond delay="900"/>
                                  </p:stCondLst>
                                  <p:childTnLst>
                                    <p:animEffect transition="out" filter="fade">
                                      <p:cBhvr>
                                        <p:cTn id="582" dur="350"/>
                                        <p:tgtEl>
                                          <p:spTgt spid="155"/>
                                        </p:tgtEl>
                                      </p:cBhvr>
                                    </p:animEffect>
                                    <p:set>
                                      <p:cBhvr>
                                        <p:cTn id="583" dur="1" fill="hold">
                                          <p:stCondLst>
                                            <p:cond delay="349"/>
                                          </p:stCondLst>
                                        </p:cTn>
                                        <p:tgtEl>
                                          <p:spTgt spid="155"/>
                                        </p:tgtEl>
                                        <p:attrNameLst>
                                          <p:attrName>style.visibility</p:attrName>
                                        </p:attrNameLst>
                                      </p:cBhvr>
                                      <p:to>
                                        <p:strVal val="hidden"/>
                                      </p:to>
                                    </p:set>
                                  </p:childTnLst>
                                </p:cTn>
                              </p:par>
                              <p:par>
                                <p:cTn id="584" presetID="10" presetClass="exit" presetSubtype="0" fill="hold" grpId="1" nodeType="withEffect">
                                  <p:stCondLst>
                                    <p:cond delay="900"/>
                                  </p:stCondLst>
                                  <p:childTnLst>
                                    <p:animEffect transition="out" filter="fade">
                                      <p:cBhvr>
                                        <p:cTn id="585" dur="350"/>
                                        <p:tgtEl>
                                          <p:spTgt spid="157"/>
                                        </p:tgtEl>
                                      </p:cBhvr>
                                    </p:animEffect>
                                    <p:set>
                                      <p:cBhvr>
                                        <p:cTn id="586" dur="1" fill="hold">
                                          <p:stCondLst>
                                            <p:cond delay="349"/>
                                          </p:stCondLst>
                                        </p:cTn>
                                        <p:tgtEl>
                                          <p:spTgt spid="157"/>
                                        </p:tgtEl>
                                        <p:attrNameLst>
                                          <p:attrName>style.visibility</p:attrName>
                                        </p:attrNameLst>
                                      </p:cBhvr>
                                      <p:to>
                                        <p:strVal val="hidden"/>
                                      </p:to>
                                    </p:set>
                                  </p:childTnLst>
                                </p:cTn>
                              </p:par>
                              <p:par>
                                <p:cTn id="587" presetID="10" presetClass="exit" presetSubtype="0" fill="hold" grpId="1" nodeType="withEffect">
                                  <p:stCondLst>
                                    <p:cond delay="900"/>
                                  </p:stCondLst>
                                  <p:childTnLst>
                                    <p:animEffect transition="out" filter="fade">
                                      <p:cBhvr>
                                        <p:cTn id="588" dur="350"/>
                                        <p:tgtEl>
                                          <p:spTgt spid="159"/>
                                        </p:tgtEl>
                                      </p:cBhvr>
                                    </p:animEffect>
                                    <p:set>
                                      <p:cBhvr>
                                        <p:cTn id="589" dur="1" fill="hold">
                                          <p:stCondLst>
                                            <p:cond delay="349"/>
                                          </p:stCondLst>
                                        </p:cTn>
                                        <p:tgtEl>
                                          <p:spTgt spid="159"/>
                                        </p:tgtEl>
                                        <p:attrNameLst>
                                          <p:attrName>style.visibility</p:attrName>
                                        </p:attrNameLst>
                                      </p:cBhvr>
                                      <p:to>
                                        <p:strVal val="hidden"/>
                                      </p:to>
                                    </p:set>
                                  </p:childTnLst>
                                </p:cTn>
                              </p:par>
                              <p:par>
                                <p:cTn id="590" presetID="10" presetClass="exit" presetSubtype="0" fill="hold" grpId="1" nodeType="withEffect">
                                  <p:stCondLst>
                                    <p:cond delay="900"/>
                                  </p:stCondLst>
                                  <p:childTnLst>
                                    <p:animEffect transition="out" filter="fade">
                                      <p:cBhvr>
                                        <p:cTn id="591" dur="350"/>
                                        <p:tgtEl>
                                          <p:spTgt spid="161"/>
                                        </p:tgtEl>
                                      </p:cBhvr>
                                    </p:animEffect>
                                    <p:set>
                                      <p:cBhvr>
                                        <p:cTn id="592" dur="1" fill="hold">
                                          <p:stCondLst>
                                            <p:cond delay="349"/>
                                          </p:stCondLst>
                                        </p:cTn>
                                        <p:tgtEl>
                                          <p:spTgt spid="161"/>
                                        </p:tgtEl>
                                        <p:attrNameLst>
                                          <p:attrName>style.visibility</p:attrName>
                                        </p:attrNameLst>
                                      </p:cBhvr>
                                      <p:to>
                                        <p:strVal val="hidden"/>
                                      </p:to>
                                    </p:set>
                                  </p:childTnLst>
                                </p:cTn>
                              </p:par>
                              <p:par>
                                <p:cTn id="593" presetID="10" presetClass="exit" presetSubtype="0" fill="hold" grpId="1" nodeType="withEffect">
                                  <p:stCondLst>
                                    <p:cond delay="900"/>
                                  </p:stCondLst>
                                  <p:childTnLst>
                                    <p:animEffect transition="out" filter="fade">
                                      <p:cBhvr>
                                        <p:cTn id="594" dur="350"/>
                                        <p:tgtEl>
                                          <p:spTgt spid="163"/>
                                        </p:tgtEl>
                                      </p:cBhvr>
                                    </p:animEffect>
                                    <p:set>
                                      <p:cBhvr>
                                        <p:cTn id="595" dur="1" fill="hold">
                                          <p:stCondLst>
                                            <p:cond delay="349"/>
                                          </p:stCondLst>
                                        </p:cTn>
                                        <p:tgtEl>
                                          <p:spTgt spid="163"/>
                                        </p:tgtEl>
                                        <p:attrNameLst>
                                          <p:attrName>style.visibility</p:attrName>
                                        </p:attrNameLst>
                                      </p:cBhvr>
                                      <p:to>
                                        <p:strVal val="hidden"/>
                                      </p:to>
                                    </p:set>
                                  </p:childTnLst>
                                </p:cTn>
                              </p:par>
                              <p:par>
                                <p:cTn id="596" presetID="10" presetClass="exit" presetSubtype="0" fill="hold" grpId="1" nodeType="withEffect">
                                  <p:stCondLst>
                                    <p:cond delay="900"/>
                                  </p:stCondLst>
                                  <p:childTnLst>
                                    <p:animEffect transition="out" filter="fade">
                                      <p:cBhvr>
                                        <p:cTn id="597" dur="350"/>
                                        <p:tgtEl>
                                          <p:spTgt spid="165"/>
                                        </p:tgtEl>
                                      </p:cBhvr>
                                    </p:animEffect>
                                    <p:set>
                                      <p:cBhvr>
                                        <p:cTn id="598" dur="1" fill="hold">
                                          <p:stCondLst>
                                            <p:cond delay="349"/>
                                          </p:stCondLst>
                                        </p:cTn>
                                        <p:tgtEl>
                                          <p:spTgt spid="165"/>
                                        </p:tgtEl>
                                        <p:attrNameLst>
                                          <p:attrName>style.visibility</p:attrName>
                                        </p:attrNameLst>
                                      </p:cBhvr>
                                      <p:to>
                                        <p:strVal val="hidden"/>
                                      </p:to>
                                    </p:set>
                                  </p:childTnLst>
                                </p:cTn>
                              </p:par>
                              <p:par>
                                <p:cTn id="599" presetID="10" presetClass="exit" presetSubtype="0" fill="hold" grpId="1" nodeType="withEffect">
                                  <p:stCondLst>
                                    <p:cond delay="900"/>
                                  </p:stCondLst>
                                  <p:childTnLst>
                                    <p:animEffect transition="out" filter="fade">
                                      <p:cBhvr>
                                        <p:cTn id="600" dur="350"/>
                                        <p:tgtEl>
                                          <p:spTgt spid="167"/>
                                        </p:tgtEl>
                                      </p:cBhvr>
                                    </p:animEffect>
                                    <p:set>
                                      <p:cBhvr>
                                        <p:cTn id="601" dur="1" fill="hold">
                                          <p:stCondLst>
                                            <p:cond delay="349"/>
                                          </p:stCondLst>
                                        </p:cTn>
                                        <p:tgtEl>
                                          <p:spTgt spid="167"/>
                                        </p:tgtEl>
                                        <p:attrNameLst>
                                          <p:attrName>style.visibility</p:attrName>
                                        </p:attrNameLst>
                                      </p:cBhvr>
                                      <p:to>
                                        <p:strVal val="hidden"/>
                                      </p:to>
                                    </p:set>
                                  </p:childTnLst>
                                </p:cTn>
                              </p:par>
                              <p:par>
                                <p:cTn id="602" presetID="10" presetClass="exit" presetSubtype="0" fill="hold" grpId="1" nodeType="withEffect">
                                  <p:stCondLst>
                                    <p:cond delay="900"/>
                                  </p:stCondLst>
                                  <p:childTnLst>
                                    <p:animEffect transition="out" filter="fade">
                                      <p:cBhvr>
                                        <p:cTn id="603" dur="350"/>
                                        <p:tgtEl>
                                          <p:spTgt spid="169"/>
                                        </p:tgtEl>
                                      </p:cBhvr>
                                    </p:animEffect>
                                    <p:set>
                                      <p:cBhvr>
                                        <p:cTn id="604" dur="1" fill="hold">
                                          <p:stCondLst>
                                            <p:cond delay="349"/>
                                          </p:stCondLst>
                                        </p:cTn>
                                        <p:tgtEl>
                                          <p:spTgt spid="169"/>
                                        </p:tgtEl>
                                        <p:attrNameLst>
                                          <p:attrName>style.visibility</p:attrName>
                                        </p:attrNameLst>
                                      </p:cBhvr>
                                      <p:to>
                                        <p:strVal val="hidden"/>
                                      </p:to>
                                    </p:set>
                                  </p:childTnLst>
                                </p:cTn>
                              </p:par>
                              <p:par>
                                <p:cTn id="605" presetID="10" presetClass="exit" presetSubtype="0" fill="hold" grpId="1" nodeType="withEffect">
                                  <p:stCondLst>
                                    <p:cond delay="900"/>
                                  </p:stCondLst>
                                  <p:childTnLst>
                                    <p:animEffect transition="out" filter="fade">
                                      <p:cBhvr>
                                        <p:cTn id="606" dur="350"/>
                                        <p:tgtEl>
                                          <p:spTgt spid="171"/>
                                        </p:tgtEl>
                                      </p:cBhvr>
                                    </p:animEffect>
                                    <p:set>
                                      <p:cBhvr>
                                        <p:cTn id="607" dur="1" fill="hold">
                                          <p:stCondLst>
                                            <p:cond delay="349"/>
                                          </p:stCondLst>
                                        </p:cTn>
                                        <p:tgtEl>
                                          <p:spTgt spid="171"/>
                                        </p:tgtEl>
                                        <p:attrNameLst>
                                          <p:attrName>style.visibility</p:attrName>
                                        </p:attrNameLst>
                                      </p:cBhvr>
                                      <p:to>
                                        <p:strVal val="hidden"/>
                                      </p:to>
                                    </p:set>
                                  </p:childTnLst>
                                </p:cTn>
                              </p:par>
                              <p:par>
                                <p:cTn id="608" presetID="10" presetClass="exit" presetSubtype="0" fill="hold" grpId="1" nodeType="withEffect">
                                  <p:stCondLst>
                                    <p:cond delay="900"/>
                                  </p:stCondLst>
                                  <p:childTnLst>
                                    <p:animEffect transition="out" filter="fade">
                                      <p:cBhvr>
                                        <p:cTn id="609" dur="350"/>
                                        <p:tgtEl>
                                          <p:spTgt spid="173"/>
                                        </p:tgtEl>
                                      </p:cBhvr>
                                    </p:animEffect>
                                    <p:set>
                                      <p:cBhvr>
                                        <p:cTn id="610" dur="1" fill="hold">
                                          <p:stCondLst>
                                            <p:cond delay="349"/>
                                          </p:stCondLst>
                                        </p:cTn>
                                        <p:tgtEl>
                                          <p:spTgt spid="173"/>
                                        </p:tgtEl>
                                        <p:attrNameLst>
                                          <p:attrName>style.visibility</p:attrName>
                                        </p:attrNameLst>
                                      </p:cBhvr>
                                      <p:to>
                                        <p:strVal val="hidden"/>
                                      </p:to>
                                    </p:set>
                                  </p:childTnLst>
                                </p:cTn>
                              </p:par>
                              <p:par>
                                <p:cTn id="611" presetID="10" presetClass="exit" presetSubtype="0" fill="hold" grpId="1" nodeType="withEffect">
                                  <p:stCondLst>
                                    <p:cond delay="900"/>
                                  </p:stCondLst>
                                  <p:childTnLst>
                                    <p:animEffect transition="out" filter="fade">
                                      <p:cBhvr>
                                        <p:cTn id="612" dur="350"/>
                                        <p:tgtEl>
                                          <p:spTgt spid="175"/>
                                        </p:tgtEl>
                                      </p:cBhvr>
                                    </p:animEffect>
                                    <p:set>
                                      <p:cBhvr>
                                        <p:cTn id="613" dur="1" fill="hold">
                                          <p:stCondLst>
                                            <p:cond delay="349"/>
                                          </p:stCondLst>
                                        </p:cTn>
                                        <p:tgtEl>
                                          <p:spTgt spid="175"/>
                                        </p:tgtEl>
                                        <p:attrNameLst>
                                          <p:attrName>style.visibility</p:attrName>
                                        </p:attrNameLst>
                                      </p:cBhvr>
                                      <p:to>
                                        <p:strVal val="hidden"/>
                                      </p:to>
                                    </p:set>
                                  </p:childTnLst>
                                </p:cTn>
                              </p:par>
                              <p:par>
                                <p:cTn id="614" presetID="10" presetClass="exit" presetSubtype="0" fill="hold" grpId="1" nodeType="withEffect">
                                  <p:stCondLst>
                                    <p:cond delay="900"/>
                                  </p:stCondLst>
                                  <p:childTnLst>
                                    <p:animEffect transition="out" filter="fade">
                                      <p:cBhvr>
                                        <p:cTn id="615" dur="350"/>
                                        <p:tgtEl>
                                          <p:spTgt spid="177"/>
                                        </p:tgtEl>
                                      </p:cBhvr>
                                    </p:animEffect>
                                    <p:set>
                                      <p:cBhvr>
                                        <p:cTn id="616" dur="1" fill="hold">
                                          <p:stCondLst>
                                            <p:cond delay="349"/>
                                          </p:stCondLst>
                                        </p:cTn>
                                        <p:tgtEl>
                                          <p:spTgt spid="177"/>
                                        </p:tgtEl>
                                        <p:attrNameLst>
                                          <p:attrName>style.visibility</p:attrName>
                                        </p:attrNameLst>
                                      </p:cBhvr>
                                      <p:to>
                                        <p:strVal val="hidden"/>
                                      </p:to>
                                    </p:set>
                                  </p:childTnLst>
                                </p:cTn>
                              </p:par>
                              <p:par>
                                <p:cTn id="617" presetID="10" presetClass="exit" presetSubtype="0" fill="hold" grpId="1" nodeType="withEffect">
                                  <p:stCondLst>
                                    <p:cond delay="900"/>
                                  </p:stCondLst>
                                  <p:childTnLst>
                                    <p:animEffect transition="out" filter="fade">
                                      <p:cBhvr>
                                        <p:cTn id="618" dur="350"/>
                                        <p:tgtEl>
                                          <p:spTgt spid="179"/>
                                        </p:tgtEl>
                                      </p:cBhvr>
                                    </p:animEffect>
                                    <p:set>
                                      <p:cBhvr>
                                        <p:cTn id="619" dur="1" fill="hold">
                                          <p:stCondLst>
                                            <p:cond delay="349"/>
                                          </p:stCondLst>
                                        </p:cTn>
                                        <p:tgtEl>
                                          <p:spTgt spid="179"/>
                                        </p:tgtEl>
                                        <p:attrNameLst>
                                          <p:attrName>style.visibility</p:attrName>
                                        </p:attrNameLst>
                                      </p:cBhvr>
                                      <p:to>
                                        <p:strVal val="hidden"/>
                                      </p:to>
                                    </p:set>
                                  </p:childTnLst>
                                </p:cTn>
                              </p:par>
                              <p:par>
                                <p:cTn id="620" presetID="10" presetClass="exit" presetSubtype="0" fill="hold" grpId="1" nodeType="withEffect">
                                  <p:stCondLst>
                                    <p:cond delay="900"/>
                                  </p:stCondLst>
                                  <p:childTnLst>
                                    <p:animEffect transition="out" filter="fade">
                                      <p:cBhvr>
                                        <p:cTn id="621" dur="350"/>
                                        <p:tgtEl>
                                          <p:spTgt spid="181"/>
                                        </p:tgtEl>
                                      </p:cBhvr>
                                    </p:animEffect>
                                    <p:set>
                                      <p:cBhvr>
                                        <p:cTn id="622" dur="1" fill="hold">
                                          <p:stCondLst>
                                            <p:cond delay="349"/>
                                          </p:stCondLst>
                                        </p:cTn>
                                        <p:tgtEl>
                                          <p:spTgt spid="181"/>
                                        </p:tgtEl>
                                        <p:attrNameLst>
                                          <p:attrName>style.visibility</p:attrName>
                                        </p:attrNameLst>
                                      </p:cBhvr>
                                      <p:to>
                                        <p:strVal val="hidden"/>
                                      </p:to>
                                    </p:set>
                                  </p:childTnLst>
                                </p:cTn>
                              </p:par>
                              <p:par>
                                <p:cTn id="623" presetID="10" presetClass="exit" presetSubtype="0" fill="hold" grpId="1" nodeType="withEffect">
                                  <p:stCondLst>
                                    <p:cond delay="900"/>
                                  </p:stCondLst>
                                  <p:childTnLst>
                                    <p:animEffect transition="out" filter="fade">
                                      <p:cBhvr>
                                        <p:cTn id="624" dur="350"/>
                                        <p:tgtEl>
                                          <p:spTgt spid="183"/>
                                        </p:tgtEl>
                                      </p:cBhvr>
                                    </p:animEffect>
                                    <p:set>
                                      <p:cBhvr>
                                        <p:cTn id="625" dur="1" fill="hold">
                                          <p:stCondLst>
                                            <p:cond delay="349"/>
                                          </p:stCondLst>
                                        </p:cTn>
                                        <p:tgtEl>
                                          <p:spTgt spid="183"/>
                                        </p:tgtEl>
                                        <p:attrNameLst>
                                          <p:attrName>style.visibility</p:attrName>
                                        </p:attrNameLst>
                                      </p:cBhvr>
                                      <p:to>
                                        <p:strVal val="hidden"/>
                                      </p:to>
                                    </p:set>
                                  </p:childTnLst>
                                </p:cTn>
                              </p:par>
                              <p:par>
                                <p:cTn id="626" presetID="10" presetClass="exit" presetSubtype="0" fill="hold" grpId="1" nodeType="withEffect">
                                  <p:stCondLst>
                                    <p:cond delay="900"/>
                                  </p:stCondLst>
                                  <p:childTnLst>
                                    <p:animEffect transition="out" filter="fade">
                                      <p:cBhvr>
                                        <p:cTn id="627" dur="350"/>
                                        <p:tgtEl>
                                          <p:spTgt spid="185"/>
                                        </p:tgtEl>
                                      </p:cBhvr>
                                    </p:animEffect>
                                    <p:set>
                                      <p:cBhvr>
                                        <p:cTn id="628" dur="1" fill="hold">
                                          <p:stCondLst>
                                            <p:cond delay="349"/>
                                          </p:stCondLst>
                                        </p:cTn>
                                        <p:tgtEl>
                                          <p:spTgt spid="185"/>
                                        </p:tgtEl>
                                        <p:attrNameLst>
                                          <p:attrName>style.visibility</p:attrName>
                                        </p:attrNameLst>
                                      </p:cBhvr>
                                      <p:to>
                                        <p:strVal val="hidden"/>
                                      </p:to>
                                    </p:set>
                                  </p:childTnLst>
                                </p:cTn>
                              </p:par>
                              <p:par>
                                <p:cTn id="629" presetID="10" presetClass="exit" presetSubtype="0" fill="hold" grpId="1" nodeType="withEffect">
                                  <p:stCondLst>
                                    <p:cond delay="900"/>
                                  </p:stCondLst>
                                  <p:childTnLst>
                                    <p:animEffect transition="out" filter="fade">
                                      <p:cBhvr>
                                        <p:cTn id="630" dur="350"/>
                                        <p:tgtEl>
                                          <p:spTgt spid="187"/>
                                        </p:tgtEl>
                                      </p:cBhvr>
                                    </p:animEffect>
                                    <p:set>
                                      <p:cBhvr>
                                        <p:cTn id="631" dur="1" fill="hold">
                                          <p:stCondLst>
                                            <p:cond delay="349"/>
                                          </p:stCondLst>
                                        </p:cTn>
                                        <p:tgtEl>
                                          <p:spTgt spid="187"/>
                                        </p:tgtEl>
                                        <p:attrNameLst>
                                          <p:attrName>style.visibility</p:attrName>
                                        </p:attrNameLst>
                                      </p:cBhvr>
                                      <p:to>
                                        <p:strVal val="hidden"/>
                                      </p:to>
                                    </p:set>
                                  </p:childTnLst>
                                </p:cTn>
                              </p:par>
                              <p:par>
                                <p:cTn id="632" presetID="10" presetClass="exit" presetSubtype="0" fill="hold" grpId="1" nodeType="withEffect">
                                  <p:stCondLst>
                                    <p:cond delay="900"/>
                                  </p:stCondLst>
                                  <p:childTnLst>
                                    <p:animEffect transition="out" filter="fade">
                                      <p:cBhvr>
                                        <p:cTn id="633" dur="350"/>
                                        <p:tgtEl>
                                          <p:spTgt spid="189"/>
                                        </p:tgtEl>
                                      </p:cBhvr>
                                    </p:animEffect>
                                    <p:set>
                                      <p:cBhvr>
                                        <p:cTn id="634" dur="1" fill="hold">
                                          <p:stCondLst>
                                            <p:cond delay="349"/>
                                          </p:stCondLst>
                                        </p:cTn>
                                        <p:tgtEl>
                                          <p:spTgt spid="189"/>
                                        </p:tgtEl>
                                        <p:attrNameLst>
                                          <p:attrName>style.visibility</p:attrName>
                                        </p:attrNameLst>
                                      </p:cBhvr>
                                      <p:to>
                                        <p:strVal val="hidden"/>
                                      </p:to>
                                    </p:set>
                                  </p:childTnLst>
                                </p:cTn>
                              </p:par>
                              <p:par>
                                <p:cTn id="635" presetID="10" presetClass="exit" presetSubtype="0" fill="hold" grpId="1" nodeType="withEffect">
                                  <p:stCondLst>
                                    <p:cond delay="900"/>
                                  </p:stCondLst>
                                  <p:childTnLst>
                                    <p:animEffect transition="out" filter="fade">
                                      <p:cBhvr>
                                        <p:cTn id="636" dur="350"/>
                                        <p:tgtEl>
                                          <p:spTgt spid="191"/>
                                        </p:tgtEl>
                                      </p:cBhvr>
                                    </p:animEffect>
                                    <p:set>
                                      <p:cBhvr>
                                        <p:cTn id="637" dur="1" fill="hold">
                                          <p:stCondLst>
                                            <p:cond delay="349"/>
                                          </p:stCondLst>
                                        </p:cTn>
                                        <p:tgtEl>
                                          <p:spTgt spid="191"/>
                                        </p:tgtEl>
                                        <p:attrNameLst>
                                          <p:attrName>style.visibility</p:attrName>
                                        </p:attrNameLst>
                                      </p:cBhvr>
                                      <p:to>
                                        <p:strVal val="hidden"/>
                                      </p:to>
                                    </p:set>
                                  </p:childTnLst>
                                </p:cTn>
                              </p:par>
                              <p:par>
                                <p:cTn id="638" presetID="10" presetClass="exit" presetSubtype="0" fill="hold" grpId="1" nodeType="withEffect">
                                  <p:stCondLst>
                                    <p:cond delay="900"/>
                                  </p:stCondLst>
                                  <p:childTnLst>
                                    <p:animEffect transition="out" filter="fade">
                                      <p:cBhvr>
                                        <p:cTn id="639" dur="350"/>
                                        <p:tgtEl>
                                          <p:spTgt spid="193"/>
                                        </p:tgtEl>
                                      </p:cBhvr>
                                    </p:animEffect>
                                    <p:set>
                                      <p:cBhvr>
                                        <p:cTn id="640" dur="1" fill="hold">
                                          <p:stCondLst>
                                            <p:cond delay="349"/>
                                          </p:stCondLst>
                                        </p:cTn>
                                        <p:tgtEl>
                                          <p:spTgt spid="193"/>
                                        </p:tgtEl>
                                        <p:attrNameLst>
                                          <p:attrName>style.visibility</p:attrName>
                                        </p:attrNameLst>
                                      </p:cBhvr>
                                      <p:to>
                                        <p:strVal val="hidden"/>
                                      </p:to>
                                    </p:set>
                                  </p:childTnLst>
                                </p:cTn>
                              </p:par>
                              <p:par>
                                <p:cTn id="641" presetID="10" presetClass="exit" presetSubtype="0" fill="hold" grpId="1" nodeType="withEffect">
                                  <p:stCondLst>
                                    <p:cond delay="900"/>
                                  </p:stCondLst>
                                  <p:childTnLst>
                                    <p:animEffect transition="out" filter="fade">
                                      <p:cBhvr>
                                        <p:cTn id="642" dur="350"/>
                                        <p:tgtEl>
                                          <p:spTgt spid="195"/>
                                        </p:tgtEl>
                                      </p:cBhvr>
                                    </p:animEffect>
                                    <p:set>
                                      <p:cBhvr>
                                        <p:cTn id="643" dur="1" fill="hold">
                                          <p:stCondLst>
                                            <p:cond delay="349"/>
                                          </p:stCondLst>
                                        </p:cTn>
                                        <p:tgtEl>
                                          <p:spTgt spid="195"/>
                                        </p:tgtEl>
                                        <p:attrNameLst>
                                          <p:attrName>style.visibility</p:attrName>
                                        </p:attrNameLst>
                                      </p:cBhvr>
                                      <p:to>
                                        <p:strVal val="hidden"/>
                                      </p:to>
                                    </p:set>
                                  </p:childTnLst>
                                </p:cTn>
                              </p:par>
                              <p:par>
                                <p:cTn id="644" presetID="10" presetClass="exit" presetSubtype="0" fill="hold" grpId="1" nodeType="withEffect">
                                  <p:stCondLst>
                                    <p:cond delay="900"/>
                                  </p:stCondLst>
                                  <p:childTnLst>
                                    <p:animEffect transition="out" filter="fade">
                                      <p:cBhvr>
                                        <p:cTn id="645" dur="350"/>
                                        <p:tgtEl>
                                          <p:spTgt spid="197"/>
                                        </p:tgtEl>
                                      </p:cBhvr>
                                    </p:animEffect>
                                    <p:set>
                                      <p:cBhvr>
                                        <p:cTn id="646" dur="1" fill="hold">
                                          <p:stCondLst>
                                            <p:cond delay="349"/>
                                          </p:stCondLst>
                                        </p:cTn>
                                        <p:tgtEl>
                                          <p:spTgt spid="197"/>
                                        </p:tgtEl>
                                        <p:attrNameLst>
                                          <p:attrName>style.visibility</p:attrName>
                                        </p:attrNameLst>
                                      </p:cBhvr>
                                      <p:to>
                                        <p:strVal val="hidden"/>
                                      </p:to>
                                    </p:set>
                                  </p:childTnLst>
                                </p:cTn>
                              </p:par>
                              <p:par>
                                <p:cTn id="647" presetID="10" presetClass="exit" presetSubtype="0" fill="hold" grpId="1" nodeType="withEffect">
                                  <p:stCondLst>
                                    <p:cond delay="900"/>
                                  </p:stCondLst>
                                  <p:childTnLst>
                                    <p:animEffect transition="out" filter="fade">
                                      <p:cBhvr>
                                        <p:cTn id="648" dur="350"/>
                                        <p:tgtEl>
                                          <p:spTgt spid="199"/>
                                        </p:tgtEl>
                                      </p:cBhvr>
                                    </p:animEffect>
                                    <p:set>
                                      <p:cBhvr>
                                        <p:cTn id="649" dur="1" fill="hold">
                                          <p:stCondLst>
                                            <p:cond delay="349"/>
                                          </p:stCondLst>
                                        </p:cTn>
                                        <p:tgtEl>
                                          <p:spTgt spid="199"/>
                                        </p:tgtEl>
                                        <p:attrNameLst>
                                          <p:attrName>style.visibility</p:attrName>
                                        </p:attrNameLst>
                                      </p:cBhvr>
                                      <p:to>
                                        <p:strVal val="hidden"/>
                                      </p:to>
                                    </p:set>
                                  </p:childTnLst>
                                </p:cTn>
                              </p:par>
                              <p:par>
                                <p:cTn id="650" presetID="10" presetClass="exit" presetSubtype="0" fill="hold" grpId="1" nodeType="withEffect">
                                  <p:stCondLst>
                                    <p:cond delay="900"/>
                                  </p:stCondLst>
                                  <p:childTnLst>
                                    <p:animEffect transition="out" filter="fade">
                                      <p:cBhvr>
                                        <p:cTn id="651" dur="350"/>
                                        <p:tgtEl>
                                          <p:spTgt spid="201"/>
                                        </p:tgtEl>
                                      </p:cBhvr>
                                    </p:animEffect>
                                    <p:set>
                                      <p:cBhvr>
                                        <p:cTn id="652" dur="1" fill="hold">
                                          <p:stCondLst>
                                            <p:cond delay="349"/>
                                          </p:stCondLst>
                                        </p:cTn>
                                        <p:tgtEl>
                                          <p:spTgt spid="201"/>
                                        </p:tgtEl>
                                        <p:attrNameLst>
                                          <p:attrName>style.visibility</p:attrName>
                                        </p:attrNameLst>
                                      </p:cBhvr>
                                      <p:to>
                                        <p:strVal val="hidden"/>
                                      </p:to>
                                    </p:set>
                                  </p:childTnLst>
                                </p:cTn>
                              </p:par>
                              <p:par>
                                <p:cTn id="653" presetID="10" presetClass="exit" presetSubtype="0" fill="hold" grpId="1" nodeType="withEffect">
                                  <p:stCondLst>
                                    <p:cond delay="900"/>
                                  </p:stCondLst>
                                  <p:childTnLst>
                                    <p:animEffect transition="out" filter="fade">
                                      <p:cBhvr>
                                        <p:cTn id="654" dur="350"/>
                                        <p:tgtEl>
                                          <p:spTgt spid="203"/>
                                        </p:tgtEl>
                                      </p:cBhvr>
                                    </p:animEffect>
                                    <p:set>
                                      <p:cBhvr>
                                        <p:cTn id="655" dur="1" fill="hold">
                                          <p:stCondLst>
                                            <p:cond delay="349"/>
                                          </p:stCondLst>
                                        </p:cTn>
                                        <p:tgtEl>
                                          <p:spTgt spid="203"/>
                                        </p:tgtEl>
                                        <p:attrNameLst>
                                          <p:attrName>style.visibility</p:attrName>
                                        </p:attrNameLst>
                                      </p:cBhvr>
                                      <p:to>
                                        <p:strVal val="hidden"/>
                                      </p:to>
                                    </p:set>
                                  </p:childTnLst>
                                </p:cTn>
                              </p:par>
                              <p:par>
                                <p:cTn id="656" presetID="10" presetClass="exit" presetSubtype="0" fill="hold" grpId="1" nodeType="withEffect">
                                  <p:stCondLst>
                                    <p:cond delay="900"/>
                                  </p:stCondLst>
                                  <p:childTnLst>
                                    <p:animEffect transition="out" filter="fade">
                                      <p:cBhvr>
                                        <p:cTn id="657" dur="350"/>
                                        <p:tgtEl>
                                          <p:spTgt spid="205"/>
                                        </p:tgtEl>
                                      </p:cBhvr>
                                    </p:animEffect>
                                    <p:set>
                                      <p:cBhvr>
                                        <p:cTn id="658" dur="1" fill="hold">
                                          <p:stCondLst>
                                            <p:cond delay="349"/>
                                          </p:stCondLst>
                                        </p:cTn>
                                        <p:tgtEl>
                                          <p:spTgt spid="205"/>
                                        </p:tgtEl>
                                        <p:attrNameLst>
                                          <p:attrName>style.visibility</p:attrName>
                                        </p:attrNameLst>
                                      </p:cBhvr>
                                      <p:to>
                                        <p:strVal val="hidden"/>
                                      </p:to>
                                    </p:set>
                                  </p:childTnLst>
                                </p:cTn>
                              </p:par>
                              <p:par>
                                <p:cTn id="659" presetID="10" presetClass="exit" presetSubtype="0" fill="hold" grpId="1" nodeType="withEffect">
                                  <p:stCondLst>
                                    <p:cond delay="900"/>
                                  </p:stCondLst>
                                  <p:childTnLst>
                                    <p:animEffect transition="out" filter="fade">
                                      <p:cBhvr>
                                        <p:cTn id="660" dur="350"/>
                                        <p:tgtEl>
                                          <p:spTgt spid="207"/>
                                        </p:tgtEl>
                                      </p:cBhvr>
                                    </p:animEffect>
                                    <p:set>
                                      <p:cBhvr>
                                        <p:cTn id="661" dur="1" fill="hold">
                                          <p:stCondLst>
                                            <p:cond delay="349"/>
                                          </p:stCondLst>
                                        </p:cTn>
                                        <p:tgtEl>
                                          <p:spTgt spid="207"/>
                                        </p:tgtEl>
                                        <p:attrNameLst>
                                          <p:attrName>style.visibility</p:attrName>
                                        </p:attrNameLst>
                                      </p:cBhvr>
                                      <p:to>
                                        <p:strVal val="hidden"/>
                                      </p:to>
                                    </p:set>
                                  </p:childTnLst>
                                </p:cTn>
                              </p:par>
                              <p:par>
                                <p:cTn id="662" presetID="10" presetClass="exit" presetSubtype="0" fill="hold" grpId="1" nodeType="withEffect">
                                  <p:stCondLst>
                                    <p:cond delay="900"/>
                                  </p:stCondLst>
                                  <p:childTnLst>
                                    <p:animEffect transition="out" filter="fade">
                                      <p:cBhvr>
                                        <p:cTn id="663" dur="350"/>
                                        <p:tgtEl>
                                          <p:spTgt spid="209"/>
                                        </p:tgtEl>
                                      </p:cBhvr>
                                    </p:animEffect>
                                    <p:set>
                                      <p:cBhvr>
                                        <p:cTn id="664" dur="1" fill="hold">
                                          <p:stCondLst>
                                            <p:cond delay="349"/>
                                          </p:stCondLst>
                                        </p:cTn>
                                        <p:tgtEl>
                                          <p:spTgt spid="209"/>
                                        </p:tgtEl>
                                        <p:attrNameLst>
                                          <p:attrName>style.visibility</p:attrName>
                                        </p:attrNameLst>
                                      </p:cBhvr>
                                      <p:to>
                                        <p:strVal val="hidden"/>
                                      </p:to>
                                    </p:set>
                                  </p:childTnLst>
                                </p:cTn>
                              </p:par>
                              <p:par>
                                <p:cTn id="665" presetID="10" presetClass="exit" presetSubtype="0" fill="hold" grpId="1" nodeType="withEffect">
                                  <p:stCondLst>
                                    <p:cond delay="900"/>
                                  </p:stCondLst>
                                  <p:childTnLst>
                                    <p:animEffect transition="out" filter="fade">
                                      <p:cBhvr>
                                        <p:cTn id="666" dur="350"/>
                                        <p:tgtEl>
                                          <p:spTgt spid="211"/>
                                        </p:tgtEl>
                                      </p:cBhvr>
                                    </p:animEffect>
                                    <p:set>
                                      <p:cBhvr>
                                        <p:cTn id="667" dur="1" fill="hold">
                                          <p:stCondLst>
                                            <p:cond delay="349"/>
                                          </p:stCondLst>
                                        </p:cTn>
                                        <p:tgtEl>
                                          <p:spTgt spid="211"/>
                                        </p:tgtEl>
                                        <p:attrNameLst>
                                          <p:attrName>style.visibility</p:attrName>
                                        </p:attrNameLst>
                                      </p:cBhvr>
                                      <p:to>
                                        <p:strVal val="hidden"/>
                                      </p:to>
                                    </p:set>
                                  </p:childTnLst>
                                </p:cTn>
                              </p:par>
                              <p:par>
                                <p:cTn id="668" presetID="10" presetClass="exit" presetSubtype="0" fill="hold" grpId="1" nodeType="withEffect">
                                  <p:stCondLst>
                                    <p:cond delay="900"/>
                                  </p:stCondLst>
                                  <p:childTnLst>
                                    <p:animEffect transition="out" filter="fade">
                                      <p:cBhvr>
                                        <p:cTn id="669" dur="350"/>
                                        <p:tgtEl>
                                          <p:spTgt spid="213"/>
                                        </p:tgtEl>
                                      </p:cBhvr>
                                    </p:animEffect>
                                    <p:set>
                                      <p:cBhvr>
                                        <p:cTn id="670" dur="1" fill="hold">
                                          <p:stCondLst>
                                            <p:cond delay="349"/>
                                          </p:stCondLst>
                                        </p:cTn>
                                        <p:tgtEl>
                                          <p:spTgt spid="213"/>
                                        </p:tgtEl>
                                        <p:attrNameLst>
                                          <p:attrName>style.visibility</p:attrName>
                                        </p:attrNameLst>
                                      </p:cBhvr>
                                      <p:to>
                                        <p:strVal val="hidden"/>
                                      </p:to>
                                    </p:set>
                                  </p:childTnLst>
                                </p:cTn>
                              </p:par>
                              <p:par>
                                <p:cTn id="671" presetID="10" presetClass="exit" presetSubtype="0" fill="hold" grpId="1" nodeType="withEffect">
                                  <p:stCondLst>
                                    <p:cond delay="900"/>
                                  </p:stCondLst>
                                  <p:childTnLst>
                                    <p:animEffect transition="out" filter="fade">
                                      <p:cBhvr>
                                        <p:cTn id="672" dur="350"/>
                                        <p:tgtEl>
                                          <p:spTgt spid="215"/>
                                        </p:tgtEl>
                                      </p:cBhvr>
                                    </p:animEffect>
                                    <p:set>
                                      <p:cBhvr>
                                        <p:cTn id="673" dur="1" fill="hold">
                                          <p:stCondLst>
                                            <p:cond delay="349"/>
                                          </p:stCondLst>
                                        </p:cTn>
                                        <p:tgtEl>
                                          <p:spTgt spid="215"/>
                                        </p:tgtEl>
                                        <p:attrNameLst>
                                          <p:attrName>style.visibility</p:attrName>
                                        </p:attrNameLst>
                                      </p:cBhvr>
                                      <p:to>
                                        <p:strVal val="hidden"/>
                                      </p:to>
                                    </p:set>
                                  </p:childTnLst>
                                </p:cTn>
                              </p:par>
                              <p:par>
                                <p:cTn id="674" presetID="10" presetClass="exit" presetSubtype="0" fill="hold" grpId="1" nodeType="withEffect">
                                  <p:stCondLst>
                                    <p:cond delay="900"/>
                                  </p:stCondLst>
                                  <p:childTnLst>
                                    <p:animEffect transition="out" filter="fade">
                                      <p:cBhvr>
                                        <p:cTn id="675" dur="350"/>
                                        <p:tgtEl>
                                          <p:spTgt spid="217"/>
                                        </p:tgtEl>
                                      </p:cBhvr>
                                    </p:animEffect>
                                    <p:set>
                                      <p:cBhvr>
                                        <p:cTn id="676" dur="1" fill="hold">
                                          <p:stCondLst>
                                            <p:cond delay="349"/>
                                          </p:stCondLst>
                                        </p:cTn>
                                        <p:tgtEl>
                                          <p:spTgt spid="217"/>
                                        </p:tgtEl>
                                        <p:attrNameLst>
                                          <p:attrName>style.visibility</p:attrName>
                                        </p:attrNameLst>
                                      </p:cBhvr>
                                      <p:to>
                                        <p:strVal val="hidden"/>
                                      </p:to>
                                    </p:set>
                                  </p:childTnLst>
                                </p:cTn>
                              </p:par>
                              <p:par>
                                <p:cTn id="677" presetID="10" presetClass="exit" presetSubtype="0" fill="hold" grpId="1" nodeType="withEffect">
                                  <p:stCondLst>
                                    <p:cond delay="900"/>
                                  </p:stCondLst>
                                  <p:childTnLst>
                                    <p:animEffect transition="out" filter="fade">
                                      <p:cBhvr>
                                        <p:cTn id="678" dur="350"/>
                                        <p:tgtEl>
                                          <p:spTgt spid="219"/>
                                        </p:tgtEl>
                                      </p:cBhvr>
                                    </p:animEffect>
                                    <p:set>
                                      <p:cBhvr>
                                        <p:cTn id="679" dur="1" fill="hold">
                                          <p:stCondLst>
                                            <p:cond delay="349"/>
                                          </p:stCondLst>
                                        </p:cTn>
                                        <p:tgtEl>
                                          <p:spTgt spid="219"/>
                                        </p:tgtEl>
                                        <p:attrNameLst>
                                          <p:attrName>style.visibility</p:attrName>
                                        </p:attrNameLst>
                                      </p:cBhvr>
                                      <p:to>
                                        <p:strVal val="hidden"/>
                                      </p:to>
                                    </p:set>
                                  </p:childTnLst>
                                </p:cTn>
                              </p:par>
                              <p:par>
                                <p:cTn id="680" presetID="10" presetClass="exit" presetSubtype="0" fill="hold" grpId="1" nodeType="withEffect">
                                  <p:stCondLst>
                                    <p:cond delay="900"/>
                                  </p:stCondLst>
                                  <p:childTnLst>
                                    <p:animEffect transition="out" filter="fade">
                                      <p:cBhvr>
                                        <p:cTn id="681" dur="350"/>
                                        <p:tgtEl>
                                          <p:spTgt spid="221"/>
                                        </p:tgtEl>
                                      </p:cBhvr>
                                    </p:animEffect>
                                    <p:set>
                                      <p:cBhvr>
                                        <p:cTn id="682" dur="1" fill="hold">
                                          <p:stCondLst>
                                            <p:cond delay="349"/>
                                          </p:stCondLst>
                                        </p:cTn>
                                        <p:tgtEl>
                                          <p:spTgt spid="221"/>
                                        </p:tgtEl>
                                        <p:attrNameLst>
                                          <p:attrName>style.visibility</p:attrName>
                                        </p:attrNameLst>
                                      </p:cBhvr>
                                      <p:to>
                                        <p:strVal val="hidden"/>
                                      </p:to>
                                    </p:set>
                                  </p:childTnLst>
                                </p:cTn>
                              </p:par>
                              <p:par>
                                <p:cTn id="683" presetID="10" presetClass="exit" presetSubtype="0" fill="hold" grpId="1" nodeType="withEffect">
                                  <p:stCondLst>
                                    <p:cond delay="900"/>
                                  </p:stCondLst>
                                  <p:childTnLst>
                                    <p:animEffect transition="out" filter="fade">
                                      <p:cBhvr>
                                        <p:cTn id="684" dur="350"/>
                                        <p:tgtEl>
                                          <p:spTgt spid="223"/>
                                        </p:tgtEl>
                                      </p:cBhvr>
                                    </p:animEffect>
                                    <p:set>
                                      <p:cBhvr>
                                        <p:cTn id="685" dur="1" fill="hold">
                                          <p:stCondLst>
                                            <p:cond delay="349"/>
                                          </p:stCondLst>
                                        </p:cTn>
                                        <p:tgtEl>
                                          <p:spTgt spid="223"/>
                                        </p:tgtEl>
                                        <p:attrNameLst>
                                          <p:attrName>style.visibility</p:attrName>
                                        </p:attrNameLst>
                                      </p:cBhvr>
                                      <p:to>
                                        <p:strVal val="hidden"/>
                                      </p:to>
                                    </p:set>
                                  </p:childTnLst>
                                </p:cTn>
                              </p:par>
                              <p:par>
                                <p:cTn id="686" presetID="10" presetClass="exit" presetSubtype="0" fill="hold" grpId="1" nodeType="withEffect">
                                  <p:stCondLst>
                                    <p:cond delay="900"/>
                                  </p:stCondLst>
                                  <p:childTnLst>
                                    <p:animEffect transition="out" filter="fade">
                                      <p:cBhvr>
                                        <p:cTn id="687" dur="350"/>
                                        <p:tgtEl>
                                          <p:spTgt spid="225"/>
                                        </p:tgtEl>
                                      </p:cBhvr>
                                    </p:animEffect>
                                    <p:set>
                                      <p:cBhvr>
                                        <p:cTn id="688" dur="1" fill="hold">
                                          <p:stCondLst>
                                            <p:cond delay="349"/>
                                          </p:stCondLst>
                                        </p:cTn>
                                        <p:tgtEl>
                                          <p:spTgt spid="225"/>
                                        </p:tgtEl>
                                        <p:attrNameLst>
                                          <p:attrName>style.visibility</p:attrName>
                                        </p:attrNameLst>
                                      </p:cBhvr>
                                      <p:to>
                                        <p:strVal val="hidden"/>
                                      </p:to>
                                    </p:set>
                                  </p:childTnLst>
                                </p:cTn>
                              </p:par>
                              <p:par>
                                <p:cTn id="689" presetID="10" presetClass="exit" presetSubtype="0" fill="hold" grpId="1" nodeType="withEffect">
                                  <p:stCondLst>
                                    <p:cond delay="900"/>
                                  </p:stCondLst>
                                  <p:childTnLst>
                                    <p:animEffect transition="out" filter="fade">
                                      <p:cBhvr>
                                        <p:cTn id="690" dur="350"/>
                                        <p:tgtEl>
                                          <p:spTgt spid="227"/>
                                        </p:tgtEl>
                                      </p:cBhvr>
                                    </p:animEffect>
                                    <p:set>
                                      <p:cBhvr>
                                        <p:cTn id="691" dur="1" fill="hold">
                                          <p:stCondLst>
                                            <p:cond delay="349"/>
                                          </p:stCondLst>
                                        </p:cTn>
                                        <p:tgtEl>
                                          <p:spTgt spid="227"/>
                                        </p:tgtEl>
                                        <p:attrNameLst>
                                          <p:attrName>style.visibility</p:attrName>
                                        </p:attrNameLst>
                                      </p:cBhvr>
                                      <p:to>
                                        <p:strVal val="hidden"/>
                                      </p:to>
                                    </p:set>
                                  </p:childTnLst>
                                </p:cTn>
                              </p:par>
                              <p:par>
                                <p:cTn id="692" presetID="10" presetClass="exit" presetSubtype="0" fill="hold" grpId="1" nodeType="withEffect">
                                  <p:stCondLst>
                                    <p:cond delay="900"/>
                                  </p:stCondLst>
                                  <p:childTnLst>
                                    <p:animEffect transition="out" filter="fade">
                                      <p:cBhvr>
                                        <p:cTn id="693" dur="350"/>
                                        <p:tgtEl>
                                          <p:spTgt spid="229"/>
                                        </p:tgtEl>
                                      </p:cBhvr>
                                    </p:animEffect>
                                    <p:set>
                                      <p:cBhvr>
                                        <p:cTn id="694" dur="1" fill="hold">
                                          <p:stCondLst>
                                            <p:cond delay="349"/>
                                          </p:stCondLst>
                                        </p:cTn>
                                        <p:tgtEl>
                                          <p:spTgt spid="229"/>
                                        </p:tgtEl>
                                        <p:attrNameLst>
                                          <p:attrName>style.visibility</p:attrName>
                                        </p:attrNameLst>
                                      </p:cBhvr>
                                      <p:to>
                                        <p:strVal val="hidden"/>
                                      </p:to>
                                    </p:set>
                                  </p:childTnLst>
                                </p:cTn>
                              </p:par>
                            </p:childTnLst>
                          </p:cTn>
                        </p:par>
                        <p:par>
                          <p:cTn id="695" fill="hold">
                            <p:stCondLst>
                              <p:cond delay="1250"/>
                            </p:stCondLst>
                            <p:childTnLst>
                              <p:par>
                                <p:cTn id="696" presetID="10" presetClass="entr" presetSubtype="0" fill="hold" nodeType="afterEffect">
                                  <p:stCondLst>
                                    <p:cond delay="250"/>
                                  </p:stCondLst>
                                  <p:childTnLst>
                                    <p:set>
                                      <p:cBhvr>
                                        <p:cTn id="697" dur="1" fill="hold">
                                          <p:stCondLst>
                                            <p:cond delay="0"/>
                                          </p:stCondLst>
                                        </p:cTn>
                                        <p:tgtEl>
                                          <p:spTgt spid="231"/>
                                        </p:tgtEl>
                                        <p:attrNameLst>
                                          <p:attrName>style.visibility</p:attrName>
                                        </p:attrNameLst>
                                      </p:cBhvr>
                                      <p:to>
                                        <p:strVal val="visible"/>
                                      </p:to>
                                    </p:set>
                                    <p:animEffect transition="in" filter="fade">
                                      <p:cBhvr>
                                        <p:cTn id="698" dur="500"/>
                                        <p:tgtEl>
                                          <p:spTgt spid="231"/>
                                        </p:tgtEl>
                                      </p:cBhvr>
                                    </p:animEffect>
                                  </p:childTnLst>
                                </p:cTn>
                              </p:par>
                              <p:par>
                                <p:cTn id="699" presetID="10" presetClass="entr" presetSubtype="0" fill="hold" nodeType="withEffect">
                                  <p:stCondLst>
                                    <p:cond delay="0"/>
                                  </p:stCondLst>
                                  <p:childTnLst>
                                    <p:set>
                                      <p:cBhvr>
                                        <p:cTn id="700" dur="1" fill="hold">
                                          <p:stCondLst>
                                            <p:cond delay="0"/>
                                          </p:stCondLst>
                                        </p:cTn>
                                        <p:tgtEl>
                                          <p:spTgt spid="239"/>
                                        </p:tgtEl>
                                        <p:attrNameLst>
                                          <p:attrName>style.visibility</p:attrName>
                                        </p:attrNameLst>
                                      </p:cBhvr>
                                      <p:to>
                                        <p:strVal val="visible"/>
                                      </p:to>
                                    </p:set>
                                    <p:animEffect transition="in" filter="fade">
                                      <p:cBhvr>
                                        <p:cTn id="701" dur="500"/>
                                        <p:tgtEl>
                                          <p:spTgt spid="239"/>
                                        </p:tgtEl>
                                      </p:cBhvr>
                                    </p:animEffect>
                                  </p:childTnLst>
                                </p:cTn>
                              </p:par>
                              <p:par>
                                <p:cTn id="702" presetID="10" presetClass="entr" presetSubtype="0" fill="hold" grpId="0" nodeType="withEffect">
                                  <p:stCondLst>
                                    <p:cond delay="0"/>
                                  </p:stCondLst>
                                  <p:childTnLst>
                                    <p:set>
                                      <p:cBhvr>
                                        <p:cTn id="703" dur="1" fill="hold">
                                          <p:stCondLst>
                                            <p:cond delay="0"/>
                                          </p:stCondLst>
                                        </p:cTn>
                                        <p:tgtEl>
                                          <p:spTgt spid="236"/>
                                        </p:tgtEl>
                                        <p:attrNameLst>
                                          <p:attrName>style.visibility</p:attrName>
                                        </p:attrNameLst>
                                      </p:cBhvr>
                                      <p:to>
                                        <p:strVal val="visible"/>
                                      </p:to>
                                    </p:set>
                                    <p:animEffect transition="in" filter="fade">
                                      <p:cBhvr>
                                        <p:cTn id="704" dur="500"/>
                                        <p:tgtEl>
                                          <p:spTgt spid="236"/>
                                        </p:tgtEl>
                                      </p:cBhvr>
                                    </p:animEffect>
                                  </p:childTnLst>
                                </p:cTn>
                              </p:par>
                              <p:par>
                                <p:cTn id="705" presetID="10" presetClass="entr" presetSubtype="0" fill="hold" grpId="0" nodeType="withEffect">
                                  <p:stCondLst>
                                    <p:cond delay="0"/>
                                  </p:stCondLst>
                                  <p:childTnLst>
                                    <p:set>
                                      <p:cBhvr>
                                        <p:cTn id="706" dur="1" fill="hold">
                                          <p:stCondLst>
                                            <p:cond delay="0"/>
                                          </p:stCondLst>
                                        </p:cTn>
                                        <p:tgtEl>
                                          <p:spTgt spid="244"/>
                                        </p:tgtEl>
                                        <p:attrNameLst>
                                          <p:attrName>style.visibility</p:attrName>
                                        </p:attrNameLst>
                                      </p:cBhvr>
                                      <p:to>
                                        <p:strVal val="visible"/>
                                      </p:to>
                                    </p:set>
                                    <p:animEffect transition="in" filter="fade">
                                      <p:cBhvr>
                                        <p:cTn id="707" dur="500"/>
                                        <p:tgtEl>
                                          <p:spTgt spid="244"/>
                                        </p:tgtEl>
                                      </p:cBhvr>
                                    </p:animEffect>
                                  </p:childTnLst>
                                </p:cTn>
                              </p:par>
                            </p:childTnLst>
                          </p:cTn>
                        </p:par>
                      </p:childTnLst>
                    </p:cTn>
                  </p:par>
                  <p:par>
                    <p:cTn id="708" fill="hold">
                      <p:stCondLst>
                        <p:cond delay="indefinite"/>
                      </p:stCondLst>
                      <p:childTnLst>
                        <p:par>
                          <p:cTn id="709" fill="hold">
                            <p:stCondLst>
                              <p:cond delay="0"/>
                            </p:stCondLst>
                            <p:childTnLst>
                              <p:par>
                                <p:cTn id="710" presetID="10" presetClass="entr" presetSubtype="0" fill="hold" grpId="0" nodeType="clickEffect">
                                  <p:stCondLst>
                                    <p:cond delay="0"/>
                                  </p:stCondLst>
                                  <p:childTnLst>
                                    <p:set>
                                      <p:cBhvr>
                                        <p:cTn id="711" dur="1" fill="hold">
                                          <p:stCondLst>
                                            <p:cond delay="0"/>
                                          </p:stCondLst>
                                        </p:cTn>
                                        <p:tgtEl>
                                          <p:spTgt spid="246"/>
                                        </p:tgtEl>
                                        <p:attrNameLst>
                                          <p:attrName>style.visibility</p:attrName>
                                        </p:attrNameLst>
                                      </p:cBhvr>
                                      <p:to>
                                        <p:strVal val="visible"/>
                                      </p:to>
                                    </p:set>
                                    <p:animEffect transition="in" filter="fade">
                                      <p:cBhvr>
                                        <p:cTn id="712" dur="500"/>
                                        <p:tgtEl>
                                          <p:spTgt spid="246"/>
                                        </p:tgtEl>
                                      </p:cBhvr>
                                    </p:animEffect>
                                  </p:childTnLst>
                                </p:cTn>
                              </p:par>
                              <p:par>
                                <p:cTn id="713" presetID="10" presetClass="entr" presetSubtype="0" fill="hold" grpId="0" nodeType="withEffect">
                                  <p:stCondLst>
                                    <p:cond delay="0"/>
                                  </p:stCondLst>
                                  <p:childTnLst>
                                    <p:set>
                                      <p:cBhvr>
                                        <p:cTn id="714" dur="1" fill="hold">
                                          <p:stCondLst>
                                            <p:cond delay="0"/>
                                          </p:stCondLst>
                                        </p:cTn>
                                        <p:tgtEl>
                                          <p:spTgt spid="247"/>
                                        </p:tgtEl>
                                        <p:attrNameLst>
                                          <p:attrName>style.visibility</p:attrName>
                                        </p:attrNameLst>
                                      </p:cBhvr>
                                      <p:to>
                                        <p:strVal val="visible"/>
                                      </p:to>
                                    </p:set>
                                    <p:animEffect transition="in" filter="fade">
                                      <p:cBhvr>
                                        <p:cTn id="715" dur="500"/>
                                        <p:tgtEl>
                                          <p:spTgt spid="247"/>
                                        </p:tgtEl>
                                      </p:cBhvr>
                                    </p:animEffect>
                                  </p:childTnLst>
                                </p:cTn>
                              </p:par>
                              <p:par>
                                <p:cTn id="716" presetID="10" presetClass="entr" presetSubtype="0" fill="hold" grpId="0" nodeType="withEffect">
                                  <p:stCondLst>
                                    <p:cond delay="0"/>
                                  </p:stCondLst>
                                  <p:childTnLst>
                                    <p:set>
                                      <p:cBhvr>
                                        <p:cTn id="717" dur="1" fill="hold">
                                          <p:stCondLst>
                                            <p:cond delay="0"/>
                                          </p:stCondLst>
                                        </p:cTn>
                                        <p:tgtEl>
                                          <p:spTgt spid="249"/>
                                        </p:tgtEl>
                                        <p:attrNameLst>
                                          <p:attrName>style.visibility</p:attrName>
                                        </p:attrNameLst>
                                      </p:cBhvr>
                                      <p:to>
                                        <p:strVal val="visible"/>
                                      </p:to>
                                    </p:set>
                                    <p:animEffect transition="in" filter="fade">
                                      <p:cBhvr>
                                        <p:cTn id="718" dur="500"/>
                                        <p:tgtEl>
                                          <p:spTgt spid="249"/>
                                        </p:tgtEl>
                                      </p:cBhvr>
                                    </p:animEffect>
                                  </p:childTnLst>
                                </p:cTn>
                              </p:par>
                              <p:par>
                                <p:cTn id="719" presetID="10" presetClass="entr" presetSubtype="0" fill="hold" grpId="0" nodeType="withEffect">
                                  <p:stCondLst>
                                    <p:cond delay="0"/>
                                  </p:stCondLst>
                                  <p:childTnLst>
                                    <p:set>
                                      <p:cBhvr>
                                        <p:cTn id="720" dur="1" fill="hold">
                                          <p:stCondLst>
                                            <p:cond delay="0"/>
                                          </p:stCondLst>
                                        </p:cTn>
                                        <p:tgtEl>
                                          <p:spTgt spid="250"/>
                                        </p:tgtEl>
                                        <p:attrNameLst>
                                          <p:attrName>style.visibility</p:attrName>
                                        </p:attrNameLst>
                                      </p:cBhvr>
                                      <p:to>
                                        <p:strVal val="visible"/>
                                      </p:to>
                                    </p:set>
                                    <p:animEffect transition="in" filter="fade">
                                      <p:cBhvr>
                                        <p:cTn id="721" dur="500"/>
                                        <p:tgtEl>
                                          <p:spTgt spid="250"/>
                                        </p:tgtEl>
                                      </p:cBhvr>
                                    </p:animEffect>
                                  </p:childTnLst>
                                </p:cTn>
                              </p:par>
                              <p:par>
                                <p:cTn id="722" presetID="10" presetClass="entr" presetSubtype="0" fill="hold" grpId="0" nodeType="withEffect">
                                  <p:stCondLst>
                                    <p:cond delay="0"/>
                                  </p:stCondLst>
                                  <p:childTnLst>
                                    <p:set>
                                      <p:cBhvr>
                                        <p:cTn id="723" dur="1" fill="hold">
                                          <p:stCondLst>
                                            <p:cond delay="0"/>
                                          </p:stCondLst>
                                        </p:cTn>
                                        <p:tgtEl>
                                          <p:spTgt spid="253"/>
                                        </p:tgtEl>
                                        <p:attrNameLst>
                                          <p:attrName>style.visibility</p:attrName>
                                        </p:attrNameLst>
                                      </p:cBhvr>
                                      <p:to>
                                        <p:strVal val="visible"/>
                                      </p:to>
                                    </p:set>
                                    <p:animEffect transition="in" filter="fade">
                                      <p:cBhvr>
                                        <p:cTn id="724" dur="500"/>
                                        <p:tgtEl>
                                          <p:spTgt spid="253"/>
                                        </p:tgtEl>
                                      </p:cBhvr>
                                    </p:animEffect>
                                  </p:childTnLst>
                                </p:cTn>
                              </p:par>
                              <p:par>
                                <p:cTn id="725" presetID="10" presetClass="entr" presetSubtype="0" fill="hold" grpId="0" nodeType="withEffect">
                                  <p:stCondLst>
                                    <p:cond delay="0"/>
                                  </p:stCondLst>
                                  <p:childTnLst>
                                    <p:set>
                                      <p:cBhvr>
                                        <p:cTn id="726" dur="1" fill="hold">
                                          <p:stCondLst>
                                            <p:cond delay="0"/>
                                          </p:stCondLst>
                                        </p:cTn>
                                        <p:tgtEl>
                                          <p:spTgt spid="248"/>
                                        </p:tgtEl>
                                        <p:attrNameLst>
                                          <p:attrName>style.visibility</p:attrName>
                                        </p:attrNameLst>
                                      </p:cBhvr>
                                      <p:to>
                                        <p:strVal val="visible"/>
                                      </p:to>
                                    </p:set>
                                    <p:animEffect transition="in" filter="fade">
                                      <p:cBhvr>
                                        <p:cTn id="727" dur="500"/>
                                        <p:tgtEl>
                                          <p:spTgt spid="248"/>
                                        </p:tgtEl>
                                      </p:cBhvr>
                                    </p:animEffect>
                                  </p:childTnLst>
                                </p:cTn>
                              </p:par>
                              <p:par>
                                <p:cTn id="728" presetID="10" presetClass="entr" presetSubtype="0" fill="hold" nodeType="withEffect">
                                  <p:stCondLst>
                                    <p:cond delay="0"/>
                                  </p:stCondLst>
                                  <p:childTnLst>
                                    <p:set>
                                      <p:cBhvr>
                                        <p:cTn id="729" dur="1" fill="hold">
                                          <p:stCondLst>
                                            <p:cond delay="0"/>
                                          </p:stCondLst>
                                        </p:cTn>
                                        <p:tgtEl>
                                          <p:spTgt spid="245"/>
                                        </p:tgtEl>
                                        <p:attrNameLst>
                                          <p:attrName>style.visibility</p:attrName>
                                        </p:attrNameLst>
                                      </p:cBhvr>
                                      <p:to>
                                        <p:strVal val="visible"/>
                                      </p:to>
                                    </p:set>
                                    <p:animEffect transition="in" filter="fade">
                                      <p:cBhvr>
                                        <p:cTn id="730" dur="500"/>
                                        <p:tgtEl>
                                          <p:spTgt spid="245"/>
                                        </p:tgtEl>
                                      </p:cBhvr>
                                    </p:animEffect>
                                  </p:childTnLst>
                                </p:cTn>
                              </p:par>
                            </p:childTnLst>
                          </p:cTn>
                        </p:par>
                        <p:par>
                          <p:cTn id="731" fill="hold">
                            <p:stCondLst>
                              <p:cond delay="500"/>
                            </p:stCondLst>
                            <p:childTnLst>
                              <p:par>
                                <p:cTn id="732" presetID="1" presetClass="entr" presetSubtype="0" fill="hold" grpId="0" nodeType="afterEffect">
                                  <p:stCondLst>
                                    <p:cond delay="0"/>
                                  </p:stCondLst>
                                  <p:childTnLst>
                                    <p:set>
                                      <p:cBhvr>
                                        <p:cTn id="733" dur="1" fill="hold">
                                          <p:stCondLst>
                                            <p:cond delay="0"/>
                                          </p:stCondLst>
                                        </p:cTn>
                                        <p:tgtEl>
                                          <p:spTgt spid="254"/>
                                        </p:tgtEl>
                                        <p:attrNameLst>
                                          <p:attrName>style.visibility</p:attrName>
                                        </p:attrNameLst>
                                      </p:cBhvr>
                                      <p:to>
                                        <p:strVal val="visible"/>
                                      </p:to>
                                    </p:set>
                                  </p:childTnLst>
                                </p:cTn>
                              </p:par>
                            </p:childTnLst>
                          </p:cTn>
                        </p:par>
                      </p:childTnLst>
                    </p:cTn>
                  </p:par>
                  <p:par>
                    <p:cTn id="734" fill="hold">
                      <p:stCondLst>
                        <p:cond delay="indefinite"/>
                      </p:stCondLst>
                      <p:childTnLst>
                        <p:par>
                          <p:cTn id="735" fill="hold">
                            <p:stCondLst>
                              <p:cond delay="0"/>
                            </p:stCondLst>
                            <p:childTnLst>
                              <p:par>
                                <p:cTn id="736" presetID="2" presetClass="entr" presetSubtype="4" fill="hold" nodeType="clickEffect">
                                  <p:stCondLst>
                                    <p:cond delay="0"/>
                                  </p:stCondLst>
                                  <p:childTnLst>
                                    <p:set>
                                      <p:cBhvr>
                                        <p:cTn id="737" dur="1" fill="hold">
                                          <p:stCondLst>
                                            <p:cond delay="0"/>
                                          </p:stCondLst>
                                        </p:cTn>
                                        <p:tgtEl>
                                          <p:spTgt spid="256"/>
                                        </p:tgtEl>
                                        <p:attrNameLst>
                                          <p:attrName>style.visibility</p:attrName>
                                        </p:attrNameLst>
                                      </p:cBhvr>
                                      <p:to>
                                        <p:strVal val="visible"/>
                                      </p:to>
                                    </p:set>
                                    <p:anim calcmode="lin" valueType="num">
                                      <p:cBhvr additive="base">
                                        <p:cTn id="738" dur="250" fill="hold"/>
                                        <p:tgtEl>
                                          <p:spTgt spid="256"/>
                                        </p:tgtEl>
                                        <p:attrNameLst>
                                          <p:attrName>ppt_x</p:attrName>
                                        </p:attrNameLst>
                                      </p:cBhvr>
                                      <p:tavLst>
                                        <p:tav tm="0">
                                          <p:val>
                                            <p:strVal val="#ppt_x"/>
                                          </p:val>
                                        </p:tav>
                                        <p:tav tm="100000">
                                          <p:val>
                                            <p:strVal val="#ppt_x"/>
                                          </p:val>
                                        </p:tav>
                                      </p:tavLst>
                                    </p:anim>
                                    <p:anim calcmode="lin" valueType="num">
                                      <p:cBhvr additive="base">
                                        <p:cTn id="739" dur="250" fill="hold"/>
                                        <p:tgtEl>
                                          <p:spTgt spid="2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1" grpId="0" animBg="1"/>
      <p:bldP spid="41" grpId="1" animBg="1"/>
      <p:bldP spid="43" grpId="0" animBg="1"/>
      <p:bldP spid="43" grpId="1" animBg="1"/>
      <p:bldP spid="45" grpId="0" animBg="1"/>
      <p:bldP spid="45" grpId="1" animBg="1"/>
      <p:bldP spid="47" grpId="0" animBg="1"/>
      <p:bldP spid="47" grpId="1" animBg="1"/>
      <p:bldP spid="49" grpId="0" animBg="1"/>
      <p:bldP spid="49" grpId="1" animBg="1"/>
      <p:bldP spid="51" grpId="0" animBg="1"/>
      <p:bldP spid="51" grpId="1" animBg="1"/>
      <p:bldP spid="53" grpId="0" animBg="1"/>
      <p:bldP spid="53" grpId="1" animBg="1"/>
      <p:bldP spid="55" grpId="0" animBg="1"/>
      <p:bldP spid="55" grpId="1" animBg="1"/>
      <p:bldP spid="57" grpId="0" animBg="1"/>
      <p:bldP spid="57" grpId="1" animBg="1"/>
      <p:bldP spid="59" grpId="0" animBg="1"/>
      <p:bldP spid="59" grpId="1" animBg="1"/>
      <p:bldP spid="61" grpId="0" animBg="1"/>
      <p:bldP spid="61" grpId="1" animBg="1"/>
      <p:bldP spid="63" grpId="0" animBg="1"/>
      <p:bldP spid="63" grpId="1" animBg="1"/>
      <p:bldP spid="65" grpId="0" animBg="1"/>
      <p:bldP spid="65" grpId="1" animBg="1"/>
      <p:bldP spid="67" grpId="0" animBg="1"/>
      <p:bldP spid="67" grpId="1" animBg="1"/>
      <p:bldP spid="69" grpId="0" animBg="1"/>
      <p:bldP spid="69" grpId="1" animBg="1"/>
      <p:bldP spid="71" grpId="0" animBg="1"/>
      <p:bldP spid="71" grpId="1" animBg="1"/>
      <p:bldP spid="73" grpId="0" animBg="1"/>
      <p:bldP spid="73" grpId="1" animBg="1"/>
      <p:bldP spid="75" grpId="0" animBg="1"/>
      <p:bldP spid="75" grpId="1" animBg="1"/>
      <p:bldP spid="77" grpId="0" animBg="1"/>
      <p:bldP spid="77" grpId="1" animBg="1"/>
      <p:bldP spid="79" grpId="0" animBg="1"/>
      <p:bldP spid="79" grpId="1" animBg="1"/>
      <p:bldP spid="81" grpId="0" animBg="1"/>
      <p:bldP spid="81" grpId="1" animBg="1"/>
      <p:bldP spid="83" grpId="0" animBg="1"/>
      <p:bldP spid="83" grpId="1" animBg="1"/>
      <p:bldP spid="85" grpId="0" animBg="1"/>
      <p:bldP spid="85" grpId="1" animBg="1"/>
      <p:bldP spid="87" grpId="0" animBg="1"/>
      <p:bldP spid="87" grpId="1" animBg="1"/>
      <p:bldP spid="89" grpId="0" animBg="1"/>
      <p:bldP spid="89" grpId="1" animBg="1"/>
      <p:bldP spid="91" grpId="0" animBg="1"/>
      <p:bldP spid="91" grpId="1" animBg="1"/>
      <p:bldP spid="93" grpId="0" animBg="1"/>
      <p:bldP spid="93" grpId="1" animBg="1"/>
      <p:bldP spid="95" grpId="0" animBg="1"/>
      <p:bldP spid="95" grpId="1" animBg="1"/>
      <p:bldP spid="97" grpId="0" animBg="1"/>
      <p:bldP spid="97" grpId="1" animBg="1"/>
      <p:bldP spid="99" grpId="0" animBg="1"/>
      <p:bldP spid="99" grpId="1" animBg="1"/>
      <p:bldP spid="101" grpId="0" animBg="1"/>
      <p:bldP spid="101" grpId="1" animBg="1"/>
      <p:bldP spid="103" grpId="0" animBg="1"/>
      <p:bldP spid="103" grpId="1" animBg="1"/>
      <p:bldP spid="105" grpId="0" animBg="1"/>
      <p:bldP spid="105" grpId="1" animBg="1"/>
      <p:bldP spid="107" grpId="0" animBg="1"/>
      <p:bldP spid="107" grpId="1" animBg="1"/>
      <p:bldP spid="109" grpId="0" animBg="1"/>
      <p:bldP spid="109" grpId="1" animBg="1"/>
      <p:bldP spid="111" grpId="0" animBg="1"/>
      <p:bldP spid="111" grpId="1" animBg="1"/>
      <p:bldP spid="113" grpId="0" animBg="1"/>
      <p:bldP spid="113" grpId="1" animBg="1"/>
      <p:bldP spid="115" grpId="0" animBg="1"/>
      <p:bldP spid="115" grpId="1" animBg="1"/>
      <p:bldP spid="117" grpId="0" animBg="1"/>
      <p:bldP spid="117" grpId="1" animBg="1"/>
      <p:bldP spid="119" grpId="0" animBg="1"/>
      <p:bldP spid="119" grpId="1" animBg="1"/>
      <p:bldP spid="121" grpId="0" animBg="1"/>
      <p:bldP spid="121" grpId="1" animBg="1"/>
      <p:bldP spid="123" grpId="0" animBg="1"/>
      <p:bldP spid="123" grpId="1" animBg="1"/>
      <p:bldP spid="125" grpId="0" animBg="1"/>
      <p:bldP spid="125" grpId="1" animBg="1"/>
      <p:bldP spid="127" grpId="0" animBg="1"/>
      <p:bldP spid="127" grpId="1" animBg="1"/>
      <p:bldP spid="129" grpId="0" animBg="1"/>
      <p:bldP spid="129" grpId="1" animBg="1"/>
      <p:bldP spid="131" grpId="0" animBg="1"/>
      <p:bldP spid="131" grpId="1" animBg="1"/>
      <p:bldP spid="133" grpId="0" animBg="1"/>
      <p:bldP spid="133" grpId="1" animBg="1"/>
      <p:bldP spid="135" grpId="0" animBg="1"/>
      <p:bldP spid="135" grpId="1" animBg="1"/>
      <p:bldP spid="137" grpId="0" animBg="1"/>
      <p:bldP spid="137" grpId="1" animBg="1"/>
      <p:bldP spid="139" grpId="0" animBg="1"/>
      <p:bldP spid="139" grpId="1" animBg="1"/>
      <p:bldP spid="141" grpId="0" animBg="1"/>
      <p:bldP spid="141" grpId="1" animBg="1"/>
      <p:bldP spid="143" grpId="0" animBg="1"/>
      <p:bldP spid="143" grpId="1" animBg="1"/>
      <p:bldP spid="145" grpId="0" animBg="1"/>
      <p:bldP spid="145" grpId="1" animBg="1"/>
      <p:bldP spid="147" grpId="0" animBg="1"/>
      <p:bldP spid="147" grpId="1" animBg="1"/>
      <p:bldP spid="149" grpId="0" animBg="1"/>
      <p:bldP spid="149" grpId="1" animBg="1"/>
      <p:bldP spid="151" grpId="0" animBg="1"/>
      <p:bldP spid="151" grpId="1" animBg="1"/>
      <p:bldP spid="153" grpId="0" animBg="1"/>
      <p:bldP spid="153" grpId="1" animBg="1"/>
      <p:bldP spid="155" grpId="0" animBg="1"/>
      <p:bldP spid="155" grpId="1" animBg="1"/>
      <p:bldP spid="157" grpId="0" animBg="1"/>
      <p:bldP spid="157" grpId="1" animBg="1"/>
      <p:bldP spid="159" grpId="0" animBg="1"/>
      <p:bldP spid="159" grpId="1" animBg="1"/>
      <p:bldP spid="161" grpId="0" animBg="1"/>
      <p:bldP spid="161" grpId="1" animBg="1"/>
      <p:bldP spid="163" grpId="0" animBg="1"/>
      <p:bldP spid="163" grpId="1" animBg="1"/>
      <p:bldP spid="165" grpId="0" animBg="1"/>
      <p:bldP spid="165" grpId="1" animBg="1"/>
      <p:bldP spid="167" grpId="0" animBg="1"/>
      <p:bldP spid="167" grpId="1" animBg="1"/>
      <p:bldP spid="169" grpId="0" animBg="1"/>
      <p:bldP spid="169" grpId="1" animBg="1"/>
      <p:bldP spid="171" grpId="0" animBg="1"/>
      <p:bldP spid="171" grpId="1" animBg="1"/>
      <p:bldP spid="173" grpId="0" animBg="1"/>
      <p:bldP spid="173" grpId="1" animBg="1"/>
      <p:bldP spid="175" grpId="0" animBg="1"/>
      <p:bldP spid="175" grpId="1" animBg="1"/>
      <p:bldP spid="177" grpId="0" animBg="1"/>
      <p:bldP spid="177" grpId="1" animBg="1"/>
      <p:bldP spid="179" grpId="0" animBg="1"/>
      <p:bldP spid="179" grpId="1" animBg="1"/>
      <p:bldP spid="181" grpId="0" animBg="1"/>
      <p:bldP spid="181" grpId="1" animBg="1"/>
      <p:bldP spid="183" grpId="0" animBg="1"/>
      <p:bldP spid="183" grpId="1" animBg="1"/>
      <p:bldP spid="185" grpId="0" animBg="1"/>
      <p:bldP spid="185" grpId="1" animBg="1"/>
      <p:bldP spid="187" grpId="0" animBg="1"/>
      <p:bldP spid="187" grpId="1" animBg="1"/>
      <p:bldP spid="189" grpId="0" animBg="1"/>
      <p:bldP spid="189" grpId="1" animBg="1"/>
      <p:bldP spid="191" grpId="0" animBg="1"/>
      <p:bldP spid="191" grpId="1" animBg="1"/>
      <p:bldP spid="193" grpId="0" animBg="1"/>
      <p:bldP spid="193" grpId="1" animBg="1"/>
      <p:bldP spid="195" grpId="0" animBg="1"/>
      <p:bldP spid="195" grpId="1" animBg="1"/>
      <p:bldP spid="197" grpId="0" animBg="1"/>
      <p:bldP spid="197" grpId="1" animBg="1"/>
      <p:bldP spid="199" grpId="0" animBg="1"/>
      <p:bldP spid="199" grpId="1" animBg="1"/>
      <p:bldP spid="201" grpId="0" animBg="1"/>
      <p:bldP spid="201" grpId="1" animBg="1"/>
      <p:bldP spid="203" grpId="0" animBg="1"/>
      <p:bldP spid="203" grpId="1" animBg="1"/>
      <p:bldP spid="205" grpId="0" animBg="1"/>
      <p:bldP spid="205" grpId="1" animBg="1"/>
      <p:bldP spid="207" grpId="0" animBg="1"/>
      <p:bldP spid="207" grpId="1" animBg="1"/>
      <p:bldP spid="209" grpId="0" animBg="1"/>
      <p:bldP spid="209" grpId="1" animBg="1"/>
      <p:bldP spid="211" grpId="0" animBg="1"/>
      <p:bldP spid="211" grpId="1" animBg="1"/>
      <p:bldP spid="213" grpId="0" animBg="1"/>
      <p:bldP spid="213" grpId="1" animBg="1"/>
      <p:bldP spid="215" grpId="0" animBg="1"/>
      <p:bldP spid="215" grpId="1" animBg="1"/>
      <p:bldP spid="217" grpId="0" animBg="1"/>
      <p:bldP spid="217" grpId="1" animBg="1"/>
      <p:bldP spid="219" grpId="0" animBg="1"/>
      <p:bldP spid="219" grpId="1" animBg="1"/>
      <p:bldP spid="221" grpId="0" animBg="1"/>
      <p:bldP spid="221" grpId="1" animBg="1"/>
      <p:bldP spid="223" grpId="0" animBg="1"/>
      <p:bldP spid="223" grpId="1" animBg="1"/>
      <p:bldP spid="225" grpId="0" animBg="1"/>
      <p:bldP spid="225" grpId="1" animBg="1"/>
      <p:bldP spid="227" grpId="0" animBg="1"/>
      <p:bldP spid="227" grpId="1" animBg="1"/>
      <p:bldP spid="229" grpId="0" animBg="1"/>
      <p:bldP spid="229" grpId="1" animBg="1"/>
      <p:bldP spid="230" grpId="0"/>
      <p:bldP spid="236" grpId="0"/>
      <p:bldP spid="238" grpId="0"/>
      <p:bldP spid="244" grpId="0"/>
      <p:bldP spid="246" grpId="0"/>
      <p:bldP spid="247" grpId="0"/>
      <p:bldP spid="248" grpId="0" animBg="1"/>
      <p:bldP spid="249" grpId="0"/>
      <p:bldP spid="250" grpId="0"/>
      <p:bldP spid="253" grpId="0"/>
      <p:bldP spid="2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odels of Landscape Formation on Saturn's Moon Titan Reveal an Earth-Like  Alien World">
            <a:extLst>
              <a:ext uri="{FF2B5EF4-FFF2-40B4-BE49-F238E27FC236}">
                <a16:creationId xmlns:a16="http://schemas.microsoft.com/office/drawing/2014/main" id="{1BD6790B-3A2A-B690-604D-64A755A07AD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utout numberOfShades="6"/>
                    </a14:imgEffect>
                  </a14:imgLayer>
                </a14:imgProps>
              </a:ext>
              <a:ext uri="{28A0092B-C50C-407E-A947-70E740481C1C}">
                <a14:useLocalDpi xmlns:a14="http://schemas.microsoft.com/office/drawing/2010/main" val="0"/>
              </a:ext>
            </a:extLst>
          </a:blip>
          <a:srcRect l="34752" r="33638"/>
          <a:stretch/>
        </p:blipFill>
        <p:spPr bwMode="auto">
          <a:xfrm>
            <a:off x="2279649" y="2317992"/>
            <a:ext cx="2019300" cy="27374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51CAB7C-9255-F7BC-6752-3E3EF1B53F93}"/>
              </a:ext>
            </a:extLst>
          </p:cNvPr>
          <p:cNvSpPr txBox="1"/>
          <p:nvPr/>
        </p:nvSpPr>
        <p:spPr>
          <a:xfrm>
            <a:off x="2922051" y="4662979"/>
            <a:ext cx="734496" cy="261610"/>
          </a:xfrm>
          <a:prstGeom prst="rect">
            <a:avLst/>
          </a:prstGeom>
          <a:noFill/>
        </p:spPr>
        <p:txBody>
          <a:bodyPr wrap="none" rtlCol="0">
            <a:spAutoFit/>
          </a:bodyPr>
          <a:lstStyle/>
          <a:p>
            <a:r>
              <a:rPr lang="en-GB" sz="1050" dirty="0">
                <a:solidFill>
                  <a:schemeClr val="bg1">
                    <a:lumMod val="75000"/>
                    <a:lumOff val="25000"/>
                  </a:schemeClr>
                </a:solidFill>
              </a:rPr>
              <a:t>NASA/JPL</a:t>
            </a:r>
          </a:p>
        </p:txBody>
      </p:sp>
      <p:sp>
        <p:nvSpPr>
          <p:cNvPr id="2" name="Title 1">
            <a:extLst>
              <a:ext uri="{FF2B5EF4-FFF2-40B4-BE49-F238E27FC236}">
                <a16:creationId xmlns:a16="http://schemas.microsoft.com/office/drawing/2014/main" id="{FF25F8AE-6283-386F-8ADE-4EE3C460BF08}"/>
              </a:ext>
            </a:extLst>
          </p:cNvPr>
          <p:cNvSpPr>
            <a:spLocks noGrp="1"/>
          </p:cNvSpPr>
          <p:nvPr>
            <p:ph type="title"/>
          </p:nvPr>
        </p:nvSpPr>
        <p:spPr>
          <a:xfrm>
            <a:off x="2267892" y="1655210"/>
            <a:ext cx="2019300" cy="1325563"/>
          </a:xfrm>
        </p:spPr>
        <p:txBody>
          <a:bodyPr/>
          <a:lstStyle/>
          <a:p>
            <a:pPr algn="ctr"/>
            <a:r>
              <a:rPr lang="en-GB" dirty="0">
                <a:solidFill>
                  <a:srgbClr val="BFD6EF"/>
                </a:solidFill>
                <a:latin typeface="Book Antiqua" panose="02040602050305030304" pitchFamily="18" charset="0"/>
                <a:cs typeface="Dubai Medium" panose="020B0603030403030204" pitchFamily="34" charset="-78"/>
              </a:rPr>
              <a:t>Titan</a:t>
            </a:r>
          </a:p>
        </p:txBody>
      </p:sp>
      <p:sp>
        <p:nvSpPr>
          <p:cNvPr id="8" name="Arc 7">
            <a:extLst>
              <a:ext uri="{FF2B5EF4-FFF2-40B4-BE49-F238E27FC236}">
                <a16:creationId xmlns:a16="http://schemas.microsoft.com/office/drawing/2014/main" id="{023070CE-85C0-2E5B-C33D-6A51E5646AEE}"/>
              </a:ext>
            </a:extLst>
          </p:cNvPr>
          <p:cNvSpPr/>
          <p:nvPr/>
        </p:nvSpPr>
        <p:spPr>
          <a:xfrm rot="4383914">
            <a:off x="2133714" y="2590671"/>
            <a:ext cx="2082034" cy="2329058"/>
          </a:xfrm>
          <a:prstGeom prst="arc">
            <a:avLst>
              <a:gd name="adj1" fmla="val 17916628"/>
              <a:gd name="adj2" fmla="val 20724986"/>
            </a:avLst>
          </a:prstGeom>
          <a:ln w="28575">
            <a:solidFill>
              <a:srgbClr val="BFD6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0" name="Straight Connector 9">
            <a:extLst>
              <a:ext uri="{FF2B5EF4-FFF2-40B4-BE49-F238E27FC236}">
                <a16:creationId xmlns:a16="http://schemas.microsoft.com/office/drawing/2014/main" id="{0B3037BC-FD6D-3BAA-2034-E6FCDBFC9708}"/>
              </a:ext>
            </a:extLst>
          </p:cNvPr>
          <p:cNvCxnSpPr>
            <a:cxnSpLocks/>
          </p:cNvCxnSpPr>
          <p:nvPr/>
        </p:nvCxnSpPr>
        <p:spPr>
          <a:xfrm>
            <a:off x="4040081" y="4393295"/>
            <a:ext cx="541249" cy="451"/>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E55AE6A-BCCC-2D23-B715-953085AACDBB}"/>
              </a:ext>
            </a:extLst>
          </p:cNvPr>
          <p:cNvSpPr txBox="1"/>
          <p:nvPr/>
        </p:nvSpPr>
        <p:spPr>
          <a:xfrm>
            <a:off x="4581330" y="4208629"/>
            <a:ext cx="1289135" cy="369332"/>
          </a:xfrm>
          <a:prstGeom prst="rect">
            <a:avLst/>
          </a:prstGeom>
          <a:noFill/>
        </p:spPr>
        <p:txBody>
          <a:bodyPr wrap="none" rtlCol="0">
            <a:spAutoFit/>
          </a:bodyPr>
          <a:lstStyle/>
          <a:p>
            <a:r>
              <a:rPr lang="en-GB" dirty="0">
                <a:solidFill>
                  <a:srgbClr val="5994D5"/>
                </a:solidFill>
                <a:latin typeface="Book Antiqua" panose="02040602050305030304" pitchFamily="18" charset="0"/>
              </a:rPr>
              <a:t>Haze layer</a:t>
            </a:r>
          </a:p>
        </p:txBody>
      </p:sp>
      <p:cxnSp>
        <p:nvCxnSpPr>
          <p:cNvPr id="14" name="Straight Connector 13">
            <a:extLst>
              <a:ext uri="{FF2B5EF4-FFF2-40B4-BE49-F238E27FC236}">
                <a16:creationId xmlns:a16="http://schemas.microsoft.com/office/drawing/2014/main" id="{4ABA1D17-FE39-1252-B335-01F35D1AFAA2}"/>
              </a:ext>
            </a:extLst>
          </p:cNvPr>
          <p:cNvCxnSpPr/>
          <p:nvPr/>
        </p:nvCxnSpPr>
        <p:spPr>
          <a:xfrm flipH="1" flipV="1">
            <a:off x="3934145" y="4621273"/>
            <a:ext cx="87206" cy="427304"/>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7052FE8-FB61-44CC-5362-37E0A85B1B4C}"/>
              </a:ext>
            </a:extLst>
          </p:cNvPr>
          <p:cNvCxnSpPr>
            <a:cxnSpLocks/>
          </p:cNvCxnSpPr>
          <p:nvPr/>
        </p:nvCxnSpPr>
        <p:spPr>
          <a:xfrm flipH="1" flipV="1">
            <a:off x="3934145" y="4621273"/>
            <a:ext cx="428305" cy="147577"/>
          </a:xfrm>
          <a:prstGeom prst="line">
            <a:avLst/>
          </a:prstGeom>
          <a:ln>
            <a:solidFill>
              <a:srgbClr val="BFD6EF"/>
            </a:solidFill>
            <a:headEnd type="arrow" w="med" len="sm"/>
            <a:tailEnd type="none" w="med" len="sm"/>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8DAB591-84D4-6DBA-788A-EE117632373F}"/>
              </a:ext>
            </a:extLst>
          </p:cNvPr>
          <p:cNvSpPr txBox="1"/>
          <p:nvPr/>
        </p:nvSpPr>
        <p:spPr>
          <a:xfrm>
            <a:off x="4148297" y="4881668"/>
            <a:ext cx="1936749" cy="307777"/>
          </a:xfrm>
          <a:prstGeom prst="rect">
            <a:avLst/>
          </a:prstGeom>
          <a:noFill/>
        </p:spPr>
        <p:txBody>
          <a:bodyPr wrap="none" rtlCol="0">
            <a:spAutoFit/>
          </a:bodyPr>
          <a:lstStyle/>
          <a:p>
            <a:r>
              <a:rPr lang="en-GB" sz="1400" dirty="0" err="1">
                <a:solidFill>
                  <a:srgbClr val="5994D5"/>
                </a:solidFill>
                <a:latin typeface="Book Antiqua" panose="02040602050305030304" pitchFamily="18" charset="0"/>
              </a:rPr>
              <a:t>Antigreenhouse</a:t>
            </a:r>
            <a:r>
              <a:rPr lang="en-GB" sz="1400" dirty="0">
                <a:solidFill>
                  <a:srgbClr val="5994D5"/>
                </a:solidFill>
                <a:latin typeface="Book Antiqua" panose="02040602050305030304" pitchFamily="18" charset="0"/>
              </a:rPr>
              <a:t> effect</a:t>
            </a:r>
          </a:p>
        </p:txBody>
      </p:sp>
      <p:pic>
        <p:nvPicPr>
          <p:cNvPr id="25" name="Picture 2" descr="Earth is accelerating, Pt 1 - ABC Radio National">
            <a:extLst>
              <a:ext uri="{FF2B5EF4-FFF2-40B4-BE49-F238E27FC236}">
                <a16:creationId xmlns:a16="http://schemas.microsoft.com/office/drawing/2014/main" id="{49A705E8-7490-BDE8-52D8-F683BF9A3D6E}"/>
              </a:ext>
            </a:extLst>
          </p:cNvPr>
          <p:cNvPicPr>
            <a:picLocks noChangeAspect="1" noChangeArrowheads="1"/>
          </p:cNvPicPr>
          <p:nvPr/>
        </p:nvPicPr>
        <p:blipFill rotWithShape="1">
          <a:blip r:embed="rId5">
            <a:alphaModFix/>
            <a:extLst>
              <a:ext uri="{BEBA8EAE-BF5A-486C-A8C5-ECC9F3942E4B}">
                <a14:imgProps xmlns:a14="http://schemas.microsoft.com/office/drawing/2010/main">
                  <a14:imgLayer r:embed="rId6">
                    <a14:imgEffect>
                      <a14:artisticCutout numberOfShades="6"/>
                    </a14:imgEffect>
                  </a14:imgLayer>
                </a14:imgProps>
              </a:ext>
              <a:ext uri="{28A0092B-C50C-407E-A947-70E740481C1C}">
                <a14:useLocalDpi xmlns:a14="http://schemas.microsoft.com/office/drawing/2010/main" val="0"/>
              </a:ext>
            </a:extLst>
          </a:blip>
          <a:srcRect l="57088" t="29832" r="31472" b="35315"/>
          <a:stretch/>
        </p:blipFill>
        <p:spPr bwMode="auto">
          <a:xfrm rot="10800000">
            <a:off x="9912349" y="0"/>
            <a:ext cx="2279649"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00ADD50-2982-29A0-E0DB-4AE0C8F54FE3}"/>
              </a:ext>
            </a:extLst>
          </p:cNvPr>
          <p:cNvSpPr txBox="1"/>
          <p:nvPr/>
        </p:nvSpPr>
        <p:spPr>
          <a:xfrm>
            <a:off x="8329076" y="1044839"/>
            <a:ext cx="1969503" cy="646331"/>
          </a:xfrm>
          <a:prstGeom prst="rect">
            <a:avLst/>
          </a:prstGeom>
          <a:noFill/>
        </p:spPr>
        <p:txBody>
          <a:bodyPr wrap="square" rtlCol="0">
            <a:spAutoFit/>
          </a:bodyPr>
          <a:lstStyle/>
          <a:p>
            <a:r>
              <a:rPr lang="en-GB" dirty="0">
                <a:solidFill>
                  <a:srgbClr val="5994D5"/>
                </a:solidFill>
                <a:latin typeface="Book Antiqua" panose="02040602050305030304" pitchFamily="18" charset="0"/>
              </a:rPr>
              <a:t>Early Earth had no ozone layer</a:t>
            </a:r>
          </a:p>
        </p:txBody>
      </p:sp>
      <p:cxnSp>
        <p:nvCxnSpPr>
          <p:cNvPr id="27" name="Straight Connector 26">
            <a:extLst>
              <a:ext uri="{FF2B5EF4-FFF2-40B4-BE49-F238E27FC236}">
                <a16:creationId xmlns:a16="http://schemas.microsoft.com/office/drawing/2014/main" id="{7D8F49B6-FDDD-A0E1-6364-E0458DBEFCB6}"/>
              </a:ext>
            </a:extLst>
          </p:cNvPr>
          <p:cNvCxnSpPr/>
          <p:nvPr/>
        </p:nvCxnSpPr>
        <p:spPr>
          <a:xfrm>
            <a:off x="9912349" y="1655210"/>
            <a:ext cx="1139824" cy="478390"/>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84A0292-BAEA-6F60-FE45-71E2742B0B06}"/>
              </a:ext>
            </a:extLst>
          </p:cNvPr>
          <p:cNvSpPr txBox="1"/>
          <p:nvPr/>
        </p:nvSpPr>
        <p:spPr>
          <a:xfrm>
            <a:off x="7845973" y="3502026"/>
            <a:ext cx="1969503" cy="369332"/>
          </a:xfrm>
          <a:prstGeom prst="rect">
            <a:avLst/>
          </a:prstGeom>
          <a:noFill/>
        </p:spPr>
        <p:txBody>
          <a:bodyPr wrap="square" rtlCol="0">
            <a:spAutoFit/>
          </a:bodyPr>
          <a:lstStyle/>
          <a:p>
            <a:r>
              <a:rPr lang="en-GB" dirty="0">
                <a:solidFill>
                  <a:srgbClr val="5994D5"/>
                </a:solidFill>
                <a:latin typeface="Book Antiqua" panose="02040602050305030304" pitchFamily="18" charset="0"/>
              </a:rPr>
              <a:t>Geoengineering?</a:t>
            </a:r>
          </a:p>
        </p:txBody>
      </p:sp>
      <p:sp>
        <p:nvSpPr>
          <p:cNvPr id="4" name="Oval 3">
            <a:extLst>
              <a:ext uri="{FF2B5EF4-FFF2-40B4-BE49-F238E27FC236}">
                <a16:creationId xmlns:a16="http://schemas.microsoft.com/office/drawing/2014/main" id="{4551CCF6-7627-E98C-3F72-B3B01397AADA}"/>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455B135-1747-EF1B-C188-32F44B54F9D5}"/>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C4EBC879-55B8-EADB-D9EE-D1A6639BA302}"/>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70BBADDB-A242-4877-03B3-11F9A2DFCF38}"/>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62FD5749-E5F6-D7C6-DF5B-2C82BEB4A168}"/>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72BA7EF0-5CC9-0346-2518-BFC656078440}"/>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197F6422-850A-9BA6-F021-58A514232953}"/>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C9106EF6-A1EE-EA90-7805-6C23049C6CC4}"/>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C4E4D1-B618-C4B4-2A58-7C533161CCA8}"/>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AD234473-2E23-93CC-6CA2-07CD5DBFABED}"/>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DA42132B-1C3F-FC87-0A80-645B3F92A813}"/>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0C0D0FEA-6E1D-712D-0966-7349B68E7836}"/>
              </a:ext>
            </a:extLst>
          </p:cNvPr>
          <p:cNvSpPr/>
          <p:nvPr/>
        </p:nvSpPr>
        <p:spPr>
          <a:xfrm>
            <a:off x="2019754"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CE64BB82-88B7-8D5A-7BAD-A4A868015104}"/>
              </a:ext>
            </a:extLst>
          </p:cNvPr>
          <p:cNvSpPr/>
          <p:nvPr/>
        </p:nvSpPr>
        <p:spPr>
          <a:xfrm>
            <a:off x="216061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32EB8CC8-8354-1AB5-D6D3-133716BB7554}"/>
              </a:ext>
            </a:extLst>
          </p:cNvPr>
          <p:cNvSpPr/>
          <p:nvPr/>
        </p:nvSpPr>
        <p:spPr>
          <a:xfrm>
            <a:off x="238315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B55CCCC8-F7C0-CD98-4195-FA4B3059CCE8}"/>
              </a:ext>
            </a:extLst>
          </p:cNvPr>
          <p:cNvSpPr/>
          <p:nvPr/>
        </p:nvSpPr>
        <p:spPr>
          <a:xfrm>
            <a:off x="252881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F78B71F2-92D0-169A-0140-C8952F030BE0}"/>
              </a:ext>
            </a:extLst>
          </p:cNvPr>
          <p:cNvSpPr/>
          <p:nvPr/>
        </p:nvSpPr>
        <p:spPr>
          <a:xfrm>
            <a:off x="267448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2370B6E3-56E1-CA09-ABDA-2D6DA9CD8506}"/>
              </a:ext>
            </a:extLst>
          </p:cNvPr>
          <p:cNvSpPr/>
          <p:nvPr/>
        </p:nvSpPr>
        <p:spPr>
          <a:xfrm>
            <a:off x="2816157"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3594D213-7E33-64F4-8B0C-293647A5DD63}"/>
              </a:ext>
            </a:extLst>
          </p:cNvPr>
          <p:cNvSpPr/>
          <p:nvPr/>
        </p:nvSpPr>
        <p:spPr>
          <a:xfrm>
            <a:off x="2957826"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F29909F2-665C-4E2E-D2DF-F037E327D3E3}"/>
              </a:ext>
            </a:extLst>
          </p:cNvPr>
          <p:cNvSpPr/>
          <p:nvPr/>
        </p:nvSpPr>
        <p:spPr>
          <a:xfrm>
            <a:off x="3092232"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D6FB8973-A870-B7FA-BD98-EA015FC49072}"/>
              </a:ext>
            </a:extLst>
          </p:cNvPr>
          <p:cNvSpPr/>
          <p:nvPr/>
        </p:nvSpPr>
        <p:spPr>
          <a:xfrm>
            <a:off x="3314763"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27793D1E-2725-2A9D-9949-9CB874C9DDD8}"/>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C29F395A-C281-6789-E178-06979DBAF4ED}"/>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C51A1B68-18FC-6EBA-EECE-ADBCA7ED05B6}"/>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13A79894-8194-218C-F132-E351C28F672C}"/>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8" name="Oval 2047">
            <a:extLst>
              <a:ext uri="{FF2B5EF4-FFF2-40B4-BE49-F238E27FC236}">
                <a16:creationId xmlns:a16="http://schemas.microsoft.com/office/drawing/2014/main" id="{2ACDF82D-AFA0-24E3-9F12-910390690E12}"/>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0" name="Oval 2049">
            <a:extLst>
              <a:ext uri="{FF2B5EF4-FFF2-40B4-BE49-F238E27FC236}">
                <a16:creationId xmlns:a16="http://schemas.microsoft.com/office/drawing/2014/main" id="{3DF7F192-D614-7A89-9927-A7E3C8BDA1FD}"/>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3" name="Oval 2052">
            <a:extLst>
              <a:ext uri="{FF2B5EF4-FFF2-40B4-BE49-F238E27FC236}">
                <a16:creationId xmlns:a16="http://schemas.microsoft.com/office/drawing/2014/main" id="{C66458A6-78FC-F51E-521B-905ECE9F9BE0}"/>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5" name="Oval 2054">
            <a:extLst>
              <a:ext uri="{FF2B5EF4-FFF2-40B4-BE49-F238E27FC236}">
                <a16:creationId xmlns:a16="http://schemas.microsoft.com/office/drawing/2014/main" id="{1FE59038-BA0D-E9CF-E2C0-A9FB3DFF6B9D}"/>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7" name="Oval 2056">
            <a:extLst>
              <a:ext uri="{FF2B5EF4-FFF2-40B4-BE49-F238E27FC236}">
                <a16:creationId xmlns:a16="http://schemas.microsoft.com/office/drawing/2014/main" id="{58EFB5EC-9252-682A-49EA-B749D7A8EBD3}"/>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9" name="Oval 2058">
            <a:extLst>
              <a:ext uri="{FF2B5EF4-FFF2-40B4-BE49-F238E27FC236}">
                <a16:creationId xmlns:a16="http://schemas.microsoft.com/office/drawing/2014/main" id="{7BCE86C1-28BB-6D82-9A9F-E0CCFDCF04CE}"/>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1" name="Oval 2060">
            <a:extLst>
              <a:ext uri="{FF2B5EF4-FFF2-40B4-BE49-F238E27FC236}">
                <a16:creationId xmlns:a16="http://schemas.microsoft.com/office/drawing/2014/main" id="{860D6C7B-AD2D-092A-1B1D-9B45207839A7}"/>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3" name="Oval 2062">
            <a:extLst>
              <a:ext uri="{FF2B5EF4-FFF2-40B4-BE49-F238E27FC236}">
                <a16:creationId xmlns:a16="http://schemas.microsoft.com/office/drawing/2014/main" id="{70A14A08-BDBD-0258-377A-FE996A235771}"/>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5" name="Oval 2064">
            <a:extLst>
              <a:ext uri="{FF2B5EF4-FFF2-40B4-BE49-F238E27FC236}">
                <a16:creationId xmlns:a16="http://schemas.microsoft.com/office/drawing/2014/main" id="{C6F354CC-0CB9-E50D-72F8-E5D3D5103486}"/>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7" name="Oval 2066">
            <a:extLst>
              <a:ext uri="{FF2B5EF4-FFF2-40B4-BE49-F238E27FC236}">
                <a16:creationId xmlns:a16="http://schemas.microsoft.com/office/drawing/2014/main" id="{1247097E-667C-BDE8-23A2-4D32116B923E}"/>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9" name="Oval 2068">
            <a:extLst>
              <a:ext uri="{FF2B5EF4-FFF2-40B4-BE49-F238E27FC236}">
                <a16:creationId xmlns:a16="http://schemas.microsoft.com/office/drawing/2014/main" id="{A6B40249-A467-0EC8-BBE1-0A971066BFED}"/>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1" name="TextBox 2070">
            <a:extLst>
              <a:ext uri="{FF2B5EF4-FFF2-40B4-BE49-F238E27FC236}">
                <a16:creationId xmlns:a16="http://schemas.microsoft.com/office/drawing/2014/main" id="{A8A4EFE4-89FF-C1B4-03BF-3FDCAC4CDC07}"/>
              </a:ext>
            </a:extLst>
          </p:cNvPr>
          <p:cNvSpPr txBox="1"/>
          <p:nvPr/>
        </p:nvSpPr>
        <p:spPr>
          <a:xfrm>
            <a:off x="12484" y="6409350"/>
            <a:ext cx="6096000" cy="430887"/>
          </a:xfrm>
          <a:prstGeom prst="rect">
            <a:avLst/>
          </a:prstGeom>
          <a:noFill/>
        </p:spPr>
        <p:txBody>
          <a:bodyPr wrap="square">
            <a:spAutoFit/>
          </a:bodyPr>
          <a:lstStyle/>
          <a:p>
            <a:pPr marL="457200" indent="-457200">
              <a:spcAft>
                <a:spcPts val="800"/>
              </a:spcAft>
            </a:pPr>
            <a:r>
              <a:rPr lang="en-US" sz="1100" dirty="0">
                <a:solidFill>
                  <a:srgbClr val="5994D5"/>
                </a:solidFill>
                <a:effectLst/>
                <a:latin typeface="Book Antiqua" panose="02040602050305030304" pitchFamily="18" charset="0"/>
                <a:ea typeface="Calibri" panose="020F0502020204030204" pitchFamily="34" charset="0"/>
              </a:rPr>
              <a:t>MCKAY, C. P., POLLACK, J. B. &amp; COURTIN, R. 1991. The greenhouse and </a:t>
            </a:r>
            <a:r>
              <a:rPr lang="en-US" sz="1100" dirty="0" err="1">
                <a:solidFill>
                  <a:srgbClr val="5994D5"/>
                </a:solidFill>
                <a:effectLst/>
                <a:latin typeface="Book Antiqua" panose="02040602050305030304" pitchFamily="18" charset="0"/>
                <a:ea typeface="Calibri" panose="020F0502020204030204" pitchFamily="34" charset="0"/>
              </a:rPr>
              <a:t>antigreenhouse</a:t>
            </a:r>
            <a:r>
              <a:rPr lang="en-US" sz="1100" dirty="0">
                <a:solidFill>
                  <a:srgbClr val="5994D5"/>
                </a:solidFill>
                <a:effectLst/>
                <a:latin typeface="Book Antiqua" panose="02040602050305030304" pitchFamily="18" charset="0"/>
                <a:ea typeface="Calibri" panose="020F0502020204030204" pitchFamily="34" charset="0"/>
              </a:rPr>
              <a:t> effects on Titan. </a:t>
            </a:r>
            <a:r>
              <a:rPr lang="en-US" sz="1100" i="1" dirty="0">
                <a:solidFill>
                  <a:srgbClr val="5994D5"/>
                </a:solidFill>
                <a:effectLst/>
                <a:latin typeface="Book Antiqua" panose="02040602050305030304" pitchFamily="18" charset="0"/>
                <a:ea typeface="Calibri" panose="020F0502020204030204" pitchFamily="34" charset="0"/>
              </a:rPr>
              <a:t>Science,</a:t>
            </a:r>
            <a:r>
              <a:rPr lang="en-US" sz="1100" dirty="0">
                <a:solidFill>
                  <a:srgbClr val="5994D5"/>
                </a:solidFill>
                <a:effectLst/>
                <a:latin typeface="Book Antiqua" panose="02040602050305030304" pitchFamily="18" charset="0"/>
                <a:ea typeface="Calibri" panose="020F0502020204030204" pitchFamily="34" charset="0"/>
              </a:rPr>
              <a:t> 253</a:t>
            </a:r>
            <a:r>
              <a:rPr lang="en-US" sz="1100" b="1" dirty="0">
                <a:solidFill>
                  <a:srgbClr val="5994D5"/>
                </a:solidFill>
                <a:effectLst/>
                <a:latin typeface="Book Antiqua" panose="02040602050305030304" pitchFamily="18" charset="0"/>
                <a:ea typeface="Calibri" panose="020F0502020204030204" pitchFamily="34" charset="0"/>
              </a:rPr>
              <a:t>,</a:t>
            </a:r>
            <a:r>
              <a:rPr lang="en-US" sz="1100" dirty="0">
                <a:solidFill>
                  <a:srgbClr val="5994D5"/>
                </a:solidFill>
                <a:effectLst/>
                <a:latin typeface="Book Antiqua" panose="02040602050305030304" pitchFamily="18" charset="0"/>
                <a:ea typeface="Calibri" panose="020F0502020204030204" pitchFamily="34" charset="0"/>
              </a:rPr>
              <a:t> 1118-1121.</a:t>
            </a:r>
            <a:endParaRPr lang="en-GB" sz="1100" dirty="0">
              <a:solidFill>
                <a:srgbClr val="5994D5"/>
              </a:solidFill>
              <a:effectLst/>
              <a:latin typeface="Book Antiqua" panose="02040602050305030304" pitchFamily="18" charset="0"/>
              <a:ea typeface="Calibri" panose="020F0502020204030204" pitchFamily="34" charset="0"/>
            </a:endParaRPr>
          </a:p>
        </p:txBody>
      </p:sp>
    </p:spTree>
    <p:extLst>
      <p:ext uri="{BB962C8B-B14F-4D97-AF65-F5344CB8AC3E}">
        <p14:creationId xmlns:p14="http://schemas.microsoft.com/office/powerpoint/2010/main" val="4393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50"/>
                                        <p:tgtEl>
                                          <p:spTgt spid="14"/>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250"/>
                                        <p:tgtEl>
                                          <p:spTgt spid="15"/>
                                        </p:tgtEl>
                                      </p:cBhvr>
                                    </p:animEffect>
                                  </p:childTnLst>
                                </p:cTn>
                              </p:par>
                            </p:childTnLst>
                          </p:cTn>
                        </p:par>
                        <p:par>
                          <p:cTn id="12" fill="hold">
                            <p:stCondLst>
                              <p:cond delay="500"/>
                            </p:stCondLst>
                            <p:childTnLst>
                              <p:par>
                                <p:cTn id="13" presetID="2" presetClass="entr" presetSubtype="4" fill="hold" grpId="0" nodeType="after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99B9-F7E5-B626-1FB5-C637BAA98E56}"/>
              </a:ext>
            </a:extLst>
          </p:cNvPr>
          <p:cNvSpPr>
            <a:spLocks noGrp="1"/>
          </p:cNvSpPr>
          <p:nvPr>
            <p:ph type="title"/>
          </p:nvPr>
        </p:nvSpPr>
        <p:spPr/>
        <p:txBody>
          <a:bodyPr/>
          <a:lstStyle/>
          <a:p>
            <a:r>
              <a:rPr lang="en-GB" dirty="0">
                <a:solidFill>
                  <a:srgbClr val="BFD6EF"/>
                </a:solidFill>
                <a:latin typeface="Book Antiqua" panose="02040602050305030304" pitchFamily="18" charset="0"/>
              </a:rPr>
              <a:t>Future discoveries from atmospheric sciences</a:t>
            </a:r>
          </a:p>
        </p:txBody>
      </p:sp>
      <p:sp>
        <p:nvSpPr>
          <p:cNvPr id="3" name="Content Placeholder 2">
            <a:extLst>
              <a:ext uri="{FF2B5EF4-FFF2-40B4-BE49-F238E27FC236}">
                <a16:creationId xmlns:a16="http://schemas.microsoft.com/office/drawing/2014/main" id="{88B77365-4937-A415-9AA0-A9354531B9F0}"/>
              </a:ext>
            </a:extLst>
          </p:cNvPr>
          <p:cNvSpPr>
            <a:spLocks noGrp="1"/>
          </p:cNvSpPr>
          <p:nvPr>
            <p:ph idx="1"/>
          </p:nvPr>
        </p:nvSpPr>
        <p:spPr>
          <a:xfrm>
            <a:off x="838200" y="1841884"/>
            <a:ext cx="10515600" cy="4351338"/>
          </a:xfrm>
        </p:spPr>
        <p:txBody>
          <a:bodyPr/>
          <a:lstStyle/>
          <a:p>
            <a:r>
              <a:rPr lang="en-GB" sz="2400" dirty="0">
                <a:solidFill>
                  <a:srgbClr val="5994D5"/>
                </a:solidFill>
                <a:latin typeface="Book Antiqua" panose="02040602050305030304" pitchFamily="18" charset="0"/>
              </a:rPr>
              <a:t>The atmospheres of exoplanets</a:t>
            </a:r>
          </a:p>
          <a:p>
            <a:endParaRPr lang="en-GB" sz="2400" dirty="0">
              <a:solidFill>
                <a:srgbClr val="5994D5"/>
              </a:solidFill>
              <a:latin typeface="Book Antiqua" panose="02040602050305030304" pitchFamily="18" charset="0"/>
            </a:endParaRPr>
          </a:p>
          <a:p>
            <a:r>
              <a:rPr lang="en-GB" sz="2400" dirty="0">
                <a:solidFill>
                  <a:srgbClr val="5994D5"/>
                </a:solidFill>
                <a:latin typeface="Book Antiqua" panose="02040602050305030304" pitchFamily="18" charset="0"/>
              </a:rPr>
              <a:t>Dragonfly mission to Titan will teach us more about its atmosphere</a:t>
            </a:r>
          </a:p>
          <a:p>
            <a:endParaRPr lang="en-GB" dirty="0">
              <a:solidFill>
                <a:srgbClr val="5994D5"/>
              </a:solidFill>
              <a:latin typeface="Book Antiqua" panose="02040602050305030304" pitchFamily="18" charset="0"/>
            </a:endParaRPr>
          </a:p>
          <a:p>
            <a:endParaRPr lang="en-GB" dirty="0">
              <a:solidFill>
                <a:srgbClr val="5994D5"/>
              </a:solidFill>
              <a:latin typeface="Book Antiqua" panose="02040602050305030304" pitchFamily="18" charset="0"/>
            </a:endParaRPr>
          </a:p>
          <a:p>
            <a:endParaRPr lang="en-GB" dirty="0">
              <a:solidFill>
                <a:srgbClr val="5994D5"/>
              </a:solidFill>
              <a:latin typeface="Book Antiqua" panose="02040602050305030304" pitchFamily="18" charset="0"/>
            </a:endParaRPr>
          </a:p>
          <a:p>
            <a:endParaRPr lang="en-GB" dirty="0">
              <a:solidFill>
                <a:srgbClr val="5994D5"/>
              </a:solidFill>
              <a:latin typeface="Book Antiqua" panose="02040602050305030304" pitchFamily="18" charset="0"/>
            </a:endParaRPr>
          </a:p>
          <a:p>
            <a:endParaRPr lang="en-GB" dirty="0">
              <a:solidFill>
                <a:srgbClr val="5994D5"/>
              </a:solidFill>
              <a:latin typeface="Book Antiqua" panose="02040602050305030304" pitchFamily="18" charset="0"/>
            </a:endParaRPr>
          </a:p>
          <a:p>
            <a:endParaRPr lang="en-GB" dirty="0">
              <a:solidFill>
                <a:srgbClr val="5994D5"/>
              </a:solidFill>
              <a:latin typeface="Book Antiqua" panose="02040602050305030304" pitchFamily="18" charset="0"/>
            </a:endParaRPr>
          </a:p>
        </p:txBody>
      </p:sp>
      <p:pic>
        <p:nvPicPr>
          <p:cNvPr id="3076" name="Picture 4" descr="Dragonfly | Missions | Astrobiology">
            <a:extLst>
              <a:ext uri="{FF2B5EF4-FFF2-40B4-BE49-F238E27FC236}">
                <a16:creationId xmlns:a16="http://schemas.microsoft.com/office/drawing/2014/main" id="{6A4A68BA-2918-62A3-2CF9-FF568AE132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Cutout numberOfShades="5"/>
                    </a14:imgEffect>
                  </a14:imgLayer>
                </a14:imgProps>
              </a:ext>
              <a:ext uri="{28A0092B-C50C-407E-A947-70E740481C1C}">
                <a14:useLocalDpi xmlns:a14="http://schemas.microsoft.com/office/drawing/2010/main" val="0"/>
              </a:ext>
            </a:extLst>
          </a:blip>
          <a:srcRect/>
          <a:stretch>
            <a:fillRect/>
          </a:stretch>
        </p:blipFill>
        <p:spPr bwMode="auto">
          <a:xfrm>
            <a:off x="2133600" y="3429000"/>
            <a:ext cx="7924800" cy="32593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FD071ED-65A6-3F4D-B431-B75734936E5D}"/>
              </a:ext>
            </a:extLst>
          </p:cNvPr>
          <p:cNvSpPr txBox="1"/>
          <p:nvPr/>
        </p:nvSpPr>
        <p:spPr>
          <a:xfrm>
            <a:off x="9525434" y="6411394"/>
            <a:ext cx="532966" cy="276999"/>
          </a:xfrm>
          <a:prstGeom prst="rect">
            <a:avLst/>
          </a:prstGeom>
          <a:noFill/>
        </p:spPr>
        <p:txBody>
          <a:bodyPr wrap="none" rtlCol="0">
            <a:spAutoFit/>
          </a:bodyPr>
          <a:lstStyle/>
          <a:p>
            <a:r>
              <a:rPr lang="en-GB" sz="1200" dirty="0">
                <a:solidFill>
                  <a:srgbClr val="DDD3C5"/>
                </a:solidFill>
              </a:rPr>
              <a:t>NASA</a:t>
            </a:r>
          </a:p>
        </p:txBody>
      </p:sp>
      <p:sp>
        <p:nvSpPr>
          <p:cNvPr id="7" name="Oval 6">
            <a:extLst>
              <a:ext uri="{FF2B5EF4-FFF2-40B4-BE49-F238E27FC236}">
                <a16:creationId xmlns:a16="http://schemas.microsoft.com/office/drawing/2014/main" id="{E2930DFE-B299-3979-C4E2-AEE68D3FFC02}"/>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D669FC9D-57E4-4489-38DB-96D85A11A180}"/>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3AC415F-AD64-D365-02E6-5BC59BAACAE5}"/>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C54A1CCA-6444-4966-6709-D86CFCF821DB}"/>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163C2E84-7AC3-E127-40B5-DFA19D7E6D10}"/>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7F1DC7C7-366C-E7DA-6F45-29A787E43480}"/>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220E2B8-DDD7-4AB9-53A4-ED5E053E8331}"/>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595A1FD2-5F63-DC67-73CD-F57B2AFCDF74}"/>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1D6D2779-B869-958B-2698-C5B86B7FD839}"/>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9D2AEFA7-C746-2224-65A8-7126F40A656C}"/>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E53FAFE8-2018-6D70-F9B2-73928EF11E3B}"/>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2E7D5F83-5632-199A-6998-8500A77443E7}"/>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1A080EE8-5BAA-801F-2FFE-9D9319698B4E}"/>
              </a:ext>
            </a:extLst>
          </p:cNvPr>
          <p:cNvSpPr/>
          <p:nvPr/>
        </p:nvSpPr>
        <p:spPr>
          <a:xfrm>
            <a:off x="216061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6E6F018D-6DF6-BF6D-BA21-B69B836F323E}"/>
              </a:ext>
            </a:extLst>
          </p:cNvPr>
          <p:cNvSpPr/>
          <p:nvPr/>
        </p:nvSpPr>
        <p:spPr>
          <a:xfrm>
            <a:off x="238315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BD566CDC-39BC-599C-1B93-4695F5C1C762}"/>
              </a:ext>
            </a:extLst>
          </p:cNvPr>
          <p:cNvSpPr/>
          <p:nvPr/>
        </p:nvSpPr>
        <p:spPr>
          <a:xfrm>
            <a:off x="252881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644A49EB-581B-63BF-AABE-B8C8B0F01A98}"/>
              </a:ext>
            </a:extLst>
          </p:cNvPr>
          <p:cNvSpPr/>
          <p:nvPr/>
        </p:nvSpPr>
        <p:spPr>
          <a:xfrm>
            <a:off x="267448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7DF17FF4-E4A3-A035-B128-21AC0E81B48B}"/>
              </a:ext>
            </a:extLst>
          </p:cNvPr>
          <p:cNvSpPr/>
          <p:nvPr/>
        </p:nvSpPr>
        <p:spPr>
          <a:xfrm>
            <a:off x="2816157"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7463F7AD-4634-A470-8C87-FA0FDAED531C}"/>
              </a:ext>
            </a:extLst>
          </p:cNvPr>
          <p:cNvSpPr/>
          <p:nvPr/>
        </p:nvSpPr>
        <p:spPr>
          <a:xfrm>
            <a:off x="2957826"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67CCC227-8205-3C50-4AEB-670CF1870C71}"/>
              </a:ext>
            </a:extLst>
          </p:cNvPr>
          <p:cNvSpPr/>
          <p:nvPr/>
        </p:nvSpPr>
        <p:spPr>
          <a:xfrm>
            <a:off x="3092232"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1F91EF22-4CEF-110A-F0BC-D0B9ECE20FF8}"/>
              </a:ext>
            </a:extLst>
          </p:cNvPr>
          <p:cNvSpPr/>
          <p:nvPr/>
        </p:nvSpPr>
        <p:spPr>
          <a:xfrm>
            <a:off x="3314763"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DF78AA40-8D6D-4A61-F5D0-7732F67D6A07}"/>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EE9E1879-7618-9EAD-A93E-DA24985FE707}"/>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3C4D251E-3C2D-639E-F86A-9D3E1DE1C716}"/>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CAC50937-E8EF-486B-137A-2AFE5B35F552}"/>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FF47BEC9-5D38-A3D2-F697-3D95640D3866}"/>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F5B3F4FF-DC8D-4B38-3B39-90E9C3FCD657}"/>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00614BF1-FF65-BBE1-985B-AEE065E014A3}"/>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4BAFB72A-B172-5756-8FD6-F237BC60C297}"/>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D31D2DED-58B0-792B-65AA-E6AF71C454A2}"/>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3" name="Oval 3072">
            <a:extLst>
              <a:ext uri="{FF2B5EF4-FFF2-40B4-BE49-F238E27FC236}">
                <a16:creationId xmlns:a16="http://schemas.microsoft.com/office/drawing/2014/main" id="{EAB3A221-86CB-BAFF-0A9E-BCB706D48825}"/>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5" name="Oval 3074">
            <a:extLst>
              <a:ext uri="{FF2B5EF4-FFF2-40B4-BE49-F238E27FC236}">
                <a16:creationId xmlns:a16="http://schemas.microsoft.com/office/drawing/2014/main" id="{70101C75-B8D1-32E0-6508-67A72501B1F3}"/>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8" name="Oval 3077">
            <a:extLst>
              <a:ext uri="{FF2B5EF4-FFF2-40B4-BE49-F238E27FC236}">
                <a16:creationId xmlns:a16="http://schemas.microsoft.com/office/drawing/2014/main" id="{74BABD32-1827-B879-F75C-6E2B4F892AB5}"/>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0" name="Oval 3079">
            <a:extLst>
              <a:ext uri="{FF2B5EF4-FFF2-40B4-BE49-F238E27FC236}">
                <a16:creationId xmlns:a16="http://schemas.microsoft.com/office/drawing/2014/main" id="{FF0F5C20-8900-151A-56B2-5709CFA5315D}"/>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2" name="Oval 3081">
            <a:extLst>
              <a:ext uri="{FF2B5EF4-FFF2-40B4-BE49-F238E27FC236}">
                <a16:creationId xmlns:a16="http://schemas.microsoft.com/office/drawing/2014/main" id="{6803D108-DC1B-56ED-5190-CBE183ECEA7A}"/>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4" name="Oval 3083">
            <a:extLst>
              <a:ext uri="{FF2B5EF4-FFF2-40B4-BE49-F238E27FC236}">
                <a16:creationId xmlns:a16="http://schemas.microsoft.com/office/drawing/2014/main" id="{97C1DF26-48A5-FECD-77DC-C4C61CAAA882}"/>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21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DD3B5E-B6B8-FB7D-9100-926EF3C29C6D}"/>
              </a:ext>
            </a:extLst>
          </p:cNvPr>
          <p:cNvSpPr/>
          <p:nvPr/>
        </p:nvSpPr>
        <p:spPr>
          <a:xfrm>
            <a:off x="0" y="-1"/>
            <a:ext cx="12192000" cy="6858001"/>
          </a:xfrm>
          <a:prstGeom prst="rect">
            <a:avLst/>
          </a:prstGeom>
          <a:solidFill>
            <a:srgbClr val="010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D4B5CF1-87D3-5B2F-498C-3F1B7824A21B}"/>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artisticCutout/>
                    </a14:imgEffect>
                    <a14:imgEffect>
                      <a14:brightnessContrast bright="-40000"/>
                    </a14:imgEffect>
                  </a14:imgLayer>
                </a14:imgProps>
              </a:ext>
            </a:extLst>
          </a:blip>
          <a:srcRect l="1185"/>
          <a:stretch/>
        </p:blipFill>
        <p:spPr>
          <a:xfrm>
            <a:off x="0" y="0"/>
            <a:ext cx="12192000" cy="6858000"/>
          </a:xfrm>
          <a:prstGeom prst="rect">
            <a:avLst/>
          </a:prstGeom>
        </p:spPr>
      </p:pic>
      <p:sp>
        <p:nvSpPr>
          <p:cNvPr id="2" name="Title 1">
            <a:extLst>
              <a:ext uri="{FF2B5EF4-FFF2-40B4-BE49-F238E27FC236}">
                <a16:creationId xmlns:a16="http://schemas.microsoft.com/office/drawing/2014/main" id="{B9FE5C1B-C71A-395B-366C-48FCEEE4D7C8}"/>
              </a:ext>
            </a:extLst>
          </p:cNvPr>
          <p:cNvSpPr>
            <a:spLocks noGrp="1"/>
          </p:cNvSpPr>
          <p:nvPr>
            <p:ph type="title"/>
          </p:nvPr>
        </p:nvSpPr>
        <p:spPr>
          <a:xfrm>
            <a:off x="0" y="2766218"/>
            <a:ext cx="12192000" cy="1325563"/>
          </a:xfrm>
        </p:spPr>
        <p:txBody>
          <a:bodyPr>
            <a:normAutofit/>
          </a:bodyPr>
          <a:lstStyle/>
          <a:p>
            <a:pPr algn="ctr"/>
            <a:r>
              <a:rPr lang="en-GB" sz="7200" dirty="0">
                <a:solidFill>
                  <a:srgbClr val="BFD6EF"/>
                </a:solidFill>
                <a:latin typeface="Book Antiqua" panose="02040602050305030304" pitchFamily="18" charset="0"/>
                <a:cs typeface="Dubai Medium" panose="020B0603030403030204" pitchFamily="34" charset="-78"/>
              </a:rPr>
              <a:t>Planetary Geology</a:t>
            </a:r>
          </a:p>
        </p:txBody>
      </p:sp>
      <p:sp>
        <p:nvSpPr>
          <p:cNvPr id="3" name="Content Placeholder 2">
            <a:extLst>
              <a:ext uri="{FF2B5EF4-FFF2-40B4-BE49-F238E27FC236}">
                <a16:creationId xmlns:a16="http://schemas.microsoft.com/office/drawing/2014/main" id="{12E76AD4-038F-CD36-3E83-089DE8F354A5}"/>
              </a:ext>
            </a:extLst>
          </p:cNvPr>
          <p:cNvSpPr>
            <a:spLocks noGrp="1"/>
          </p:cNvSpPr>
          <p:nvPr>
            <p:ph idx="1"/>
          </p:nvPr>
        </p:nvSpPr>
        <p:spPr>
          <a:xfrm>
            <a:off x="-5124450" y="330994"/>
            <a:ext cx="10515600" cy="4351338"/>
          </a:xfrm>
        </p:spPr>
        <p:txBody>
          <a:bodyPr>
            <a:normAutofit lnSpcReduction="10000"/>
          </a:bodyPr>
          <a:lstStyle/>
          <a:p>
            <a:pPr marL="0" indent="0">
              <a:buNone/>
            </a:pPr>
            <a:r>
              <a:rPr lang="en-GB" dirty="0"/>
              <a:t>Discover new chemical reactions</a:t>
            </a:r>
          </a:p>
          <a:p>
            <a:pPr marL="0" indent="0">
              <a:buNone/>
            </a:pPr>
            <a:endParaRPr lang="en-GB" dirty="0"/>
          </a:p>
          <a:p>
            <a:pPr marL="0" indent="0">
              <a:buNone/>
            </a:pPr>
            <a:r>
              <a:rPr lang="en-GB" dirty="0"/>
              <a:t>Separating Chemistry from life</a:t>
            </a:r>
          </a:p>
          <a:p>
            <a:pPr marL="0" indent="0">
              <a:buNone/>
            </a:pPr>
            <a:endParaRPr lang="en-GB" dirty="0"/>
          </a:p>
          <a:p>
            <a:pPr marL="0" indent="0">
              <a:buNone/>
            </a:pPr>
            <a:r>
              <a:rPr lang="en-GB" dirty="0"/>
              <a:t>Test our models</a:t>
            </a:r>
          </a:p>
          <a:p>
            <a:pPr marL="0" indent="0">
              <a:buNone/>
            </a:pPr>
            <a:endParaRPr lang="en-GB" dirty="0"/>
          </a:p>
          <a:p>
            <a:pPr marL="0" indent="0">
              <a:buNone/>
            </a:pPr>
            <a:r>
              <a:rPr lang="en-GB" dirty="0"/>
              <a:t>Provide new context</a:t>
            </a:r>
          </a:p>
          <a:p>
            <a:pPr marL="0" indent="0">
              <a:buNone/>
            </a:pPr>
            <a:endParaRPr lang="en-GB" dirty="0"/>
          </a:p>
          <a:p>
            <a:pPr marL="0" indent="0">
              <a:buNone/>
            </a:pPr>
            <a:r>
              <a:rPr lang="en-GB" dirty="0"/>
              <a:t>Our Habitable Planet</a:t>
            </a:r>
          </a:p>
        </p:txBody>
      </p:sp>
      <p:sp>
        <p:nvSpPr>
          <p:cNvPr id="9" name="TextBox 8">
            <a:extLst>
              <a:ext uri="{FF2B5EF4-FFF2-40B4-BE49-F238E27FC236}">
                <a16:creationId xmlns:a16="http://schemas.microsoft.com/office/drawing/2014/main" id="{18E9D456-E830-B549-4164-76AD18B06708}"/>
              </a:ext>
            </a:extLst>
          </p:cNvPr>
          <p:cNvSpPr txBox="1"/>
          <p:nvPr/>
        </p:nvSpPr>
        <p:spPr>
          <a:xfrm>
            <a:off x="11659034" y="6581000"/>
            <a:ext cx="532966" cy="276999"/>
          </a:xfrm>
          <a:prstGeom prst="rect">
            <a:avLst/>
          </a:prstGeom>
          <a:noFill/>
        </p:spPr>
        <p:txBody>
          <a:bodyPr wrap="none" rtlCol="0">
            <a:spAutoFit/>
          </a:bodyPr>
          <a:lstStyle/>
          <a:p>
            <a:r>
              <a:rPr lang="en-GB" sz="1200" dirty="0">
                <a:solidFill>
                  <a:srgbClr val="DDD3C5"/>
                </a:solidFill>
              </a:rPr>
              <a:t>NASA</a:t>
            </a:r>
          </a:p>
        </p:txBody>
      </p:sp>
      <p:sp>
        <p:nvSpPr>
          <p:cNvPr id="5" name="Oval 4">
            <a:extLst>
              <a:ext uri="{FF2B5EF4-FFF2-40B4-BE49-F238E27FC236}">
                <a16:creationId xmlns:a16="http://schemas.microsoft.com/office/drawing/2014/main" id="{0B2D7135-1258-19F6-6395-6B519D9DE786}"/>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292F5B2-2F50-13D7-11C3-B6D91D06413A}"/>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373C5BFD-708A-FA02-A539-1622049357A2}"/>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A760D88D-9375-FF63-3EBD-28AFF6AEC4EB}"/>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7EFF4F9D-73F8-DC67-BB11-594B60DE7586}"/>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CA11D5F2-60A8-E0D8-BBAA-77F8F8635CA9}"/>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5841449C-C6CB-0B43-53A5-A8A22AAD52A1}"/>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9BE8462C-DE27-521E-68C5-C4479BC01B2D}"/>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367B7088-5A7A-39DF-2692-2D0D331E067F}"/>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B37EFAA2-9941-F2B7-2351-517DA43A1794}"/>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4E212962-2E17-C734-49C1-F4357FF1A14C}"/>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AF8AC2FB-FFC1-6561-F513-0D98CAD14C60}"/>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755F1633-089B-1D19-E9AD-F13EFFC7C025}"/>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ED4A75A2-D03A-BD2F-E522-AE28C16C0F0E}"/>
              </a:ext>
            </a:extLst>
          </p:cNvPr>
          <p:cNvSpPr/>
          <p:nvPr/>
        </p:nvSpPr>
        <p:spPr>
          <a:xfrm>
            <a:off x="238315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9CA7FFE7-D4EB-BEF1-C575-F1BB7A5E483A}"/>
              </a:ext>
            </a:extLst>
          </p:cNvPr>
          <p:cNvSpPr/>
          <p:nvPr/>
        </p:nvSpPr>
        <p:spPr>
          <a:xfrm>
            <a:off x="252881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E9CD1804-5CE2-AAAA-1429-A11C6C4C8D55}"/>
              </a:ext>
            </a:extLst>
          </p:cNvPr>
          <p:cNvSpPr/>
          <p:nvPr/>
        </p:nvSpPr>
        <p:spPr>
          <a:xfrm>
            <a:off x="267448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9ECAA316-9EA9-BB3A-EB41-C94B8E6CDA92}"/>
              </a:ext>
            </a:extLst>
          </p:cNvPr>
          <p:cNvSpPr/>
          <p:nvPr/>
        </p:nvSpPr>
        <p:spPr>
          <a:xfrm>
            <a:off x="2816157"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01838086-979F-8299-0C99-2C05082AF6FD}"/>
              </a:ext>
            </a:extLst>
          </p:cNvPr>
          <p:cNvSpPr/>
          <p:nvPr/>
        </p:nvSpPr>
        <p:spPr>
          <a:xfrm>
            <a:off x="2957826"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14F3E795-9521-E1BE-345A-14009D1D8012}"/>
              </a:ext>
            </a:extLst>
          </p:cNvPr>
          <p:cNvSpPr/>
          <p:nvPr/>
        </p:nvSpPr>
        <p:spPr>
          <a:xfrm>
            <a:off x="3092232"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3AB9D7D6-00A0-A76E-FF5A-F193AD79FF36}"/>
              </a:ext>
            </a:extLst>
          </p:cNvPr>
          <p:cNvSpPr/>
          <p:nvPr/>
        </p:nvSpPr>
        <p:spPr>
          <a:xfrm>
            <a:off x="3314763"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06B29901-CC48-8448-9EB2-122C22470AEB}"/>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22E2CDBC-F451-8B61-2F1C-FB85D80C81DF}"/>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8AD97451-AB16-DB96-D36D-B4EFBAE233DA}"/>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6F1ED4A8-39E9-9BA5-92F5-45F3B743931C}"/>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FB9BBAC3-DA3B-07E7-F04A-D4A8DEA774A8}"/>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83A55964-AD57-0D53-B46E-17C6BF385F8A}"/>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F9D17070-A6EE-CD4B-34CA-DBE4BCBD4D7D}"/>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D933C5E0-CAA5-D1AD-E396-B53E0E5E05FA}"/>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ED840E2E-ADE8-F8E9-37E9-3C3597BF7CA2}"/>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603985BA-B410-D059-ECFB-C52888930652}"/>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2F59DF06-AC7A-C8F2-CD51-A8B58A8023C0}"/>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7B307CF3-4154-68C9-37F4-82C319D54635}"/>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7D79AD2F-8C56-7BEC-88CD-532229DB6C15}"/>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7FB36318-6969-2440-5DC7-3EE0299F3F7C}"/>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021D78B2-64D3-BEF9-D450-8667D371D8FE}"/>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9286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56CAE40-C8A9-795F-D165-5474C51985AA}"/>
              </a:ext>
            </a:extLst>
          </p:cNvPr>
          <p:cNvSpPr/>
          <p:nvPr/>
        </p:nvSpPr>
        <p:spPr>
          <a:xfrm>
            <a:off x="0" y="0"/>
            <a:ext cx="12192000" cy="6858000"/>
          </a:xfrm>
          <a:prstGeom prst="rect">
            <a:avLst/>
          </a:prstGeom>
          <a:solidFill>
            <a:srgbClr val="190B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What Causes a Volcano to Erupt? | Britannica">
            <a:extLst>
              <a:ext uri="{FF2B5EF4-FFF2-40B4-BE49-F238E27FC236}">
                <a16:creationId xmlns:a16="http://schemas.microsoft.com/office/drawing/2014/main" id="{178A17FB-9996-C520-3A06-F959AF2AAD4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utout numberOfShades="5"/>
                    </a14:imgEffect>
                  </a14:imgLayer>
                </a14:imgProps>
              </a:ext>
              <a:ext uri="{28A0092B-C50C-407E-A947-70E740481C1C}">
                <a14:useLocalDpi xmlns:a14="http://schemas.microsoft.com/office/drawing/2010/main" val="0"/>
              </a:ext>
            </a:extLst>
          </a:blip>
          <a:srcRect r="30030" b="21810"/>
          <a:stretch/>
        </p:blipFill>
        <p:spPr bwMode="auto">
          <a:xfrm>
            <a:off x="4716463" y="1495775"/>
            <a:ext cx="7475537" cy="53622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E10B16-EA75-3D9E-ED1E-CE5E20A0A5B2}"/>
              </a:ext>
            </a:extLst>
          </p:cNvPr>
          <p:cNvSpPr>
            <a:spLocks noGrp="1"/>
          </p:cNvSpPr>
          <p:nvPr>
            <p:ph type="title"/>
          </p:nvPr>
        </p:nvSpPr>
        <p:spPr/>
        <p:txBody>
          <a:bodyPr/>
          <a:lstStyle/>
          <a:p>
            <a:r>
              <a:rPr lang="en-GB" dirty="0">
                <a:latin typeface="Book Antiqua" panose="02040602050305030304" pitchFamily="18" charset="0"/>
              </a:rPr>
              <a:t>New chemical reactions</a:t>
            </a:r>
          </a:p>
        </p:txBody>
      </p:sp>
      <p:sp>
        <p:nvSpPr>
          <p:cNvPr id="8" name="TextBox 7">
            <a:extLst>
              <a:ext uri="{FF2B5EF4-FFF2-40B4-BE49-F238E27FC236}">
                <a16:creationId xmlns:a16="http://schemas.microsoft.com/office/drawing/2014/main" id="{BF9C2FF1-5AFC-49F2-F2E8-B1DCD63F87D1}"/>
              </a:ext>
            </a:extLst>
          </p:cNvPr>
          <p:cNvSpPr txBox="1"/>
          <p:nvPr/>
        </p:nvSpPr>
        <p:spPr>
          <a:xfrm>
            <a:off x="4064000" y="1944914"/>
            <a:ext cx="3938899" cy="461665"/>
          </a:xfrm>
          <a:prstGeom prst="rect">
            <a:avLst/>
          </a:prstGeom>
          <a:noFill/>
        </p:spPr>
        <p:txBody>
          <a:bodyPr wrap="none" rtlCol="0">
            <a:spAutoFit/>
          </a:bodyPr>
          <a:lstStyle/>
          <a:p>
            <a:r>
              <a:rPr lang="en-GB" sz="2400" dirty="0">
                <a:solidFill>
                  <a:srgbClr val="5994D5"/>
                </a:solidFill>
                <a:latin typeface="Book Antiqua" panose="02040602050305030304" pitchFamily="18" charset="0"/>
              </a:rPr>
              <a:t>Venus sulphur chemistry…</a:t>
            </a:r>
          </a:p>
        </p:txBody>
      </p:sp>
      <p:sp>
        <p:nvSpPr>
          <p:cNvPr id="10" name="TextBox 9">
            <a:extLst>
              <a:ext uri="{FF2B5EF4-FFF2-40B4-BE49-F238E27FC236}">
                <a16:creationId xmlns:a16="http://schemas.microsoft.com/office/drawing/2014/main" id="{A6AE960A-12C9-7249-7E36-CC007131724F}"/>
              </a:ext>
            </a:extLst>
          </p:cNvPr>
          <p:cNvSpPr txBox="1"/>
          <p:nvPr/>
        </p:nvSpPr>
        <p:spPr>
          <a:xfrm>
            <a:off x="6096000" y="2510540"/>
            <a:ext cx="5936240" cy="461665"/>
          </a:xfrm>
          <a:prstGeom prst="rect">
            <a:avLst/>
          </a:prstGeom>
          <a:noFill/>
        </p:spPr>
        <p:txBody>
          <a:bodyPr wrap="none" rtlCol="0">
            <a:spAutoFit/>
          </a:bodyPr>
          <a:lstStyle/>
          <a:p>
            <a:r>
              <a:rPr lang="en-GB" sz="2400" dirty="0">
                <a:solidFill>
                  <a:srgbClr val="5994D5"/>
                </a:solidFill>
                <a:latin typeface="Book Antiqua" panose="02040602050305030304" pitchFamily="18" charset="0"/>
              </a:rPr>
              <a:t>…helps us understand volcanoes on Earth</a:t>
            </a:r>
          </a:p>
        </p:txBody>
      </p:sp>
      <p:pic>
        <p:nvPicPr>
          <p:cNvPr id="14" name="Picture 13">
            <a:extLst>
              <a:ext uri="{FF2B5EF4-FFF2-40B4-BE49-F238E27FC236}">
                <a16:creationId xmlns:a16="http://schemas.microsoft.com/office/drawing/2014/main" id="{B21476FC-9C90-C76F-EC03-8895AA8EE28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926" b="93333" l="11932" r="42163">
                        <a14:foregroundMark x1="27479" y1="7685" x2="22617" y2="12407"/>
                        <a14:foregroundMark x1="22617" y1="12407" x2="17594" y2="23426"/>
                        <a14:foregroundMark x1="17594" y1="23426" x2="16763" y2="26667"/>
                        <a14:foregroundMark x1="25304" y1="85463" x2="41139" y2="65000"/>
                        <a14:foregroundMark x1="41139" y1="65000" x2="41139" y2="65000"/>
                        <a14:foregroundMark x1="42163" y1="41204" x2="42067" y2="52315"/>
                        <a14:foregroundMark x1="27575" y1="5926" x2="28215" y2="5926"/>
                        <a14:foregroundMark x1="12796" y1="39074" x2="11964" y2="51759"/>
                        <a14:foregroundMark x1="24760" y1="93056" x2="28535" y2="93333"/>
                        <a14:foregroundMark x1="24152" y1="6481" x2="22777" y2="5926"/>
                        <a14:foregroundMark x1="32054" y1="21296" x2="33301" y2="37315"/>
                        <a14:foregroundMark x1="33301" y1="37315" x2="26839" y2="63519"/>
                        <a14:foregroundMark x1="26839" y1="63519" x2="26839" y2="35370"/>
                        <a14:foregroundMark x1="26839" y1="35370" x2="35157" y2="39722"/>
                        <a14:foregroundMark x1="35157" y1="39722" x2="37492" y2="46296"/>
                      </a14:backgroundRemoval>
                    </a14:imgEffect>
                    <a14:imgEffect>
                      <a14:artisticCutout/>
                    </a14:imgEffect>
                    <a14:imgEffect>
                      <a14:saturation sat="66000"/>
                    </a14:imgEffect>
                  </a14:imgLayer>
                </a14:imgProps>
              </a:ext>
            </a:extLst>
          </a:blip>
          <a:srcRect l="9895" r="56160"/>
          <a:stretch/>
        </p:blipFill>
        <p:spPr>
          <a:xfrm>
            <a:off x="577943" y="1891693"/>
            <a:ext cx="4879428" cy="4966307"/>
          </a:xfrm>
          <a:prstGeom prst="rect">
            <a:avLst/>
          </a:prstGeom>
        </p:spPr>
      </p:pic>
      <p:sp>
        <p:nvSpPr>
          <p:cNvPr id="4" name="Oval 3">
            <a:extLst>
              <a:ext uri="{FF2B5EF4-FFF2-40B4-BE49-F238E27FC236}">
                <a16:creationId xmlns:a16="http://schemas.microsoft.com/office/drawing/2014/main" id="{535B339C-CAF1-4CD7-9885-6B73328E1FBF}"/>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08F406C-7823-24E7-1C33-1579223242DC}"/>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FD48323-679A-420B-6610-2F38C3E54801}"/>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C59EEBF6-B9F8-1AAD-2825-36BCD405E40A}"/>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4DB69EAF-0691-1A5B-35E4-D9460B997ED4}"/>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039EEF5-0E38-AB7A-296D-9704DC97BDCE}"/>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FCE9268-B0E6-1623-8C2E-95925E13F158}"/>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21BD4DA8-7FF3-43C6-E4E7-6EAC705E30B0}"/>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264B0E37-011B-93B3-63D5-F43ABCDEF3CC}"/>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D69A1170-FE58-18BA-C65F-8B55185F63E3}"/>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093CE6DE-EC99-8CB2-F43D-84A77A764577}"/>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2F9D82C8-B4EC-B4ED-58B0-1D7661424FE5}"/>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52899559-BD21-4472-17BC-86CE53254AEC}"/>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D63C10FC-A640-73AA-F0F5-BE2917F298D0}"/>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41B95B29-4855-4BDA-D8B4-99651FE1DB8C}"/>
              </a:ext>
            </a:extLst>
          </p:cNvPr>
          <p:cNvSpPr/>
          <p:nvPr/>
        </p:nvSpPr>
        <p:spPr>
          <a:xfrm>
            <a:off x="252881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B639282E-EDDB-854C-8661-CA14CCCA90E0}"/>
              </a:ext>
            </a:extLst>
          </p:cNvPr>
          <p:cNvSpPr/>
          <p:nvPr/>
        </p:nvSpPr>
        <p:spPr>
          <a:xfrm>
            <a:off x="267448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C4FBEF09-A19B-9ACD-3E1E-0E0C4E3669F5}"/>
              </a:ext>
            </a:extLst>
          </p:cNvPr>
          <p:cNvSpPr/>
          <p:nvPr/>
        </p:nvSpPr>
        <p:spPr>
          <a:xfrm>
            <a:off x="2816157"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21212AF8-8313-E8B2-2B8B-2B9B679BC6A9}"/>
              </a:ext>
            </a:extLst>
          </p:cNvPr>
          <p:cNvSpPr/>
          <p:nvPr/>
        </p:nvSpPr>
        <p:spPr>
          <a:xfrm>
            <a:off x="2957826"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21487A23-321A-6041-8714-AC84CED981EB}"/>
              </a:ext>
            </a:extLst>
          </p:cNvPr>
          <p:cNvSpPr/>
          <p:nvPr/>
        </p:nvSpPr>
        <p:spPr>
          <a:xfrm>
            <a:off x="3092232"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F04DE4E9-EA88-CA62-62C1-31D0CE3ADE4F}"/>
              </a:ext>
            </a:extLst>
          </p:cNvPr>
          <p:cNvSpPr/>
          <p:nvPr/>
        </p:nvSpPr>
        <p:spPr>
          <a:xfrm>
            <a:off x="3314763"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BDDEBCE4-0849-7CEA-7587-400808C95EB0}"/>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807EC6E3-2534-4700-1836-F6EF48C1E6E3}"/>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A8EDF33A-1869-9EF7-AF97-A127DE766F10}"/>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C32AC4AD-4665-7AF4-205F-E2BB4919F778}"/>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6BFD9346-2547-70E6-077A-AE4B7D2DBD5F}"/>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BF02DC17-8D42-D19B-688A-38C4546BB09E}"/>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23C88779-DF52-EB94-3CFE-8A1698C65719}"/>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DFE3FFA0-D400-8C9E-8F68-7F323A8E68D1}"/>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7" name="Oval 4096">
            <a:extLst>
              <a:ext uri="{FF2B5EF4-FFF2-40B4-BE49-F238E27FC236}">
                <a16:creationId xmlns:a16="http://schemas.microsoft.com/office/drawing/2014/main" id="{AA61C96A-3A04-DEB9-A0DA-321E2C3E1058}"/>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0" name="Oval 4099">
            <a:extLst>
              <a:ext uri="{FF2B5EF4-FFF2-40B4-BE49-F238E27FC236}">
                <a16:creationId xmlns:a16="http://schemas.microsoft.com/office/drawing/2014/main" id="{CD9F29D4-FC29-AED2-F24A-E47E566F4600}"/>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2" name="Oval 4101">
            <a:extLst>
              <a:ext uri="{FF2B5EF4-FFF2-40B4-BE49-F238E27FC236}">
                <a16:creationId xmlns:a16="http://schemas.microsoft.com/office/drawing/2014/main" id="{44552DE6-A20B-1C4B-225A-A44BFF0A4E53}"/>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4" name="Oval 4103">
            <a:extLst>
              <a:ext uri="{FF2B5EF4-FFF2-40B4-BE49-F238E27FC236}">
                <a16:creationId xmlns:a16="http://schemas.microsoft.com/office/drawing/2014/main" id="{BC0C5E54-A923-5A17-C46A-FF61E7063C27}"/>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6" name="Oval 4105">
            <a:extLst>
              <a:ext uri="{FF2B5EF4-FFF2-40B4-BE49-F238E27FC236}">
                <a16:creationId xmlns:a16="http://schemas.microsoft.com/office/drawing/2014/main" id="{5CBECD5C-D39B-893C-5A91-EBCA0C1E953E}"/>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8" name="Oval 4107">
            <a:extLst>
              <a:ext uri="{FF2B5EF4-FFF2-40B4-BE49-F238E27FC236}">
                <a16:creationId xmlns:a16="http://schemas.microsoft.com/office/drawing/2014/main" id="{211FCC50-7852-6FF4-A1A6-85BDB9EAFA4C}"/>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0" name="Oval 4109">
            <a:extLst>
              <a:ext uri="{FF2B5EF4-FFF2-40B4-BE49-F238E27FC236}">
                <a16:creationId xmlns:a16="http://schemas.microsoft.com/office/drawing/2014/main" id="{6DA1759E-A295-FE92-6D54-7AD0E5AF6A3D}"/>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1146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rs - WorldAtlas">
            <a:extLst>
              <a:ext uri="{FF2B5EF4-FFF2-40B4-BE49-F238E27FC236}">
                <a16:creationId xmlns:a16="http://schemas.microsoft.com/office/drawing/2014/main" id="{D038ECA8-421E-D60C-2B32-B5AD0FAB9DA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b="25536"/>
          <a:stretch/>
        </p:blipFill>
        <p:spPr bwMode="auto">
          <a:xfrm>
            <a:off x="11971" y="1567544"/>
            <a:ext cx="12180029" cy="529045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C90242D2-4570-F03E-4259-313FDBF7B108}"/>
              </a:ext>
            </a:extLst>
          </p:cNvPr>
          <p:cNvCxnSpPr>
            <a:cxnSpLocks/>
          </p:cNvCxnSpPr>
          <p:nvPr/>
        </p:nvCxnSpPr>
        <p:spPr>
          <a:xfrm flipV="1">
            <a:off x="9550400" y="4295775"/>
            <a:ext cx="0" cy="479425"/>
          </a:xfrm>
          <a:prstGeom prst="straightConnector1">
            <a:avLst/>
          </a:prstGeom>
          <a:ln>
            <a:solidFill>
              <a:srgbClr val="BFD6EF"/>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2F1AF48-5CF2-86A2-2BF7-47AB9EAD3AE1}"/>
              </a:ext>
            </a:extLst>
          </p:cNvPr>
          <p:cNvCxnSpPr>
            <a:cxnSpLocks/>
          </p:cNvCxnSpPr>
          <p:nvPr/>
        </p:nvCxnSpPr>
        <p:spPr>
          <a:xfrm flipV="1">
            <a:off x="9444038" y="4365625"/>
            <a:ext cx="0" cy="303439"/>
          </a:xfrm>
          <a:prstGeom prst="straightConnector1">
            <a:avLst/>
          </a:prstGeom>
          <a:ln>
            <a:solidFill>
              <a:srgbClr val="BFD6EF"/>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09A5216-85CC-0FCB-9A65-F86788D9D0CD}"/>
              </a:ext>
            </a:extLst>
          </p:cNvPr>
          <p:cNvCxnSpPr>
            <a:cxnSpLocks/>
          </p:cNvCxnSpPr>
          <p:nvPr/>
        </p:nvCxnSpPr>
        <p:spPr>
          <a:xfrm flipV="1">
            <a:off x="9340850" y="4105275"/>
            <a:ext cx="0" cy="623888"/>
          </a:xfrm>
          <a:prstGeom prst="straightConnector1">
            <a:avLst/>
          </a:prstGeom>
          <a:ln>
            <a:solidFill>
              <a:srgbClr val="BFD6EF"/>
            </a:solidFill>
            <a:tailEnd type="triangle" w="sm"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056FBE7-0CC2-860A-8C64-78D44E7955A2}"/>
              </a:ext>
            </a:extLst>
          </p:cNvPr>
          <p:cNvSpPr txBox="1"/>
          <p:nvPr/>
        </p:nvSpPr>
        <p:spPr>
          <a:xfrm>
            <a:off x="9132124" y="3720346"/>
            <a:ext cx="617477" cy="369332"/>
          </a:xfrm>
          <a:prstGeom prst="rect">
            <a:avLst/>
          </a:prstGeom>
          <a:noFill/>
        </p:spPr>
        <p:txBody>
          <a:bodyPr wrap="none" rtlCol="0">
            <a:spAutoFit/>
          </a:bodyPr>
          <a:lstStyle/>
          <a:p>
            <a:r>
              <a:rPr lang="en-GB" dirty="0">
                <a:solidFill>
                  <a:srgbClr val="5994D5"/>
                </a:solidFill>
                <a:latin typeface="Book Antiqua" panose="02040602050305030304" pitchFamily="18" charset="0"/>
              </a:rPr>
              <a:t>CH</a:t>
            </a:r>
            <a:r>
              <a:rPr lang="en-GB" baseline="-25000" dirty="0">
                <a:solidFill>
                  <a:srgbClr val="5994D5"/>
                </a:solidFill>
                <a:latin typeface="Book Antiqua" panose="02040602050305030304" pitchFamily="18" charset="0"/>
              </a:rPr>
              <a:t>4</a:t>
            </a:r>
            <a:endParaRPr lang="en-GB" dirty="0">
              <a:solidFill>
                <a:srgbClr val="5994D5"/>
              </a:solidFill>
              <a:latin typeface="Book Antiqua" panose="02040602050305030304" pitchFamily="18" charset="0"/>
            </a:endParaRPr>
          </a:p>
        </p:txBody>
      </p:sp>
      <p:sp>
        <p:nvSpPr>
          <p:cNvPr id="15" name="TextBox 14">
            <a:extLst>
              <a:ext uri="{FF2B5EF4-FFF2-40B4-BE49-F238E27FC236}">
                <a16:creationId xmlns:a16="http://schemas.microsoft.com/office/drawing/2014/main" id="{DAE2F4D7-B8C2-0A80-857C-C517C0754DB9}"/>
              </a:ext>
            </a:extLst>
          </p:cNvPr>
          <p:cNvSpPr txBox="1"/>
          <p:nvPr/>
        </p:nvSpPr>
        <p:spPr>
          <a:xfrm>
            <a:off x="9322337" y="3158550"/>
            <a:ext cx="617477" cy="369332"/>
          </a:xfrm>
          <a:prstGeom prst="rect">
            <a:avLst/>
          </a:prstGeom>
          <a:noFill/>
        </p:spPr>
        <p:txBody>
          <a:bodyPr wrap="none" rtlCol="0">
            <a:spAutoFit/>
          </a:bodyPr>
          <a:lstStyle/>
          <a:p>
            <a:r>
              <a:rPr lang="en-GB" dirty="0">
                <a:solidFill>
                  <a:srgbClr val="5994D5"/>
                </a:solidFill>
                <a:latin typeface="Book Antiqua" panose="02040602050305030304" pitchFamily="18" charset="0"/>
              </a:rPr>
              <a:t>CH</a:t>
            </a:r>
            <a:r>
              <a:rPr lang="en-GB" baseline="-25000" dirty="0">
                <a:solidFill>
                  <a:srgbClr val="5994D5"/>
                </a:solidFill>
                <a:latin typeface="Book Antiqua" panose="02040602050305030304" pitchFamily="18" charset="0"/>
              </a:rPr>
              <a:t>4</a:t>
            </a:r>
            <a:endParaRPr lang="en-GB" dirty="0">
              <a:solidFill>
                <a:srgbClr val="5994D5"/>
              </a:solidFill>
              <a:latin typeface="Book Antiqua" panose="02040602050305030304" pitchFamily="18" charset="0"/>
            </a:endParaRPr>
          </a:p>
        </p:txBody>
      </p:sp>
      <p:sp>
        <p:nvSpPr>
          <p:cNvPr id="17" name="TextBox 16">
            <a:extLst>
              <a:ext uri="{FF2B5EF4-FFF2-40B4-BE49-F238E27FC236}">
                <a16:creationId xmlns:a16="http://schemas.microsoft.com/office/drawing/2014/main" id="{6F826012-5820-30E1-2D7E-0742E756829C}"/>
              </a:ext>
            </a:extLst>
          </p:cNvPr>
          <p:cNvSpPr txBox="1"/>
          <p:nvPr/>
        </p:nvSpPr>
        <p:spPr>
          <a:xfrm>
            <a:off x="8667047" y="3272586"/>
            <a:ext cx="617477" cy="369332"/>
          </a:xfrm>
          <a:prstGeom prst="rect">
            <a:avLst/>
          </a:prstGeom>
          <a:noFill/>
        </p:spPr>
        <p:txBody>
          <a:bodyPr wrap="none" rtlCol="0">
            <a:spAutoFit/>
          </a:bodyPr>
          <a:lstStyle/>
          <a:p>
            <a:r>
              <a:rPr lang="en-GB" dirty="0">
                <a:solidFill>
                  <a:srgbClr val="5994D5"/>
                </a:solidFill>
                <a:latin typeface="Book Antiqua" panose="02040602050305030304" pitchFamily="18" charset="0"/>
              </a:rPr>
              <a:t>CH</a:t>
            </a:r>
            <a:r>
              <a:rPr lang="en-GB" baseline="-25000" dirty="0">
                <a:solidFill>
                  <a:srgbClr val="5994D5"/>
                </a:solidFill>
                <a:latin typeface="Book Antiqua" panose="02040602050305030304" pitchFamily="18" charset="0"/>
              </a:rPr>
              <a:t>4</a:t>
            </a:r>
            <a:endParaRPr lang="en-GB" dirty="0">
              <a:solidFill>
                <a:srgbClr val="5994D5"/>
              </a:solidFill>
              <a:latin typeface="Book Antiqua" panose="02040602050305030304" pitchFamily="18" charset="0"/>
            </a:endParaRPr>
          </a:p>
        </p:txBody>
      </p:sp>
      <p:sp>
        <p:nvSpPr>
          <p:cNvPr id="19" name="TextBox 18">
            <a:extLst>
              <a:ext uri="{FF2B5EF4-FFF2-40B4-BE49-F238E27FC236}">
                <a16:creationId xmlns:a16="http://schemas.microsoft.com/office/drawing/2014/main" id="{28E7801B-D5C3-47F0-9988-F3F2F8951DE2}"/>
              </a:ext>
            </a:extLst>
          </p:cNvPr>
          <p:cNvSpPr txBox="1"/>
          <p:nvPr/>
        </p:nvSpPr>
        <p:spPr>
          <a:xfrm>
            <a:off x="9812046" y="3535680"/>
            <a:ext cx="617477" cy="369332"/>
          </a:xfrm>
          <a:prstGeom prst="rect">
            <a:avLst/>
          </a:prstGeom>
          <a:noFill/>
        </p:spPr>
        <p:txBody>
          <a:bodyPr wrap="none" rtlCol="0">
            <a:spAutoFit/>
          </a:bodyPr>
          <a:lstStyle/>
          <a:p>
            <a:r>
              <a:rPr lang="en-GB" dirty="0">
                <a:solidFill>
                  <a:srgbClr val="5994D5"/>
                </a:solidFill>
                <a:latin typeface="Book Antiqua" panose="02040602050305030304" pitchFamily="18" charset="0"/>
              </a:rPr>
              <a:t>CH</a:t>
            </a:r>
            <a:r>
              <a:rPr lang="en-GB" baseline="-25000" dirty="0">
                <a:solidFill>
                  <a:srgbClr val="5994D5"/>
                </a:solidFill>
                <a:latin typeface="Book Antiqua" panose="02040602050305030304" pitchFamily="18" charset="0"/>
              </a:rPr>
              <a:t>4</a:t>
            </a:r>
            <a:endParaRPr lang="en-GB" dirty="0">
              <a:solidFill>
                <a:srgbClr val="5994D5"/>
              </a:solidFill>
              <a:latin typeface="Book Antiqua" panose="02040602050305030304" pitchFamily="18" charset="0"/>
            </a:endParaRPr>
          </a:p>
        </p:txBody>
      </p:sp>
      <p:pic>
        <p:nvPicPr>
          <p:cNvPr id="20" name="Picture 19">
            <a:extLst>
              <a:ext uri="{FF2B5EF4-FFF2-40B4-BE49-F238E27FC236}">
                <a16:creationId xmlns:a16="http://schemas.microsoft.com/office/drawing/2014/main" id="{762CB463-0576-5588-E3DC-C27B2CFF39BB}"/>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Cutout/>
                    </a14:imgEffect>
                  </a14:imgLayer>
                </a14:imgProps>
              </a:ext>
            </a:extLst>
          </a:blip>
          <a:srcRect l="32208" t="13446" r="33030" b="21571"/>
          <a:stretch/>
        </p:blipFill>
        <p:spPr>
          <a:xfrm>
            <a:off x="564663" y="1737796"/>
            <a:ext cx="1840616" cy="1935441"/>
          </a:xfrm>
          <a:prstGeom prst="rect">
            <a:avLst/>
          </a:prstGeom>
        </p:spPr>
      </p:pic>
      <p:sp>
        <p:nvSpPr>
          <p:cNvPr id="22" name="Freeform: Shape 21">
            <a:extLst>
              <a:ext uri="{FF2B5EF4-FFF2-40B4-BE49-F238E27FC236}">
                <a16:creationId xmlns:a16="http://schemas.microsoft.com/office/drawing/2014/main" id="{1A8F3DA5-1FBC-D791-3E3B-BEC3E26BA062}"/>
              </a:ext>
            </a:extLst>
          </p:cNvPr>
          <p:cNvSpPr/>
          <p:nvPr/>
        </p:nvSpPr>
        <p:spPr>
          <a:xfrm flipV="1">
            <a:off x="2011992" y="3168893"/>
            <a:ext cx="1995487" cy="323056"/>
          </a:xfrm>
          <a:custGeom>
            <a:avLst/>
            <a:gdLst>
              <a:gd name="connsiteX0" fmla="*/ 0 w 1657350"/>
              <a:gd name="connsiteY0" fmla="*/ 981075 h 981075"/>
              <a:gd name="connsiteX1" fmla="*/ 914400 w 1657350"/>
              <a:gd name="connsiteY1" fmla="*/ 0 h 981075"/>
              <a:gd name="connsiteX2" fmla="*/ 1657350 w 1657350"/>
              <a:gd name="connsiteY2" fmla="*/ 0 h 981075"/>
              <a:gd name="connsiteX0" fmla="*/ 0 w 1778000"/>
              <a:gd name="connsiteY0" fmla="*/ 987425 h 987425"/>
              <a:gd name="connsiteX1" fmla="*/ 914400 w 1778000"/>
              <a:gd name="connsiteY1" fmla="*/ 6350 h 987425"/>
              <a:gd name="connsiteX2" fmla="*/ 1778000 w 1778000"/>
              <a:gd name="connsiteY2" fmla="*/ 0 h 987425"/>
              <a:gd name="connsiteX0" fmla="*/ 0 w 1771650"/>
              <a:gd name="connsiteY0" fmla="*/ 987425 h 987425"/>
              <a:gd name="connsiteX1" fmla="*/ 914400 w 1771650"/>
              <a:gd name="connsiteY1" fmla="*/ 6350 h 987425"/>
              <a:gd name="connsiteX2" fmla="*/ 1771650 w 1771650"/>
              <a:gd name="connsiteY2" fmla="*/ 0 h 987425"/>
              <a:gd name="connsiteX0" fmla="*/ 0 w 1143000"/>
              <a:gd name="connsiteY0" fmla="*/ 320675 h 320675"/>
              <a:gd name="connsiteX1" fmla="*/ 285750 w 1143000"/>
              <a:gd name="connsiteY1" fmla="*/ 6350 h 320675"/>
              <a:gd name="connsiteX2" fmla="*/ 1143000 w 1143000"/>
              <a:gd name="connsiteY2" fmla="*/ 0 h 320675"/>
              <a:gd name="connsiteX0" fmla="*/ 0 w 1143000"/>
              <a:gd name="connsiteY0" fmla="*/ 315912 h 315912"/>
              <a:gd name="connsiteX1" fmla="*/ 285750 w 1143000"/>
              <a:gd name="connsiteY1" fmla="*/ 1587 h 315912"/>
              <a:gd name="connsiteX2" fmla="*/ 1143000 w 1143000"/>
              <a:gd name="connsiteY2" fmla="*/ 0 h 315912"/>
              <a:gd name="connsiteX0" fmla="*/ 0 w 1143000"/>
              <a:gd name="connsiteY0" fmla="*/ 314325 h 314325"/>
              <a:gd name="connsiteX1" fmla="*/ 285750 w 1143000"/>
              <a:gd name="connsiteY1" fmla="*/ 0 h 314325"/>
              <a:gd name="connsiteX2" fmla="*/ 1143000 w 1143000"/>
              <a:gd name="connsiteY2" fmla="*/ 794 h 314325"/>
              <a:gd name="connsiteX0" fmla="*/ 0 w 1381125"/>
              <a:gd name="connsiteY0" fmla="*/ 318294 h 318294"/>
              <a:gd name="connsiteX1" fmla="*/ 285750 w 1381125"/>
              <a:gd name="connsiteY1" fmla="*/ 3969 h 318294"/>
              <a:gd name="connsiteX2" fmla="*/ 1381125 w 1381125"/>
              <a:gd name="connsiteY2" fmla="*/ 0 h 318294"/>
              <a:gd name="connsiteX0" fmla="*/ 0 w 1995487"/>
              <a:gd name="connsiteY0" fmla="*/ 323056 h 323056"/>
              <a:gd name="connsiteX1" fmla="*/ 285750 w 1995487"/>
              <a:gd name="connsiteY1" fmla="*/ 8731 h 323056"/>
              <a:gd name="connsiteX2" fmla="*/ 1995487 w 1995487"/>
              <a:gd name="connsiteY2" fmla="*/ 0 h 323056"/>
            </a:gdLst>
            <a:ahLst/>
            <a:cxnLst>
              <a:cxn ang="0">
                <a:pos x="connsiteX0" y="connsiteY0"/>
              </a:cxn>
              <a:cxn ang="0">
                <a:pos x="connsiteX1" y="connsiteY1"/>
              </a:cxn>
              <a:cxn ang="0">
                <a:pos x="connsiteX2" y="connsiteY2"/>
              </a:cxn>
            </a:cxnLst>
            <a:rect l="l" t="t" r="r" b="b"/>
            <a:pathLst>
              <a:path w="1995487" h="323056">
                <a:moveTo>
                  <a:pt x="0" y="323056"/>
                </a:moveTo>
                <a:lnTo>
                  <a:pt x="285750" y="8731"/>
                </a:lnTo>
                <a:lnTo>
                  <a:pt x="1995487" y="0"/>
                </a:lnTo>
              </a:path>
            </a:pathLst>
          </a:custGeom>
          <a:noFill/>
          <a:ln>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C66E2041-527E-578A-A7ED-116A923F2615}"/>
              </a:ext>
            </a:extLst>
          </p:cNvPr>
          <p:cNvSpPr txBox="1"/>
          <p:nvPr/>
        </p:nvSpPr>
        <p:spPr>
          <a:xfrm>
            <a:off x="2259807" y="2909652"/>
            <a:ext cx="2322286" cy="584775"/>
          </a:xfrm>
          <a:prstGeom prst="rect">
            <a:avLst/>
          </a:prstGeom>
          <a:noFill/>
        </p:spPr>
        <p:txBody>
          <a:bodyPr wrap="square" rtlCol="0">
            <a:spAutoFit/>
          </a:bodyPr>
          <a:lstStyle/>
          <a:p>
            <a:r>
              <a:rPr lang="en-GB" sz="1600" dirty="0">
                <a:solidFill>
                  <a:srgbClr val="5994D5"/>
                </a:solidFill>
                <a:latin typeface="Book Antiqua" panose="02040602050305030304" pitchFamily="18" charset="0"/>
              </a:rPr>
              <a:t>Hydrocarbons &amp; organic molecules</a:t>
            </a:r>
          </a:p>
        </p:txBody>
      </p:sp>
      <p:sp>
        <p:nvSpPr>
          <p:cNvPr id="25" name="TextBox 24">
            <a:extLst>
              <a:ext uri="{FF2B5EF4-FFF2-40B4-BE49-F238E27FC236}">
                <a16:creationId xmlns:a16="http://schemas.microsoft.com/office/drawing/2014/main" id="{0C847CE2-B466-503D-38C2-295350F440B2}"/>
              </a:ext>
            </a:extLst>
          </p:cNvPr>
          <p:cNvSpPr txBox="1"/>
          <p:nvPr/>
        </p:nvSpPr>
        <p:spPr>
          <a:xfrm>
            <a:off x="2405279" y="2122089"/>
            <a:ext cx="6190342" cy="338554"/>
          </a:xfrm>
          <a:prstGeom prst="rect">
            <a:avLst/>
          </a:prstGeom>
          <a:noFill/>
        </p:spPr>
        <p:txBody>
          <a:bodyPr wrap="square">
            <a:spAutoFit/>
          </a:bodyPr>
          <a:lstStyle/>
          <a:p>
            <a:r>
              <a:rPr lang="en-GB" sz="1600" dirty="0">
                <a:solidFill>
                  <a:srgbClr val="5994D5"/>
                </a:solidFill>
                <a:latin typeface="Book Antiqua" panose="02040602050305030304" pitchFamily="18" charset="0"/>
              </a:rPr>
              <a:t>Amino acids</a:t>
            </a:r>
          </a:p>
        </p:txBody>
      </p:sp>
      <p:sp>
        <p:nvSpPr>
          <p:cNvPr id="27" name="Freeform: Shape 26">
            <a:extLst>
              <a:ext uri="{FF2B5EF4-FFF2-40B4-BE49-F238E27FC236}">
                <a16:creationId xmlns:a16="http://schemas.microsoft.com/office/drawing/2014/main" id="{6E6DD481-27AC-8956-EE0A-2F531C8D9B6C}"/>
              </a:ext>
            </a:extLst>
          </p:cNvPr>
          <p:cNvSpPr/>
          <p:nvPr/>
        </p:nvSpPr>
        <p:spPr>
          <a:xfrm>
            <a:off x="2208637" y="2423602"/>
            <a:ext cx="1428750" cy="296282"/>
          </a:xfrm>
          <a:custGeom>
            <a:avLst/>
            <a:gdLst>
              <a:gd name="connsiteX0" fmla="*/ 0 w 1657350"/>
              <a:gd name="connsiteY0" fmla="*/ 981075 h 981075"/>
              <a:gd name="connsiteX1" fmla="*/ 914400 w 1657350"/>
              <a:gd name="connsiteY1" fmla="*/ 0 h 981075"/>
              <a:gd name="connsiteX2" fmla="*/ 1657350 w 1657350"/>
              <a:gd name="connsiteY2" fmla="*/ 0 h 981075"/>
              <a:gd name="connsiteX0" fmla="*/ 0 w 1778000"/>
              <a:gd name="connsiteY0" fmla="*/ 987425 h 987425"/>
              <a:gd name="connsiteX1" fmla="*/ 914400 w 1778000"/>
              <a:gd name="connsiteY1" fmla="*/ 6350 h 987425"/>
              <a:gd name="connsiteX2" fmla="*/ 1778000 w 1778000"/>
              <a:gd name="connsiteY2" fmla="*/ 0 h 987425"/>
              <a:gd name="connsiteX0" fmla="*/ 0 w 1771650"/>
              <a:gd name="connsiteY0" fmla="*/ 987425 h 987425"/>
              <a:gd name="connsiteX1" fmla="*/ 914400 w 1771650"/>
              <a:gd name="connsiteY1" fmla="*/ 6350 h 987425"/>
              <a:gd name="connsiteX2" fmla="*/ 1771650 w 1771650"/>
              <a:gd name="connsiteY2" fmla="*/ 0 h 987425"/>
              <a:gd name="connsiteX0" fmla="*/ 0 w 1143000"/>
              <a:gd name="connsiteY0" fmla="*/ 320675 h 320675"/>
              <a:gd name="connsiteX1" fmla="*/ 285750 w 1143000"/>
              <a:gd name="connsiteY1" fmla="*/ 6350 h 320675"/>
              <a:gd name="connsiteX2" fmla="*/ 1143000 w 1143000"/>
              <a:gd name="connsiteY2" fmla="*/ 0 h 320675"/>
              <a:gd name="connsiteX0" fmla="*/ 0 w 1143000"/>
              <a:gd name="connsiteY0" fmla="*/ 315912 h 315912"/>
              <a:gd name="connsiteX1" fmla="*/ 285750 w 1143000"/>
              <a:gd name="connsiteY1" fmla="*/ 1587 h 315912"/>
              <a:gd name="connsiteX2" fmla="*/ 1143000 w 1143000"/>
              <a:gd name="connsiteY2" fmla="*/ 0 h 315912"/>
              <a:gd name="connsiteX0" fmla="*/ 0 w 1143000"/>
              <a:gd name="connsiteY0" fmla="*/ 314325 h 314325"/>
              <a:gd name="connsiteX1" fmla="*/ 285750 w 1143000"/>
              <a:gd name="connsiteY1" fmla="*/ 0 h 314325"/>
              <a:gd name="connsiteX2" fmla="*/ 1143000 w 1143000"/>
              <a:gd name="connsiteY2" fmla="*/ 794 h 314325"/>
              <a:gd name="connsiteX0" fmla="*/ 0 w 1381125"/>
              <a:gd name="connsiteY0" fmla="*/ 318294 h 318294"/>
              <a:gd name="connsiteX1" fmla="*/ 285750 w 1381125"/>
              <a:gd name="connsiteY1" fmla="*/ 3969 h 318294"/>
              <a:gd name="connsiteX2" fmla="*/ 1381125 w 1381125"/>
              <a:gd name="connsiteY2" fmla="*/ 0 h 318294"/>
              <a:gd name="connsiteX0" fmla="*/ 0 w 1428750"/>
              <a:gd name="connsiteY0" fmla="*/ 318294 h 318294"/>
              <a:gd name="connsiteX1" fmla="*/ 285750 w 1428750"/>
              <a:gd name="connsiteY1" fmla="*/ 3969 h 318294"/>
              <a:gd name="connsiteX2" fmla="*/ 1428750 w 1428750"/>
              <a:gd name="connsiteY2" fmla="*/ 0 h 318294"/>
            </a:gdLst>
            <a:ahLst/>
            <a:cxnLst>
              <a:cxn ang="0">
                <a:pos x="connsiteX0" y="connsiteY0"/>
              </a:cxn>
              <a:cxn ang="0">
                <a:pos x="connsiteX1" y="connsiteY1"/>
              </a:cxn>
              <a:cxn ang="0">
                <a:pos x="connsiteX2" y="connsiteY2"/>
              </a:cxn>
            </a:cxnLst>
            <a:rect l="l" t="t" r="r" b="b"/>
            <a:pathLst>
              <a:path w="1428750" h="318294">
                <a:moveTo>
                  <a:pt x="0" y="318294"/>
                </a:moveTo>
                <a:lnTo>
                  <a:pt x="285750" y="3969"/>
                </a:lnTo>
                <a:lnTo>
                  <a:pt x="1428750" y="0"/>
                </a:lnTo>
              </a:path>
            </a:pathLst>
          </a:custGeom>
          <a:noFill/>
          <a:ln>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F06F323-B3C3-1042-7537-E881E1299DE0}"/>
              </a:ext>
            </a:extLst>
          </p:cNvPr>
          <p:cNvSpPr>
            <a:spLocks noGrp="1"/>
          </p:cNvSpPr>
          <p:nvPr>
            <p:ph type="title"/>
          </p:nvPr>
        </p:nvSpPr>
        <p:spPr/>
        <p:txBody>
          <a:bodyPr/>
          <a:lstStyle/>
          <a:p>
            <a:r>
              <a:rPr lang="en-GB" dirty="0">
                <a:solidFill>
                  <a:srgbClr val="BFD6EF"/>
                </a:solidFill>
                <a:latin typeface="Book Antiqua" panose="02040602050305030304" pitchFamily="18" charset="0"/>
              </a:rPr>
              <a:t>Separating chemistry from life</a:t>
            </a:r>
          </a:p>
        </p:txBody>
      </p:sp>
      <p:pic>
        <p:nvPicPr>
          <p:cNvPr id="29" name="Picture 4" descr="Models of Landscape Formation on Saturn's Moon Titan Reveal an Earth-Like  Alien World">
            <a:extLst>
              <a:ext uri="{FF2B5EF4-FFF2-40B4-BE49-F238E27FC236}">
                <a16:creationId xmlns:a16="http://schemas.microsoft.com/office/drawing/2014/main" id="{1642A4DA-A0D9-1593-0C21-AA164014E77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Cutout numberOfShades="6"/>
                    </a14:imgEffect>
                  </a14:imgLayer>
                </a14:imgProps>
              </a:ext>
              <a:ext uri="{28A0092B-C50C-407E-A947-70E740481C1C}">
                <a14:useLocalDpi xmlns:a14="http://schemas.microsoft.com/office/drawing/2010/main" val="0"/>
              </a:ext>
            </a:extLst>
          </a:blip>
          <a:srcRect l="34752" r="33638"/>
          <a:stretch/>
        </p:blipFill>
        <p:spPr bwMode="auto">
          <a:xfrm>
            <a:off x="9983363" y="0"/>
            <a:ext cx="2019300" cy="2737401"/>
          </a:xfrm>
          <a:prstGeom prst="rect">
            <a:avLst/>
          </a:prstGeom>
          <a:noFill/>
          <a:extLst>
            <a:ext uri="{909E8E84-426E-40DD-AFC4-6F175D3DCCD1}">
              <a14:hiddenFill xmlns:a14="http://schemas.microsoft.com/office/drawing/2010/main">
                <a:solidFill>
                  <a:srgbClr val="FFFFFF"/>
                </a:solidFill>
              </a14:hiddenFill>
            </a:ext>
          </a:extLst>
        </p:spPr>
      </p:pic>
      <p:sp>
        <p:nvSpPr>
          <p:cNvPr id="30" name="Freeform: Shape 29">
            <a:extLst>
              <a:ext uri="{FF2B5EF4-FFF2-40B4-BE49-F238E27FC236}">
                <a16:creationId xmlns:a16="http://schemas.microsoft.com/office/drawing/2014/main" id="{4490686E-20DD-43DE-EA30-AD368CF59AF3}"/>
              </a:ext>
            </a:extLst>
          </p:cNvPr>
          <p:cNvSpPr/>
          <p:nvPr/>
        </p:nvSpPr>
        <p:spPr>
          <a:xfrm flipH="1" flipV="1">
            <a:off x="9086157" y="1779971"/>
            <a:ext cx="1080885" cy="304848"/>
          </a:xfrm>
          <a:custGeom>
            <a:avLst/>
            <a:gdLst>
              <a:gd name="connsiteX0" fmla="*/ 0 w 1657350"/>
              <a:gd name="connsiteY0" fmla="*/ 981075 h 981075"/>
              <a:gd name="connsiteX1" fmla="*/ 914400 w 1657350"/>
              <a:gd name="connsiteY1" fmla="*/ 0 h 981075"/>
              <a:gd name="connsiteX2" fmla="*/ 1657350 w 1657350"/>
              <a:gd name="connsiteY2" fmla="*/ 0 h 981075"/>
              <a:gd name="connsiteX0" fmla="*/ 0 w 1778000"/>
              <a:gd name="connsiteY0" fmla="*/ 987425 h 987425"/>
              <a:gd name="connsiteX1" fmla="*/ 914400 w 1778000"/>
              <a:gd name="connsiteY1" fmla="*/ 6350 h 987425"/>
              <a:gd name="connsiteX2" fmla="*/ 1778000 w 1778000"/>
              <a:gd name="connsiteY2" fmla="*/ 0 h 987425"/>
              <a:gd name="connsiteX0" fmla="*/ 0 w 1771650"/>
              <a:gd name="connsiteY0" fmla="*/ 987425 h 987425"/>
              <a:gd name="connsiteX1" fmla="*/ 914400 w 1771650"/>
              <a:gd name="connsiteY1" fmla="*/ 6350 h 987425"/>
              <a:gd name="connsiteX2" fmla="*/ 1771650 w 1771650"/>
              <a:gd name="connsiteY2" fmla="*/ 0 h 987425"/>
              <a:gd name="connsiteX0" fmla="*/ 0 w 1143000"/>
              <a:gd name="connsiteY0" fmla="*/ 320675 h 320675"/>
              <a:gd name="connsiteX1" fmla="*/ 285750 w 1143000"/>
              <a:gd name="connsiteY1" fmla="*/ 6350 h 320675"/>
              <a:gd name="connsiteX2" fmla="*/ 1143000 w 1143000"/>
              <a:gd name="connsiteY2" fmla="*/ 0 h 320675"/>
              <a:gd name="connsiteX0" fmla="*/ 0 w 1143000"/>
              <a:gd name="connsiteY0" fmla="*/ 315912 h 315912"/>
              <a:gd name="connsiteX1" fmla="*/ 285750 w 1143000"/>
              <a:gd name="connsiteY1" fmla="*/ 1587 h 315912"/>
              <a:gd name="connsiteX2" fmla="*/ 1143000 w 1143000"/>
              <a:gd name="connsiteY2" fmla="*/ 0 h 315912"/>
              <a:gd name="connsiteX0" fmla="*/ 0 w 1143000"/>
              <a:gd name="connsiteY0" fmla="*/ 314325 h 314325"/>
              <a:gd name="connsiteX1" fmla="*/ 285750 w 1143000"/>
              <a:gd name="connsiteY1" fmla="*/ 0 h 314325"/>
              <a:gd name="connsiteX2" fmla="*/ 1143000 w 1143000"/>
              <a:gd name="connsiteY2" fmla="*/ 794 h 314325"/>
              <a:gd name="connsiteX0" fmla="*/ 0 w 1381125"/>
              <a:gd name="connsiteY0" fmla="*/ 318294 h 318294"/>
              <a:gd name="connsiteX1" fmla="*/ 285750 w 1381125"/>
              <a:gd name="connsiteY1" fmla="*/ 3969 h 318294"/>
              <a:gd name="connsiteX2" fmla="*/ 1381125 w 1381125"/>
              <a:gd name="connsiteY2" fmla="*/ 0 h 318294"/>
              <a:gd name="connsiteX0" fmla="*/ 0 w 1428750"/>
              <a:gd name="connsiteY0" fmla="*/ 318294 h 318294"/>
              <a:gd name="connsiteX1" fmla="*/ 285750 w 1428750"/>
              <a:gd name="connsiteY1" fmla="*/ 3969 h 318294"/>
              <a:gd name="connsiteX2" fmla="*/ 1428750 w 1428750"/>
              <a:gd name="connsiteY2" fmla="*/ 0 h 318294"/>
              <a:gd name="connsiteX0" fmla="*/ 0 w 1252196"/>
              <a:gd name="connsiteY0" fmla="*/ 318294 h 318294"/>
              <a:gd name="connsiteX1" fmla="*/ 285750 w 1252196"/>
              <a:gd name="connsiteY1" fmla="*/ 3969 h 318294"/>
              <a:gd name="connsiteX2" fmla="*/ 1252196 w 1252196"/>
              <a:gd name="connsiteY2" fmla="*/ 0 h 318294"/>
            </a:gdLst>
            <a:ahLst/>
            <a:cxnLst>
              <a:cxn ang="0">
                <a:pos x="connsiteX0" y="connsiteY0"/>
              </a:cxn>
              <a:cxn ang="0">
                <a:pos x="connsiteX1" y="connsiteY1"/>
              </a:cxn>
              <a:cxn ang="0">
                <a:pos x="connsiteX2" y="connsiteY2"/>
              </a:cxn>
            </a:cxnLst>
            <a:rect l="l" t="t" r="r" b="b"/>
            <a:pathLst>
              <a:path w="1252196" h="318294">
                <a:moveTo>
                  <a:pt x="0" y="318294"/>
                </a:moveTo>
                <a:lnTo>
                  <a:pt x="285750" y="3969"/>
                </a:lnTo>
                <a:lnTo>
                  <a:pt x="1252196" y="0"/>
                </a:lnTo>
              </a:path>
            </a:pathLst>
          </a:custGeom>
          <a:noFill/>
          <a:ln>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C2EAE847-4E9D-5927-FDD4-A3D26D9827A9}"/>
              </a:ext>
            </a:extLst>
          </p:cNvPr>
          <p:cNvSpPr txBox="1"/>
          <p:nvPr/>
        </p:nvSpPr>
        <p:spPr>
          <a:xfrm>
            <a:off x="9002266" y="1807161"/>
            <a:ext cx="1080885" cy="338554"/>
          </a:xfrm>
          <a:prstGeom prst="rect">
            <a:avLst/>
          </a:prstGeom>
          <a:noFill/>
        </p:spPr>
        <p:txBody>
          <a:bodyPr wrap="square">
            <a:spAutoFit/>
          </a:bodyPr>
          <a:lstStyle/>
          <a:p>
            <a:r>
              <a:rPr lang="en-GB" sz="1600" dirty="0">
                <a:solidFill>
                  <a:srgbClr val="5994D5"/>
                </a:solidFill>
                <a:latin typeface="Book Antiqua" panose="02040602050305030304" pitchFamily="18" charset="0"/>
              </a:rPr>
              <a:t>Methane</a:t>
            </a:r>
          </a:p>
        </p:txBody>
      </p:sp>
      <p:sp>
        <p:nvSpPr>
          <p:cNvPr id="32" name="TextBox 31">
            <a:extLst>
              <a:ext uri="{FF2B5EF4-FFF2-40B4-BE49-F238E27FC236}">
                <a16:creationId xmlns:a16="http://schemas.microsoft.com/office/drawing/2014/main" id="{1C7562C5-7FCD-1144-2B1F-EED715CE4E3C}"/>
              </a:ext>
            </a:extLst>
          </p:cNvPr>
          <p:cNvSpPr txBox="1"/>
          <p:nvPr/>
        </p:nvSpPr>
        <p:spPr>
          <a:xfrm>
            <a:off x="9039899" y="2830339"/>
            <a:ext cx="1080885" cy="338554"/>
          </a:xfrm>
          <a:prstGeom prst="rect">
            <a:avLst/>
          </a:prstGeom>
          <a:noFill/>
        </p:spPr>
        <p:txBody>
          <a:bodyPr wrap="square">
            <a:spAutoFit/>
          </a:bodyPr>
          <a:lstStyle/>
          <a:p>
            <a:r>
              <a:rPr lang="en-GB" sz="1600" dirty="0">
                <a:solidFill>
                  <a:srgbClr val="5994D5"/>
                </a:solidFill>
                <a:latin typeface="Book Antiqua" panose="02040602050305030304" pitchFamily="18" charset="0"/>
              </a:rPr>
              <a:t>Methane</a:t>
            </a:r>
          </a:p>
        </p:txBody>
      </p:sp>
      <p:sp>
        <p:nvSpPr>
          <p:cNvPr id="4" name="Oval 3">
            <a:extLst>
              <a:ext uri="{FF2B5EF4-FFF2-40B4-BE49-F238E27FC236}">
                <a16:creationId xmlns:a16="http://schemas.microsoft.com/office/drawing/2014/main" id="{13E40AFF-CC98-FE92-A40D-D7017DD3A0EF}"/>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5E5A3337-C17A-414B-EB53-3BA095FB3467}"/>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781A26B-FAF0-B2AD-5BE5-9A00EC96002B}"/>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073BCC3-E8E4-CB9A-C7E7-E0157DB8E223}"/>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08C295FC-7B21-CBB0-02F2-207B59662EE9}"/>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F3326847-11CE-B96D-666E-008F450A4284}"/>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4D39304D-BE32-6042-0ADF-2FA7A31B47DF}"/>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22DF034E-EC57-64F7-5BA5-C31CBCC964A2}"/>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4474CFA9-B51B-B1A7-0E93-E16024E84333}"/>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D2F440BE-8E49-140F-6280-B0BBFE23CB65}"/>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F2DAFFF9-30D4-C5F7-74E2-34DD7D3DAE67}"/>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BCFE8BC3-FD60-54A5-BE94-BDD4878F0739}"/>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00F3CF61-5515-5F56-234F-36EA60CC7846}"/>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4A9A8013-6482-2553-2009-3C53F7DF3EA5}"/>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0DDE3256-CBB1-8C0E-81AF-6C1C0491908D}"/>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0C1D2480-0698-D18E-5BE9-8EA5A0FDE361}"/>
              </a:ext>
            </a:extLst>
          </p:cNvPr>
          <p:cNvSpPr/>
          <p:nvPr/>
        </p:nvSpPr>
        <p:spPr>
          <a:xfrm>
            <a:off x="267448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DFE0A847-F167-DC0C-2F85-01A809C5CC9A}"/>
              </a:ext>
            </a:extLst>
          </p:cNvPr>
          <p:cNvSpPr/>
          <p:nvPr/>
        </p:nvSpPr>
        <p:spPr>
          <a:xfrm>
            <a:off x="2816157"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D55EA49A-8032-4B3B-D5D4-F7C01F25BF54}"/>
              </a:ext>
            </a:extLst>
          </p:cNvPr>
          <p:cNvSpPr/>
          <p:nvPr/>
        </p:nvSpPr>
        <p:spPr>
          <a:xfrm>
            <a:off x="2957826"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A7EA4951-0394-4184-D663-7BA2A01B6CAA}"/>
              </a:ext>
            </a:extLst>
          </p:cNvPr>
          <p:cNvSpPr/>
          <p:nvPr/>
        </p:nvSpPr>
        <p:spPr>
          <a:xfrm>
            <a:off x="3092232"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1C729257-1E0F-7A42-39FF-6C0DC0359B7B}"/>
              </a:ext>
            </a:extLst>
          </p:cNvPr>
          <p:cNvSpPr/>
          <p:nvPr/>
        </p:nvSpPr>
        <p:spPr>
          <a:xfrm>
            <a:off x="3314763"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828082E9-FDF5-BD95-45AC-3172D971A2A5}"/>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AF4389CC-0954-1A7B-2AC5-2443C312B729}"/>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45" name="Oval 6144">
            <a:extLst>
              <a:ext uri="{FF2B5EF4-FFF2-40B4-BE49-F238E27FC236}">
                <a16:creationId xmlns:a16="http://schemas.microsoft.com/office/drawing/2014/main" id="{92AB69CB-F678-FF5C-8809-269551A9E073}"/>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48" name="Oval 6147">
            <a:extLst>
              <a:ext uri="{FF2B5EF4-FFF2-40B4-BE49-F238E27FC236}">
                <a16:creationId xmlns:a16="http://schemas.microsoft.com/office/drawing/2014/main" id="{70E9108C-A416-F244-59AB-4376D528A9B4}"/>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50" name="Oval 6149">
            <a:extLst>
              <a:ext uri="{FF2B5EF4-FFF2-40B4-BE49-F238E27FC236}">
                <a16:creationId xmlns:a16="http://schemas.microsoft.com/office/drawing/2014/main" id="{64CE0154-6DD2-4AFA-2AF8-260D2AE45D3E}"/>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52" name="Oval 6151">
            <a:extLst>
              <a:ext uri="{FF2B5EF4-FFF2-40B4-BE49-F238E27FC236}">
                <a16:creationId xmlns:a16="http://schemas.microsoft.com/office/drawing/2014/main" id="{08A73BEE-D768-3D0C-99E2-57D9D5DF2EAE}"/>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54" name="Oval 6153">
            <a:extLst>
              <a:ext uri="{FF2B5EF4-FFF2-40B4-BE49-F238E27FC236}">
                <a16:creationId xmlns:a16="http://schemas.microsoft.com/office/drawing/2014/main" id="{CBB71A97-42B1-09FE-0C11-A36371BAEEF8}"/>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56" name="Oval 6155">
            <a:extLst>
              <a:ext uri="{FF2B5EF4-FFF2-40B4-BE49-F238E27FC236}">
                <a16:creationId xmlns:a16="http://schemas.microsoft.com/office/drawing/2014/main" id="{5BBACFDE-E33F-C15F-CF6B-8BC294E7878B}"/>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58" name="Oval 6157">
            <a:extLst>
              <a:ext uri="{FF2B5EF4-FFF2-40B4-BE49-F238E27FC236}">
                <a16:creationId xmlns:a16="http://schemas.microsoft.com/office/drawing/2014/main" id="{83D86E3F-4346-5176-A9E9-B26C00ACB04B}"/>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60" name="Oval 6159">
            <a:extLst>
              <a:ext uri="{FF2B5EF4-FFF2-40B4-BE49-F238E27FC236}">
                <a16:creationId xmlns:a16="http://schemas.microsoft.com/office/drawing/2014/main" id="{B5E2FF0F-55EC-2B9D-D418-2BB3577A09AC}"/>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62" name="Oval 6161">
            <a:extLst>
              <a:ext uri="{FF2B5EF4-FFF2-40B4-BE49-F238E27FC236}">
                <a16:creationId xmlns:a16="http://schemas.microsoft.com/office/drawing/2014/main" id="{57AC01BC-03CE-0FC9-9CA8-1486F7934513}"/>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64" name="Oval 6163">
            <a:extLst>
              <a:ext uri="{FF2B5EF4-FFF2-40B4-BE49-F238E27FC236}">
                <a16:creationId xmlns:a16="http://schemas.microsoft.com/office/drawing/2014/main" id="{0E453F4B-64A7-77EC-A4A2-4137E7BFC823}"/>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66" name="Oval 6165">
            <a:extLst>
              <a:ext uri="{FF2B5EF4-FFF2-40B4-BE49-F238E27FC236}">
                <a16:creationId xmlns:a16="http://schemas.microsoft.com/office/drawing/2014/main" id="{73691EA9-2F1C-EEF2-42FD-FC951217B570}"/>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68" name="Oval 6167">
            <a:extLst>
              <a:ext uri="{FF2B5EF4-FFF2-40B4-BE49-F238E27FC236}">
                <a16:creationId xmlns:a16="http://schemas.microsoft.com/office/drawing/2014/main" id="{585E9225-19FD-EFE8-63F4-774A28EF27B4}"/>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70" name="Oval 6169">
            <a:extLst>
              <a:ext uri="{FF2B5EF4-FFF2-40B4-BE49-F238E27FC236}">
                <a16:creationId xmlns:a16="http://schemas.microsoft.com/office/drawing/2014/main" id="{753F0CC7-D3CC-E09D-2B5F-A7DDFB7B7518}"/>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089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146"/>
                                        </p:tgtEl>
                                        <p:attrNameLst>
                                          <p:attrName>style.visibility</p:attrName>
                                        </p:attrNameLst>
                                      </p:cBhvr>
                                      <p:to>
                                        <p:strVal val="visible"/>
                                      </p:to>
                                    </p:set>
                                    <p:anim calcmode="lin" valueType="num">
                                      <p:cBhvr additive="base">
                                        <p:cTn id="26" dur="500" fill="hold"/>
                                        <p:tgtEl>
                                          <p:spTgt spid="6146"/>
                                        </p:tgtEl>
                                        <p:attrNameLst>
                                          <p:attrName>ppt_x</p:attrName>
                                        </p:attrNameLst>
                                      </p:cBhvr>
                                      <p:tavLst>
                                        <p:tav tm="0">
                                          <p:val>
                                            <p:strVal val="#ppt_x"/>
                                          </p:val>
                                        </p:tav>
                                        <p:tav tm="100000">
                                          <p:val>
                                            <p:strVal val="#ppt_x"/>
                                          </p:val>
                                        </p:tav>
                                      </p:tavLst>
                                    </p:anim>
                                    <p:anim calcmode="lin" valueType="num">
                                      <p:cBhvr additive="base">
                                        <p:cTn id="27"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par>
                                <p:cTn id="36" presetID="22" presetClass="entr" presetSubtype="4"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down)">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left)">
                                      <p:cBhvr>
                                        <p:cTn id="65" dur="500"/>
                                        <p:tgtEl>
                                          <p:spTgt spid="30"/>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P spid="22" grpId="0" animBg="1"/>
      <p:bldP spid="23" grpId="0"/>
      <p:bldP spid="25" grpId="0"/>
      <p:bldP spid="27" grpId="0" animBg="1"/>
      <p:bldP spid="30" grpId="0" animBg="1"/>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C68E-87B8-810A-7315-80D63C0B24F0}"/>
              </a:ext>
            </a:extLst>
          </p:cNvPr>
          <p:cNvSpPr>
            <a:spLocks noGrp="1"/>
          </p:cNvSpPr>
          <p:nvPr>
            <p:ph type="title"/>
          </p:nvPr>
        </p:nvSpPr>
        <p:spPr/>
        <p:txBody>
          <a:bodyPr/>
          <a:lstStyle/>
          <a:p>
            <a:r>
              <a:rPr lang="en-GB" dirty="0">
                <a:solidFill>
                  <a:srgbClr val="BFD6EF"/>
                </a:solidFill>
                <a:latin typeface="Book Antiqua" panose="02040602050305030304" pitchFamily="18" charset="0"/>
              </a:rPr>
              <a:t>Test our models</a:t>
            </a:r>
          </a:p>
        </p:txBody>
      </p:sp>
      <p:sp>
        <p:nvSpPr>
          <p:cNvPr id="3" name="Content Placeholder 2">
            <a:extLst>
              <a:ext uri="{FF2B5EF4-FFF2-40B4-BE49-F238E27FC236}">
                <a16:creationId xmlns:a16="http://schemas.microsoft.com/office/drawing/2014/main" id="{41691BE9-A66C-97E4-F664-FFE6C15E4C29}"/>
              </a:ext>
            </a:extLst>
          </p:cNvPr>
          <p:cNvSpPr>
            <a:spLocks noGrp="1"/>
          </p:cNvSpPr>
          <p:nvPr>
            <p:ph idx="1"/>
          </p:nvPr>
        </p:nvSpPr>
        <p:spPr/>
        <p:txBody>
          <a:bodyPr/>
          <a:lstStyle/>
          <a:p>
            <a:pPr marL="0" indent="0">
              <a:buNone/>
            </a:pPr>
            <a:endParaRPr lang="en-GB" dirty="0"/>
          </a:p>
          <a:p>
            <a:pPr marL="0" indent="0">
              <a:buNone/>
            </a:pPr>
            <a:endParaRPr lang="en-GB" dirty="0"/>
          </a:p>
        </p:txBody>
      </p:sp>
      <p:pic>
        <p:nvPicPr>
          <p:cNvPr id="6" name="Picture 2" descr="Mars: The Red Planet | Live Science">
            <a:extLst>
              <a:ext uri="{FF2B5EF4-FFF2-40B4-BE49-F238E27FC236}">
                <a16:creationId xmlns:a16="http://schemas.microsoft.com/office/drawing/2014/main" id="{1A0AB4EB-8448-C5C1-E027-D66D2127A69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utout numberOfShades="4"/>
                    </a14:imgEffect>
                  </a14:imgLayer>
                </a14:imgProps>
              </a:ext>
              <a:ext uri="{28A0092B-C50C-407E-A947-70E740481C1C}">
                <a14:useLocalDpi xmlns:a14="http://schemas.microsoft.com/office/drawing/2010/main" val="0"/>
              </a:ext>
            </a:extLst>
          </a:blip>
          <a:srcRect l="23709" r="23760"/>
          <a:stretch/>
        </p:blipFill>
        <p:spPr bwMode="auto">
          <a:xfrm>
            <a:off x="449943" y="1393598"/>
            <a:ext cx="2902858" cy="310836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4382CBD-4015-5570-9DE1-CC54ECBB21BF}"/>
              </a:ext>
            </a:extLst>
          </p:cNvPr>
          <p:cNvSpPr/>
          <p:nvPr/>
        </p:nvSpPr>
        <p:spPr>
          <a:xfrm rot="2700000">
            <a:off x="2546667" y="2776716"/>
            <a:ext cx="342000" cy="342131"/>
          </a:xfrm>
          <a:prstGeom prst="rect">
            <a:avLst/>
          </a:prstGeom>
          <a:noFill/>
          <a:ln w="28575">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21F545D-35C2-30AC-1867-618EDA1FEADA}"/>
              </a:ext>
            </a:extLst>
          </p:cNvPr>
          <p:cNvSpPr/>
          <p:nvPr/>
        </p:nvSpPr>
        <p:spPr>
          <a:xfrm rot="2700000">
            <a:off x="4270391" y="2227790"/>
            <a:ext cx="1440000" cy="1439982"/>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33D42D70-9A60-2297-7485-25033B24D007}"/>
              </a:ext>
            </a:extLst>
          </p:cNvPr>
          <p:cNvCxnSpPr>
            <a:cxnSpLocks/>
          </p:cNvCxnSpPr>
          <p:nvPr/>
        </p:nvCxnSpPr>
        <p:spPr>
          <a:xfrm flipH="1">
            <a:off x="2711669" y="1929553"/>
            <a:ext cx="2277050" cy="776351"/>
          </a:xfrm>
          <a:prstGeom prst="line">
            <a:avLst/>
          </a:prstGeom>
          <a:ln w="12700">
            <a:solidFill>
              <a:srgbClr val="BFD6E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4A5A9EE-C072-D1EE-FCB7-516954388950}"/>
              </a:ext>
            </a:extLst>
          </p:cNvPr>
          <p:cNvCxnSpPr>
            <a:cxnSpLocks/>
          </p:cNvCxnSpPr>
          <p:nvPr/>
        </p:nvCxnSpPr>
        <p:spPr>
          <a:xfrm>
            <a:off x="2711669" y="3189659"/>
            <a:ext cx="2277050" cy="776351"/>
          </a:xfrm>
          <a:prstGeom prst="line">
            <a:avLst/>
          </a:prstGeom>
          <a:ln w="12700">
            <a:solidFill>
              <a:srgbClr val="BFD6EF"/>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DCEBB2-8BB5-0CD6-095A-91D8B16442BB}"/>
              </a:ext>
            </a:extLst>
          </p:cNvPr>
          <p:cNvSpPr txBox="1"/>
          <p:nvPr/>
        </p:nvSpPr>
        <p:spPr>
          <a:xfrm>
            <a:off x="5545691" y="3354963"/>
            <a:ext cx="1702369" cy="646331"/>
          </a:xfrm>
          <a:prstGeom prst="rect">
            <a:avLst/>
          </a:prstGeom>
          <a:noFill/>
        </p:spPr>
        <p:txBody>
          <a:bodyPr wrap="square" rtlCol="0">
            <a:spAutoFit/>
          </a:bodyPr>
          <a:lstStyle/>
          <a:p>
            <a:r>
              <a:rPr lang="en-GB" dirty="0">
                <a:solidFill>
                  <a:srgbClr val="5994D5"/>
                </a:solidFill>
                <a:latin typeface="Book Antiqua" panose="02040602050305030304" pitchFamily="18" charset="0"/>
              </a:rPr>
              <a:t>A 3</a:t>
            </a:r>
            <a:r>
              <a:rPr lang="en-GB" baseline="30000" dirty="0">
                <a:solidFill>
                  <a:srgbClr val="5994D5"/>
                </a:solidFill>
                <a:latin typeface="Book Antiqua" panose="02040602050305030304" pitchFamily="18" charset="0"/>
              </a:rPr>
              <a:t>rd</a:t>
            </a:r>
            <a:r>
              <a:rPr lang="en-GB" dirty="0">
                <a:solidFill>
                  <a:srgbClr val="5994D5"/>
                </a:solidFill>
                <a:latin typeface="Book Antiqua" panose="02040602050305030304" pitchFamily="18" charset="0"/>
              </a:rPr>
              <a:t> ripple type???</a:t>
            </a:r>
          </a:p>
        </p:txBody>
      </p:sp>
      <p:cxnSp>
        <p:nvCxnSpPr>
          <p:cNvPr id="21" name="Straight Connector 20">
            <a:extLst>
              <a:ext uri="{FF2B5EF4-FFF2-40B4-BE49-F238E27FC236}">
                <a16:creationId xmlns:a16="http://schemas.microsoft.com/office/drawing/2014/main" id="{B17FD6D3-C7B2-0A8C-8997-519160A82C0F}"/>
              </a:ext>
            </a:extLst>
          </p:cNvPr>
          <p:cNvCxnSpPr/>
          <p:nvPr/>
        </p:nvCxnSpPr>
        <p:spPr>
          <a:xfrm>
            <a:off x="8389257" y="1929553"/>
            <a:ext cx="0" cy="1748575"/>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0524192-B925-FE61-6B06-5AF518DA9BBB}"/>
              </a:ext>
            </a:extLst>
          </p:cNvPr>
          <p:cNvCxnSpPr>
            <a:cxnSpLocks/>
          </p:cNvCxnSpPr>
          <p:nvPr/>
        </p:nvCxnSpPr>
        <p:spPr>
          <a:xfrm rot="16200000">
            <a:off x="9263545" y="2803841"/>
            <a:ext cx="0" cy="1748575"/>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591D4281-59BC-C338-0920-7782C7680352}"/>
              </a:ext>
            </a:extLst>
          </p:cNvPr>
          <p:cNvSpPr/>
          <p:nvPr/>
        </p:nvSpPr>
        <p:spPr>
          <a:xfrm>
            <a:off x="8403771" y="1944914"/>
            <a:ext cx="1451429" cy="1712686"/>
          </a:xfrm>
          <a:custGeom>
            <a:avLst/>
            <a:gdLst>
              <a:gd name="connsiteX0" fmla="*/ 0 w 1451429"/>
              <a:gd name="connsiteY0" fmla="*/ 1712686 h 1712686"/>
              <a:gd name="connsiteX1" fmla="*/ 1146629 w 1451429"/>
              <a:gd name="connsiteY1" fmla="*/ 624115 h 1712686"/>
              <a:gd name="connsiteX2" fmla="*/ 1451429 w 1451429"/>
              <a:gd name="connsiteY2" fmla="*/ 0 h 1712686"/>
            </a:gdLst>
            <a:ahLst/>
            <a:cxnLst>
              <a:cxn ang="0">
                <a:pos x="connsiteX0" y="connsiteY0"/>
              </a:cxn>
              <a:cxn ang="0">
                <a:pos x="connsiteX1" y="connsiteY1"/>
              </a:cxn>
              <a:cxn ang="0">
                <a:pos x="connsiteX2" y="connsiteY2"/>
              </a:cxn>
            </a:cxnLst>
            <a:rect l="l" t="t" r="r" b="b"/>
            <a:pathLst>
              <a:path w="1451429" h="1712686">
                <a:moveTo>
                  <a:pt x="0" y="1712686"/>
                </a:moveTo>
                <a:cubicBezTo>
                  <a:pt x="452362" y="1311124"/>
                  <a:pt x="904724" y="909563"/>
                  <a:pt x="1146629" y="624115"/>
                </a:cubicBezTo>
                <a:cubicBezTo>
                  <a:pt x="1388534" y="338667"/>
                  <a:pt x="1419981" y="169333"/>
                  <a:pt x="1451429" y="0"/>
                </a:cubicBezTo>
              </a:path>
            </a:pathLst>
          </a:custGeom>
          <a:noFill/>
          <a:ln>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637E03F2-3508-C769-6438-DEEE3EA444F1}"/>
              </a:ext>
            </a:extLst>
          </p:cNvPr>
          <p:cNvSpPr txBox="1"/>
          <p:nvPr/>
        </p:nvSpPr>
        <p:spPr>
          <a:xfrm>
            <a:off x="8705879" y="3753329"/>
            <a:ext cx="1265435" cy="307777"/>
          </a:xfrm>
          <a:prstGeom prst="rect">
            <a:avLst/>
          </a:prstGeom>
          <a:noFill/>
        </p:spPr>
        <p:txBody>
          <a:bodyPr wrap="square" rtlCol="0">
            <a:spAutoFit/>
          </a:bodyPr>
          <a:lstStyle/>
          <a:p>
            <a:r>
              <a:rPr lang="en-GB" sz="1400" dirty="0">
                <a:solidFill>
                  <a:srgbClr val="5994D5"/>
                </a:solidFill>
                <a:latin typeface="Book Antiqua" panose="02040602050305030304" pitchFamily="18" charset="0"/>
              </a:rPr>
              <a:t>Ripple size</a:t>
            </a:r>
          </a:p>
        </p:txBody>
      </p:sp>
      <p:sp>
        <p:nvSpPr>
          <p:cNvPr id="25" name="TextBox 24">
            <a:extLst>
              <a:ext uri="{FF2B5EF4-FFF2-40B4-BE49-F238E27FC236}">
                <a16:creationId xmlns:a16="http://schemas.microsoft.com/office/drawing/2014/main" id="{8BEE2014-8532-0154-4F33-0843B114C86D}"/>
              </a:ext>
            </a:extLst>
          </p:cNvPr>
          <p:cNvSpPr txBox="1"/>
          <p:nvPr/>
        </p:nvSpPr>
        <p:spPr>
          <a:xfrm rot="16200000">
            <a:off x="7407121" y="2501450"/>
            <a:ext cx="1501292" cy="307777"/>
          </a:xfrm>
          <a:prstGeom prst="rect">
            <a:avLst/>
          </a:prstGeom>
          <a:noFill/>
        </p:spPr>
        <p:txBody>
          <a:bodyPr wrap="square" rtlCol="0">
            <a:spAutoFit/>
          </a:bodyPr>
          <a:lstStyle/>
          <a:p>
            <a:r>
              <a:rPr lang="en-GB" sz="1400" dirty="0">
                <a:solidFill>
                  <a:srgbClr val="5994D5"/>
                </a:solidFill>
                <a:latin typeface="Book Antiqua" panose="02040602050305030304" pitchFamily="18" charset="0"/>
              </a:rPr>
              <a:t>Water density</a:t>
            </a:r>
          </a:p>
        </p:txBody>
      </p:sp>
      <p:pic>
        <p:nvPicPr>
          <p:cNvPr id="26" name="Picture 2" descr="Earth is accelerating, Pt 1 - ABC Radio National">
            <a:extLst>
              <a:ext uri="{FF2B5EF4-FFF2-40B4-BE49-F238E27FC236}">
                <a16:creationId xmlns:a16="http://schemas.microsoft.com/office/drawing/2014/main" id="{41DCCCBF-9EE2-86DA-A065-06E52AAB7947}"/>
              </a:ext>
            </a:extLst>
          </p:cNvPr>
          <p:cNvPicPr>
            <a:picLocks noChangeAspect="1" noChangeArrowheads="1"/>
          </p:cNvPicPr>
          <p:nvPr/>
        </p:nvPicPr>
        <p:blipFill rotWithShape="1">
          <a:blip r:embed="rId6">
            <a:alphaModFix/>
            <a:extLst>
              <a:ext uri="{BEBA8EAE-BF5A-486C-A8C5-ECC9F3942E4B}">
                <a14:imgProps xmlns:a14="http://schemas.microsoft.com/office/drawing/2010/main">
                  <a14:imgLayer r:embed="rId7">
                    <a14:imgEffect>
                      <a14:artisticCutout numberOfShades="6"/>
                    </a14:imgEffect>
                  </a14:imgLayer>
                </a14:imgProps>
              </a:ext>
              <a:ext uri="{28A0092B-C50C-407E-A947-70E740481C1C}">
                <a14:useLocalDpi xmlns:a14="http://schemas.microsoft.com/office/drawing/2010/main" val="0"/>
              </a:ext>
            </a:extLst>
          </a:blip>
          <a:srcRect l="57088" t="29832" r="31472" b="35315"/>
          <a:stretch/>
        </p:blipFill>
        <p:spPr bwMode="auto">
          <a:xfrm rot="16200000">
            <a:off x="1973163" y="2981903"/>
            <a:ext cx="1934007" cy="58181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D701A0B1-333C-05CC-6FAC-22A79044639A}"/>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5430389" y="4923991"/>
            <a:ext cx="1225998" cy="945348"/>
          </a:xfrm>
          <a:prstGeom prst="rect">
            <a:avLst/>
          </a:prstGeom>
        </p:spPr>
      </p:pic>
      <p:sp>
        <p:nvSpPr>
          <p:cNvPr id="29" name="Rectangle 28">
            <a:extLst>
              <a:ext uri="{FF2B5EF4-FFF2-40B4-BE49-F238E27FC236}">
                <a16:creationId xmlns:a16="http://schemas.microsoft.com/office/drawing/2014/main" id="{3FFE2702-70B8-8427-D156-867112446E20}"/>
              </a:ext>
            </a:extLst>
          </p:cNvPr>
          <p:cNvSpPr/>
          <p:nvPr/>
        </p:nvSpPr>
        <p:spPr>
          <a:xfrm rot="2700000">
            <a:off x="6038017" y="5161685"/>
            <a:ext cx="342000" cy="342131"/>
          </a:xfrm>
          <a:prstGeom prst="rect">
            <a:avLst/>
          </a:prstGeom>
          <a:noFill/>
          <a:ln w="28575">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E4646252-ED9F-B7EF-A1BB-A08C42160067}"/>
              </a:ext>
            </a:extLst>
          </p:cNvPr>
          <p:cNvSpPr/>
          <p:nvPr/>
        </p:nvSpPr>
        <p:spPr>
          <a:xfrm rot="2700000">
            <a:off x="7761741" y="4612759"/>
            <a:ext cx="1440000" cy="1439982"/>
          </a:xfrm>
          <a:prstGeom prst="rect">
            <a:avLst/>
          </a:prstGeom>
          <a:blipFill dpi="0"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a:blipFill>
          <a:ln w="28575">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ED0E6D24-55EF-257A-6562-3A9B6C68EBFF}"/>
              </a:ext>
            </a:extLst>
          </p:cNvPr>
          <p:cNvCxnSpPr>
            <a:cxnSpLocks/>
          </p:cNvCxnSpPr>
          <p:nvPr/>
        </p:nvCxnSpPr>
        <p:spPr>
          <a:xfrm flipH="1">
            <a:off x="6203019" y="4314522"/>
            <a:ext cx="2277050" cy="776351"/>
          </a:xfrm>
          <a:prstGeom prst="line">
            <a:avLst/>
          </a:prstGeom>
          <a:ln w="12700">
            <a:solidFill>
              <a:srgbClr val="BFD6E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B7F6900-F389-7D01-7C0F-D06E972206BF}"/>
              </a:ext>
            </a:extLst>
          </p:cNvPr>
          <p:cNvCxnSpPr>
            <a:cxnSpLocks/>
          </p:cNvCxnSpPr>
          <p:nvPr/>
        </p:nvCxnSpPr>
        <p:spPr>
          <a:xfrm>
            <a:off x="6203019" y="5574628"/>
            <a:ext cx="2277050" cy="776351"/>
          </a:xfrm>
          <a:prstGeom prst="line">
            <a:avLst/>
          </a:prstGeom>
          <a:ln w="12700">
            <a:solidFill>
              <a:srgbClr val="BFD6EF"/>
            </a:solidFill>
          </a:ln>
        </p:spPr>
        <p:style>
          <a:lnRef idx="1">
            <a:schemeClr val="accent1"/>
          </a:lnRef>
          <a:fillRef idx="0">
            <a:schemeClr val="accent1"/>
          </a:fillRef>
          <a:effectRef idx="0">
            <a:schemeClr val="accent1"/>
          </a:effectRef>
          <a:fontRef idx="minor">
            <a:schemeClr val="tx1"/>
          </a:fontRef>
        </p:style>
      </p:cxnSp>
      <p:sp>
        <p:nvSpPr>
          <p:cNvPr id="33" name="Flowchart: Manual Input 32">
            <a:extLst>
              <a:ext uri="{FF2B5EF4-FFF2-40B4-BE49-F238E27FC236}">
                <a16:creationId xmlns:a16="http://schemas.microsoft.com/office/drawing/2014/main" id="{C73883B1-B8BD-7510-BB62-DD94B28E42A2}"/>
              </a:ext>
            </a:extLst>
          </p:cNvPr>
          <p:cNvSpPr/>
          <p:nvPr/>
        </p:nvSpPr>
        <p:spPr>
          <a:xfrm rot="10800000" flipH="1">
            <a:off x="0" y="4223639"/>
            <a:ext cx="12192000" cy="5459350"/>
          </a:xfrm>
          <a:prstGeom prst="flowChartManualInput">
            <a:avLst/>
          </a:prstGeom>
          <a:blipFill dpi="0" rotWithShape="1">
            <a:blip r:embed="rId12">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74DCDC60-17BD-4772-6215-E821A8DE5A88}"/>
              </a:ext>
            </a:extLst>
          </p:cNvPr>
          <p:cNvSpPr txBox="1"/>
          <p:nvPr/>
        </p:nvSpPr>
        <p:spPr>
          <a:xfrm>
            <a:off x="7907407" y="38774"/>
            <a:ext cx="4284593" cy="430887"/>
          </a:xfrm>
          <a:prstGeom prst="rect">
            <a:avLst/>
          </a:prstGeom>
          <a:noFill/>
        </p:spPr>
        <p:txBody>
          <a:bodyPr wrap="square">
            <a:spAutoFit/>
          </a:bodyPr>
          <a:lstStyle/>
          <a:p>
            <a:pPr algn="r"/>
            <a:r>
              <a:rPr lang="en-GB" sz="1100" b="0" i="0" dirty="0" err="1">
                <a:solidFill>
                  <a:srgbClr val="5994D5"/>
                </a:solidFill>
                <a:effectLst/>
                <a:latin typeface="Arial" panose="020B0604020202020204" pitchFamily="34" charset="0"/>
              </a:rPr>
              <a:t>Lapotre</a:t>
            </a:r>
            <a:r>
              <a:rPr lang="en-GB" sz="1100" b="0" i="0" dirty="0">
                <a:solidFill>
                  <a:srgbClr val="5994D5"/>
                </a:solidFill>
                <a:effectLst/>
                <a:latin typeface="Arial" panose="020B0604020202020204" pitchFamily="34" charset="0"/>
              </a:rPr>
              <a:t>, </a:t>
            </a:r>
            <a:r>
              <a:rPr lang="en-GB" sz="1100" b="0" i="0" dirty="0" err="1">
                <a:solidFill>
                  <a:srgbClr val="5994D5"/>
                </a:solidFill>
                <a:effectLst/>
                <a:latin typeface="Arial" panose="020B0604020202020204" pitchFamily="34" charset="0"/>
              </a:rPr>
              <a:t>MáGA</a:t>
            </a:r>
            <a:r>
              <a:rPr lang="en-GB" sz="1100" b="0" i="0" dirty="0">
                <a:solidFill>
                  <a:srgbClr val="5994D5"/>
                </a:solidFill>
                <a:effectLst/>
                <a:latin typeface="Arial" panose="020B0604020202020204" pitchFamily="34" charset="0"/>
              </a:rPr>
              <a:t>, et al. "Large wind ripples on Mars: A record of atmospheric evolution." </a:t>
            </a:r>
            <a:r>
              <a:rPr lang="en-GB" sz="1100" b="0" i="1" dirty="0">
                <a:solidFill>
                  <a:srgbClr val="5994D5"/>
                </a:solidFill>
                <a:effectLst/>
                <a:latin typeface="Arial" panose="020B0604020202020204" pitchFamily="34" charset="0"/>
              </a:rPr>
              <a:t>Science</a:t>
            </a:r>
            <a:r>
              <a:rPr lang="en-GB" sz="1100" b="0" i="0" dirty="0">
                <a:solidFill>
                  <a:srgbClr val="5994D5"/>
                </a:solidFill>
                <a:effectLst/>
                <a:latin typeface="Arial" panose="020B0604020202020204" pitchFamily="34" charset="0"/>
              </a:rPr>
              <a:t> 353.6294 (2016): 55-58.</a:t>
            </a:r>
            <a:endParaRPr lang="en-GB" sz="1100" dirty="0">
              <a:solidFill>
                <a:srgbClr val="5994D5"/>
              </a:solidFill>
            </a:endParaRPr>
          </a:p>
        </p:txBody>
      </p:sp>
      <p:sp>
        <p:nvSpPr>
          <p:cNvPr id="5" name="Oval 4">
            <a:extLst>
              <a:ext uri="{FF2B5EF4-FFF2-40B4-BE49-F238E27FC236}">
                <a16:creationId xmlns:a16="http://schemas.microsoft.com/office/drawing/2014/main" id="{E8AFB116-AD4D-5E28-1671-0674AC097DC6}"/>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48C88D39-95EF-F836-3E29-7BD6560970B7}"/>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772346B8-0E5C-599E-5511-F57ED87C549D}"/>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DF30E8B0-6CCF-3D42-68CC-DDDE083C4416}"/>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1229C3CA-E3AD-2DEA-0C19-EEA170F4AA90}"/>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ACB02650-9579-D409-156D-193FEAB409F3}"/>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633F59E8-8000-76FB-D92D-F11AA799BCD1}"/>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F83A6F71-A2B7-68A4-4460-BAEF2FA903E1}"/>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051D4C2A-B85B-B794-0A27-C7D724A6A597}"/>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6F9F053A-31CF-A3A9-54D5-DCA893D8770D}"/>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88D30133-BE45-746F-ADB2-E47D5E2DF0B6}"/>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88C00129-C0B0-6500-E6CF-E4A432AB788E}"/>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ECC0FA1D-C836-7678-7515-8F8B25946D2C}"/>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319F16B4-797F-C47A-4356-26C3D0BA3BD5}"/>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B5BF7ACD-8826-AE6F-F6EB-C81F6CA9C6D2}"/>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977AC29D-F804-5987-07DF-FDA3D4442B0E}"/>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582C44BD-A485-8D93-358F-129B3EA7BAE8}"/>
              </a:ext>
            </a:extLst>
          </p:cNvPr>
          <p:cNvSpPr/>
          <p:nvPr/>
        </p:nvSpPr>
        <p:spPr>
          <a:xfrm>
            <a:off x="2816157"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0C33984F-C473-A88D-AA69-6F7D4C57809D}"/>
              </a:ext>
            </a:extLst>
          </p:cNvPr>
          <p:cNvSpPr/>
          <p:nvPr/>
        </p:nvSpPr>
        <p:spPr>
          <a:xfrm>
            <a:off x="2957826"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BE222E72-4D75-708A-80DA-A5A96F51B378}"/>
              </a:ext>
            </a:extLst>
          </p:cNvPr>
          <p:cNvSpPr/>
          <p:nvPr/>
        </p:nvSpPr>
        <p:spPr>
          <a:xfrm>
            <a:off x="3092232"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204C5513-D1D6-9DE7-CC2F-1BD021947A4B}"/>
              </a:ext>
            </a:extLst>
          </p:cNvPr>
          <p:cNvSpPr/>
          <p:nvPr/>
        </p:nvSpPr>
        <p:spPr>
          <a:xfrm>
            <a:off x="3314763"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9E6161F7-BB85-9F6B-21B6-338F987BA65A}"/>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405A0AC9-7FFE-2399-43D0-60402AB40D51}"/>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C490A440-1825-F981-7F84-72819F9092EF}"/>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57EE45C6-F874-3270-CDBD-B340B843652D}"/>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F506646B-51C3-C7A1-BCFD-C7AAB5E36015}"/>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4441F0D9-42E7-0D8C-0144-50099C5BCF3D}"/>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5AEBD611-54F5-D615-81FC-C45E5C0C841B}"/>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55FF6E8C-9542-1165-8899-E66CCC9F9F86}"/>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C128C741-B30D-8DC8-D114-7D3E276DC763}"/>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92F47D3C-EE12-5D21-AD90-6E844FACA8C3}"/>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F598B4E0-30D0-4A37-5A73-0F2E85895EC9}"/>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CBB7B129-26A7-1C30-521A-948C4C6CC1B3}"/>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937DBEFD-2A03-3789-B648-49E96698497C}"/>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3615A653-6363-6936-28EF-D22BB2C400AF}"/>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id="{F9B67732-8D13-9E97-F25F-62EF68DB1522}"/>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826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par>
                                <p:cTn id="9" presetID="6" presetClass="entr" presetSubtype="3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out)">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 calcmode="lin" valueType="num">
                                      <p:cBhvr>
                                        <p:cTn id="18" dur="500" fill="hold"/>
                                        <p:tgtEl>
                                          <p:spTgt spid="9"/>
                                        </p:tgtEl>
                                        <p:attrNameLst>
                                          <p:attrName>style.rotation</p:attrName>
                                        </p:attrNameLst>
                                      </p:cBhvr>
                                      <p:tavLst>
                                        <p:tav tm="0">
                                          <p:val>
                                            <p:fltVal val="90"/>
                                          </p:val>
                                        </p:tav>
                                        <p:tav tm="100000">
                                          <p:val>
                                            <p:fltVal val="0"/>
                                          </p:val>
                                        </p:tav>
                                      </p:tavLst>
                                    </p:anim>
                                    <p:animEffect transition="in" filter="fade">
                                      <p:cBhvr>
                                        <p:cTn id="19" dur="500"/>
                                        <p:tgtEl>
                                          <p:spTgt spid="9"/>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1000"/>
                            </p:stCondLst>
                            <p:childTnLst>
                              <p:par>
                                <p:cTn id="31" presetID="53" presetClass="entr" presetSubtype="16" fill="hold" grpId="0" nodeType="afterEffect">
                                  <p:stCondLst>
                                    <p:cond delay="50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250"/>
                                        <p:tgtEl>
                                          <p:spTgt spid="22"/>
                                        </p:tgtEl>
                                      </p:cBhvr>
                                    </p:animEffect>
                                  </p:childTnLst>
                                </p:cTn>
                              </p:par>
                              <p:par>
                                <p:cTn id="41" presetID="2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25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par>
                          <p:cTn id="50" fill="hold">
                            <p:stCondLst>
                              <p:cond delay="500"/>
                            </p:stCondLst>
                            <p:childTnLst>
                              <p:par>
                                <p:cTn id="51" presetID="22" presetClass="entr" presetSubtype="4" fill="hold" grpId="0" nodeType="afterEffect">
                                  <p:stCondLst>
                                    <p:cond delay="25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additive="base">
                                        <p:cTn id="58" dur="500" fill="hold"/>
                                        <p:tgtEl>
                                          <p:spTgt spid="26"/>
                                        </p:tgtEl>
                                        <p:attrNameLst>
                                          <p:attrName>ppt_x</p:attrName>
                                        </p:attrNameLst>
                                      </p:cBhvr>
                                      <p:tavLst>
                                        <p:tav tm="0">
                                          <p:val>
                                            <p:strVal val="#ppt_x"/>
                                          </p:val>
                                        </p:tav>
                                        <p:tav tm="100000">
                                          <p:val>
                                            <p:strVal val="#ppt_x"/>
                                          </p:val>
                                        </p:tav>
                                      </p:tavLst>
                                    </p:anim>
                                    <p:anim calcmode="lin" valueType="num">
                                      <p:cBhvr additive="base">
                                        <p:cTn id="5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750"/>
                                        <p:tgtEl>
                                          <p:spTgt spid="28"/>
                                        </p:tgtEl>
                                      </p:cBhvr>
                                    </p:animEffect>
                                    <p:anim calcmode="lin" valueType="num">
                                      <p:cBhvr>
                                        <p:cTn id="65" dur="750" fill="hold"/>
                                        <p:tgtEl>
                                          <p:spTgt spid="28"/>
                                        </p:tgtEl>
                                        <p:attrNameLst>
                                          <p:attrName>ppt_x</p:attrName>
                                        </p:attrNameLst>
                                      </p:cBhvr>
                                      <p:tavLst>
                                        <p:tav tm="0">
                                          <p:val>
                                            <p:strVal val="#ppt_x"/>
                                          </p:val>
                                        </p:tav>
                                        <p:tav tm="100000">
                                          <p:val>
                                            <p:strVal val="#ppt_x"/>
                                          </p:val>
                                        </p:tav>
                                      </p:tavLst>
                                    </p:anim>
                                    <p:anim calcmode="lin" valueType="num">
                                      <p:cBhvr>
                                        <p:cTn id="66" dur="750" fill="hold"/>
                                        <p:tgtEl>
                                          <p:spTgt spid="28"/>
                                        </p:tgtEl>
                                        <p:attrNameLst>
                                          <p:attrName>ppt_y</p:attrName>
                                        </p:attrNameLst>
                                      </p:cBhvr>
                                      <p:tavLst>
                                        <p:tav tm="0">
                                          <p:val>
                                            <p:strVal val="#ppt_y+.1"/>
                                          </p:val>
                                        </p:tav>
                                        <p:tav tm="100000">
                                          <p:val>
                                            <p:strVal val="#ppt_y"/>
                                          </p:val>
                                        </p:tav>
                                      </p:tavLst>
                                    </p:anim>
                                  </p:childTnLst>
                                </p:cTn>
                              </p:par>
                            </p:childTnLst>
                          </p:cTn>
                        </p:par>
                        <p:par>
                          <p:cTn id="67" fill="hold">
                            <p:stCondLst>
                              <p:cond delay="750"/>
                            </p:stCondLst>
                            <p:childTnLst>
                              <p:par>
                                <p:cTn id="68" presetID="31" presetClass="entr" presetSubtype="0"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ppt_w</p:attrName>
                                        </p:attrNameLst>
                                      </p:cBhvr>
                                      <p:tavLst>
                                        <p:tav tm="0">
                                          <p:val>
                                            <p:fltVal val="0"/>
                                          </p:val>
                                        </p:tav>
                                        <p:tav tm="100000">
                                          <p:val>
                                            <p:strVal val="#ppt_w"/>
                                          </p:val>
                                        </p:tav>
                                      </p:tavLst>
                                    </p:anim>
                                    <p:anim calcmode="lin" valueType="num">
                                      <p:cBhvr>
                                        <p:cTn id="71" dur="500" fill="hold"/>
                                        <p:tgtEl>
                                          <p:spTgt spid="29"/>
                                        </p:tgtEl>
                                        <p:attrNameLst>
                                          <p:attrName>ppt_h</p:attrName>
                                        </p:attrNameLst>
                                      </p:cBhvr>
                                      <p:tavLst>
                                        <p:tav tm="0">
                                          <p:val>
                                            <p:fltVal val="0"/>
                                          </p:val>
                                        </p:tav>
                                        <p:tav tm="100000">
                                          <p:val>
                                            <p:strVal val="#ppt_h"/>
                                          </p:val>
                                        </p:tav>
                                      </p:tavLst>
                                    </p:anim>
                                    <p:anim calcmode="lin" valueType="num">
                                      <p:cBhvr>
                                        <p:cTn id="72" dur="500" fill="hold"/>
                                        <p:tgtEl>
                                          <p:spTgt spid="29"/>
                                        </p:tgtEl>
                                        <p:attrNameLst>
                                          <p:attrName>style.rotation</p:attrName>
                                        </p:attrNameLst>
                                      </p:cBhvr>
                                      <p:tavLst>
                                        <p:tav tm="0">
                                          <p:val>
                                            <p:fltVal val="90"/>
                                          </p:val>
                                        </p:tav>
                                        <p:tav tm="100000">
                                          <p:val>
                                            <p:fltVal val="0"/>
                                          </p:val>
                                        </p:tav>
                                      </p:tavLst>
                                    </p:anim>
                                    <p:animEffect transition="in" filter="fade">
                                      <p:cBhvr>
                                        <p:cTn id="73" dur="500"/>
                                        <p:tgtEl>
                                          <p:spTgt spid="29"/>
                                        </p:tgtEl>
                                      </p:cBhvr>
                                    </p:animEffect>
                                  </p:childTnLst>
                                </p:cTn>
                              </p:par>
                            </p:childTnLst>
                          </p:cTn>
                        </p:par>
                        <p:par>
                          <p:cTn id="74" fill="hold">
                            <p:stCondLst>
                              <p:cond delay="1250"/>
                            </p:stCondLst>
                            <p:childTnLst>
                              <p:par>
                                <p:cTn id="75" presetID="10" presetClass="entr" presetSubtype="0" fill="hold" nodeType="after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par>
                                <p:cTn id="78" presetID="10" presetClass="entr" presetSubtype="0" fill="hold" nodeType="with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additive="base">
                                        <p:cTn id="88" dur="500" fill="hold"/>
                                        <p:tgtEl>
                                          <p:spTgt spid="33"/>
                                        </p:tgtEl>
                                        <p:attrNameLst>
                                          <p:attrName>ppt_x</p:attrName>
                                        </p:attrNameLst>
                                      </p:cBhvr>
                                      <p:tavLst>
                                        <p:tav tm="0">
                                          <p:val>
                                            <p:strVal val="#ppt_x"/>
                                          </p:val>
                                        </p:tav>
                                        <p:tav tm="100000">
                                          <p:val>
                                            <p:strVal val="#ppt_x"/>
                                          </p:val>
                                        </p:tav>
                                      </p:tavLst>
                                    </p:anim>
                                    <p:anim calcmode="lin" valueType="num">
                                      <p:cBhvr additive="base">
                                        <p:cTn id="8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7" grpId="0"/>
      <p:bldP spid="23" grpId="0" animBg="1"/>
      <p:bldP spid="24" grpId="0"/>
      <p:bldP spid="25" grpId="0"/>
      <p:bldP spid="29" grpId="0" animBg="1"/>
      <p:bldP spid="30" grpId="0" animBg="1"/>
      <p:bldP spid="33"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2723-4E6A-94AE-6C84-BCD63F9C64CA}"/>
              </a:ext>
            </a:extLst>
          </p:cNvPr>
          <p:cNvSpPr>
            <a:spLocks noGrp="1"/>
          </p:cNvSpPr>
          <p:nvPr>
            <p:ph type="title"/>
          </p:nvPr>
        </p:nvSpPr>
        <p:spPr/>
        <p:txBody>
          <a:bodyPr/>
          <a:lstStyle/>
          <a:p>
            <a:r>
              <a:rPr lang="en-GB" dirty="0">
                <a:solidFill>
                  <a:srgbClr val="BFD6EF"/>
                </a:solidFill>
                <a:latin typeface="Book Antiqua" panose="02040602050305030304" pitchFamily="18" charset="0"/>
              </a:rPr>
              <a:t>Our habitable planet</a:t>
            </a:r>
          </a:p>
        </p:txBody>
      </p:sp>
      <p:pic>
        <p:nvPicPr>
          <p:cNvPr id="6" name="Picture 2" descr="Mars: The Red Planet | Live Science">
            <a:extLst>
              <a:ext uri="{FF2B5EF4-FFF2-40B4-BE49-F238E27FC236}">
                <a16:creationId xmlns:a16="http://schemas.microsoft.com/office/drawing/2014/main" id="{ADA43AFA-FDA0-E0E9-0560-BA2D180E047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utout numberOfShades="4"/>
                    </a14:imgEffect>
                  </a14:imgLayer>
                </a14:imgProps>
              </a:ext>
              <a:ext uri="{28A0092B-C50C-407E-A947-70E740481C1C}">
                <a14:useLocalDpi xmlns:a14="http://schemas.microsoft.com/office/drawing/2010/main" val="0"/>
              </a:ext>
            </a:extLst>
          </a:blip>
          <a:srcRect l="23709" r="23760"/>
          <a:stretch/>
        </p:blipFill>
        <p:spPr bwMode="auto">
          <a:xfrm>
            <a:off x="1144641" y="2511198"/>
            <a:ext cx="2902858" cy="310836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4CD35187-B3C7-1A00-79C7-67E7212F2D27}"/>
              </a:ext>
            </a:extLst>
          </p:cNvPr>
          <p:cNvCxnSpPr>
            <a:cxnSpLocks/>
          </p:cNvCxnSpPr>
          <p:nvPr/>
        </p:nvCxnSpPr>
        <p:spPr>
          <a:xfrm>
            <a:off x="4591996" y="2599371"/>
            <a:ext cx="1332760" cy="0"/>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F182559-AB8E-E66C-82E2-B954D30F1F2C}"/>
              </a:ext>
            </a:extLst>
          </p:cNvPr>
          <p:cNvSpPr txBox="1"/>
          <p:nvPr/>
        </p:nvSpPr>
        <p:spPr>
          <a:xfrm>
            <a:off x="4566321" y="2333225"/>
            <a:ext cx="2384036"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No Magnetic Field</a:t>
            </a:r>
          </a:p>
        </p:txBody>
      </p:sp>
      <p:sp>
        <p:nvSpPr>
          <p:cNvPr id="10" name="Freeform: Shape 9">
            <a:extLst>
              <a:ext uri="{FF2B5EF4-FFF2-40B4-BE49-F238E27FC236}">
                <a16:creationId xmlns:a16="http://schemas.microsoft.com/office/drawing/2014/main" id="{5DEAA9E4-8C1E-9A73-DB99-838E15054836}"/>
              </a:ext>
            </a:extLst>
          </p:cNvPr>
          <p:cNvSpPr/>
          <p:nvPr/>
        </p:nvSpPr>
        <p:spPr>
          <a:xfrm>
            <a:off x="2334813" y="3453712"/>
            <a:ext cx="522514" cy="1223340"/>
          </a:xfrm>
          <a:custGeom>
            <a:avLst/>
            <a:gdLst>
              <a:gd name="connsiteX0" fmla="*/ 159657 w 522514"/>
              <a:gd name="connsiteY0" fmla="*/ 101600 h 1223340"/>
              <a:gd name="connsiteX1" fmla="*/ 174171 w 522514"/>
              <a:gd name="connsiteY1" fmla="*/ 174171 h 1223340"/>
              <a:gd name="connsiteX2" fmla="*/ 116114 w 522514"/>
              <a:gd name="connsiteY2" fmla="*/ 333829 h 1223340"/>
              <a:gd name="connsiteX3" fmla="*/ 72571 w 522514"/>
              <a:gd name="connsiteY3" fmla="*/ 420914 h 1223340"/>
              <a:gd name="connsiteX4" fmla="*/ 0 w 522514"/>
              <a:gd name="connsiteY4" fmla="*/ 537029 h 1223340"/>
              <a:gd name="connsiteX5" fmla="*/ 14514 w 522514"/>
              <a:gd name="connsiteY5" fmla="*/ 711200 h 1223340"/>
              <a:gd name="connsiteX6" fmla="*/ 87085 w 522514"/>
              <a:gd name="connsiteY6" fmla="*/ 783771 h 1223340"/>
              <a:gd name="connsiteX7" fmla="*/ 159657 w 522514"/>
              <a:gd name="connsiteY7" fmla="*/ 870857 h 1223340"/>
              <a:gd name="connsiteX8" fmla="*/ 217714 w 522514"/>
              <a:gd name="connsiteY8" fmla="*/ 1030514 h 1223340"/>
              <a:gd name="connsiteX9" fmla="*/ 232228 w 522514"/>
              <a:gd name="connsiteY9" fmla="*/ 1088571 h 1223340"/>
              <a:gd name="connsiteX10" fmla="*/ 246743 w 522514"/>
              <a:gd name="connsiteY10" fmla="*/ 1219200 h 1223340"/>
              <a:gd name="connsiteX11" fmla="*/ 261257 w 522514"/>
              <a:gd name="connsiteY11" fmla="*/ 1146629 h 1223340"/>
              <a:gd name="connsiteX12" fmla="*/ 333828 w 522514"/>
              <a:gd name="connsiteY12" fmla="*/ 1030514 h 1223340"/>
              <a:gd name="connsiteX13" fmla="*/ 391885 w 522514"/>
              <a:gd name="connsiteY13" fmla="*/ 914400 h 1223340"/>
              <a:gd name="connsiteX14" fmla="*/ 435428 w 522514"/>
              <a:gd name="connsiteY14" fmla="*/ 870857 h 1223340"/>
              <a:gd name="connsiteX15" fmla="*/ 508000 w 522514"/>
              <a:gd name="connsiteY15" fmla="*/ 740229 h 1223340"/>
              <a:gd name="connsiteX16" fmla="*/ 522514 w 522514"/>
              <a:gd name="connsiteY16" fmla="*/ 682171 h 1223340"/>
              <a:gd name="connsiteX17" fmla="*/ 508000 w 522514"/>
              <a:gd name="connsiteY17" fmla="*/ 478971 h 1223340"/>
              <a:gd name="connsiteX18" fmla="*/ 449943 w 522514"/>
              <a:gd name="connsiteY18" fmla="*/ 333829 h 1223340"/>
              <a:gd name="connsiteX19" fmla="*/ 333828 w 522514"/>
              <a:gd name="connsiteY19" fmla="*/ 232229 h 1223340"/>
              <a:gd name="connsiteX20" fmla="*/ 275771 w 522514"/>
              <a:gd name="connsiteY20" fmla="*/ 174171 h 1223340"/>
              <a:gd name="connsiteX21" fmla="*/ 203200 w 522514"/>
              <a:gd name="connsiteY21" fmla="*/ 0 h 1223340"/>
              <a:gd name="connsiteX22" fmla="*/ 174171 w 522514"/>
              <a:gd name="connsiteY22" fmla="*/ 101600 h 1223340"/>
              <a:gd name="connsiteX23" fmla="*/ 159657 w 522514"/>
              <a:gd name="connsiteY23" fmla="*/ 101600 h 122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514" h="1223340">
                <a:moveTo>
                  <a:pt x="159657" y="101600"/>
                </a:moveTo>
                <a:cubicBezTo>
                  <a:pt x="159657" y="113695"/>
                  <a:pt x="176063" y="149574"/>
                  <a:pt x="174171" y="174171"/>
                </a:cubicBezTo>
                <a:cubicBezTo>
                  <a:pt x="166941" y="268167"/>
                  <a:pt x="155893" y="274161"/>
                  <a:pt x="116114" y="333829"/>
                </a:cubicBezTo>
                <a:cubicBezTo>
                  <a:pt x="89503" y="413663"/>
                  <a:pt x="117590" y="342130"/>
                  <a:pt x="72571" y="420914"/>
                </a:cubicBezTo>
                <a:cubicBezTo>
                  <a:pt x="8813" y="532490"/>
                  <a:pt x="83259" y="426016"/>
                  <a:pt x="0" y="537029"/>
                </a:cubicBezTo>
                <a:cubicBezTo>
                  <a:pt x="4838" y="595086"/>
                  <a:pt x="-4875" y="656263"/>
                  <a:pt x="14514" y="711200"/>
                </a:cubicBezTo>
                <a:cubicBezTo>
                  <a:pt x="25900" y="743460"/>
                  <a:pt x="64557" y="758025"/>
                  <a:pt x="87085" y="783771"/>
                </a:cubicBezTo>
                <a:cubicBezTo>
                  <a:pt x="228536" y="945428"/>
                  <a:pt x="-15109" y="696091"/>
                  <a:pt x="159657" y="870857"/>
                </a:cubicBezTo>
                <a:cubicBezTo>
                  <a:pt x="187353" y="940098"/>
                  <a:pt x="195357" y="955990"/>
                  <a:pt x="217714" y="1030514"/>
                </a:cubicBezTo>
                <a:cubicBezTo>
                  <a:pt x="223446" y="1049621"/>
                  <a:pt x="227390" y="1069219"/>
                  <a:pt x="232228" y="1088571"/>
                </a:cubicBezTo>
                <a:cubicBezTo>
                  <a:pt x="237066" y="1132114"/>
                  <a:pt x="227150" y="1180014"/>
                  <a:pt x="246743" y="1219200"/>
                </a:cubicBezTo>
                <a:cubicBezTo>
                  <a:pt x="257775" y="1241265"/>
                  <a:pt x="250919" y="1169028"/>
                  <a:pt x="261257" y="1146629"/>
                </a:cubicBezTo>
                <a:cubicBezTo>
                  <a:pt x="280384" y="1105187"/>
                  <a:pt x="313416" y="1071338"/>
                  <a:pt x="333828" y="1030514"/>
                </a:cubicBezTo>
                <a:cubicBezTo>
                  <a:pt x="353180" y="991809"/>
                  <a:pt x="361286" y="944999"/>
                  <a:pt x="391885" y="914400"/>
                </a:cubicBezTo>
                <a:cubicBezTo>
                  <a:pt x="406399" y="899886"/>
                  <a:pt x="422826" y="887060"/>
                  <a:pt x="435428" y="870857"/>
                </a:cubicBezTo>
                <a:cubicBezTo>
                  <a:pt x="482372" y="810501"/>
                  <a:pt x="491047" y="799565"/>
                  <a:pt x="508000" y="740229"/>
                </a:cubicBezTo>
                <a:cubicBezTo>
                  <a:pt x="513480" y="721048"/>
                  <a:pt x="517676" y="701524"/>
                  <a:pt x="522514" y="682171"/>
                </a:cubicBezTo>
                <a:cubicBezTo>
                  <a:pt x="517676" y="614438"/>
                  <a:pt x="515499" y="546462"/>
                  <a:pt x="508000" y="478971"/>
                </a:cubicBezTo>
                <a:cubicBezTo>
                  <a:pt x="502831" y="432453"/>
                  <a:pt x="474393" y="368758"/>
                  <a:pt x="449943" y="333829"/>
                </a:cubicBezTo>
                <a:cubicBezTo>
                  <a:pt x="412543" y="280400"/>
                  <a:pt x="380403" y="272982"/>
                  <a:pt x="333828" y="232229"/>
                </a:cubicBezTo>
                <a:cubicBezTo>
                  <a:pt x="313231" y="214207"/>
                  <a:pt x="295123" y="193524"/>
                  <a:pt x="275771" y="174171"/>
                </a:cubicBezTo>
                <a:cubicBezTo>
                  <a:pt x="208793" y="40215"/>
                  <a:pt x="228209" y="100038"/>
                  <a:pt x="203200" y="0"/>
                </a:cubicBezTo>
                <a:cubicBezTo>
                  <a:pt x="189365" y="41504"/>
                  <a:pt x="183284" y="56033"/>
                  <a:pt x="174171" y="101600"/>
                </a:cubicBezTo>
                <a:cubicBezTo>
                  <a:pt x="173222" y="106344"/>
                  <a:pt x="159657" y="89505"/>
                  <a:pt x="159657" y="101600"/>
                </a:cubicBezTo>
                <a:close/>
              </a:path>
            </a:pathLst>
          </a:custGeom>
          <a:solidFill>
            <a:srgbClr val="190B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B45F016-EFB4-0DB2-F089-5D56329F7F58}"/>
              </a:ext>
            </a:extLst>
          </p:cNvPr>
          <p:cNvSpPr/>
          <p:nvPr/>
        </p:nvSpPr>
        <p:spPr>
          <a:xfrm>
            <a:off x="2374494" y="3862182"/>
            <a:ext cx="406800" cy="406400"/>
          </a:xfrm>
          <a:prstGeom prst="ellipse">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524A882C-48FB-D966-181B-13FE39BA553D}"/>
              </a:ext>
            </a:extLst>
          </p:cNvPr>
          <p:cNvSpPr/>
          <p:nvPr/>
        </p:nvSpPr>
        <p:spPr>
          <a:xfrm flipV="1">
            <a:off x="2641531" y="4157753"/>
            <a:ext cx="2989945" cy="477818"/>
          </a:xfrm>
          <a:custGeom>
            <a:avLst/>
            <a:gdLst>
              <a:gd name="connsiteX0" fmla="*/ 0 w 1657350"/>
              <a:gd name="connsiteY0" fmla="*/ 981075 h 981075"/>
              <a:gd name="connsiteX1" fmla="*/ 914400 w 1657350"/>
              <a:gd name="connsiteY1" fmla="*/ 0 h 981075"/>
              <a:gd name="connsiteX2" fmla="*/ 1657350 w 1657350"/>
              <a:gd name="connsiteY2" fmla="*/ 0 h 981075"/>
              <a:gd name="connsiteX0" fmla="*/ 0 w 1778000"/>
              <a:gd name="connsiteY0" fmla="*/ 987425 h 987425"/>
              <a:gd name="connsiteX1" fmla="*/ 914400 w 1778000"/>
              <a:gd name="connsiteY1" fmla="*/ 6350 h 987425"/>
              <a:gd name="connsiteX2" fmla="*/ 1778000 w 1778000"/>
              <a:gd name="connsiteY2" fmla="*/ 0 h 987425"/>
              <a:gd name="connsiteX0" fmla="*/ 0 w 1771650"/>
              <a:gd name="connsiteY0" fmla="*/ 987425 h 987425"/>
              <a:gd name="connsiteX1" fmla="*/ 914400 w 1771650"/>
              <a:gd name="connsiteY1" fmla="*/ 6350 h 987425"/>
              <a:gd name="connsiteX2" fmla="*/ 1771650 w 1771650"/>
              <a:gd name="connsiteY2" fmla="*/ 0 h 987425"/>
              <a:gd name="connsiteX0" fmla="*/ 0 w 1143000"/>
              <a:gd name="connsiteY0" fmla="*/ 320675 h 320675"/>
              <a:gd name="connsiteX1" fmla="*/ 285750 w 1143000"/>
              <a:gd name="connsiteY1" fmla="*/ 6350 h 320675"/>
              <a:gd name="connsiteX2" fmla="*/ 1143000 w 1143000"/>
              <a:gd name="connsiteY2" fmla="*/ 0 h 320675"/>
              <a:gd name="connsiteX0" fmla="*/ 0 w 1143000"/>
              <a:gd name="connsiteY0" fmla="*/ 315912 h 315912"/>
              <a:gd name="connsiteX1" fmla="*/ 285750 w 1143000"/>
              <a:gd name="connsiteY1" fmla="*/ 1587 h 315912"/>
              <a:gd name="connsiteX2" fmla="*/ 1143000 w 1143000"/>
              <a:gd name="connsiteY2" fmla="*/ 0 h 315912"/>
              <a:gd name="connsiteX0" fmla="*/ 0 w 1143000"/>
              <a:gd name="connsiteY0" fmla="*/ 314325 h 314325"/>
              <a:gd name="connsiteX1" fmla="*/ 285750 w 1143000"/>
              <a:gd name="connsiteY1" fmla="*/ 0 h 314325"/>
              <a:gd name="connsiteX2" fmla="*/ 1143000 w 1143000"/>
              <a:gd name="connsiteY2" fmla="*/ 794 h 314325"/>
              <a:gd name="connsiteX0" fmla="*/ 0 w 1381125"/>
              <a:gd name="connsiteY0" fmla="*/ 318294 h 318294"/>
              <a:gd name="connsiteX1" fmla="*/ 285750 w 1381125"/>
              <a:gd name="connsiteY1" fmla="*/ 3969 h 318294"/>
              <a:gd name="connsiteX2" fmla="*/ 1381125 w 1381125"/>
              <a:gd name="connsiteY2" fmla="*/ 0 h 318294"/>
              <a:gd name="connsiteX0" fmla="*/ 0 w 1428750"/>
              <a:gd name="connsiteY0" fmla="*/ 318294 h 318294"/>
              <a:gd name="connsiteX1" fmla="*/ 285750 w 1428750"/>
              <a:gd name="connsiteY1" fmla="*/ 3969 h 318294"/>
              <a:gd name="connsiteX2" fmla="*/ 1428750 w 1428750"/>
              <a:gd name="connsiteY2" fmla="*/ 0 h 318294"/>
              <a:gd name="connsiteX0" fmla="*/ 0 w 1471613"/>
              <a:gd name="connsiteY0" fmla="*/ 327871 h 327871"/>
              <a:gd name="connsiteX1" fmla="*/ 285750 w 1471613"/>
              <a:gd name="connsiteY1" fmla="*/ 13546 h 327871"/>
              <a:gd name="connsiteX2" fmla="*/ 1471613 w 1471613"/>
              <a:gd name="connsiteY2" fmla="*/ 0 h 327871"/>
              <a:gd name="connsiteX0" fmla="*/ 0 w 1471613"/>
              <a:gd name="connsiteY0" fmla="*/ 315300 h 315300"/>
              <a:gd name="connsiteX1" fmla="*/ 285750 w 1471613"/>
              <a:gd name="connsiteY1" fmla="*/ 975 h 315300"/>
              <a:gd name="connsiteX2" fmla="*/ 1471613 w 1471613"/>
              <a:gd name="connsiteY2" fmla="*/ 0 h 315300"/>
            </a:gdLst>
            <a:ahLst/>
            <a:cxnLst>
              <a:cxn ang="0">
                <a:pos x="connsiteX0" y="connsiteY0"/>
              </a:cxn>
              <a:cxn ang="0">
                <a:pos x="connsiteX1" y="connsiteY1"/>
              </a:cxn>
              <a:cxn ang="0">
                <a:pos x="connsiteX2" y="connsiteY2"/>
              </a:cxn>
            </a:cxnLst>
            <a:rect l="l" t="t" r="r" b="b"/>
            <a:pathLst>
              <a:path w="1471613" h="315300">
                <a:moveTo>
                  <a:pt x="0" y="315300"/>
                </a:moveTo>
                <a:lnTo>
                  <a:pt x="285750" y="975"/>
                </a:lnTo>
                <a:lnTo>
                  <a:pt x="1471613" y="0"/>
                </a:lnTo>
              </a:path>
            </a:pathLst>
          </a:custGeom>
          <a:noFill/>
          <a:ln>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1794411B-67BC-DD0B-AB80-F82E2309C139}"/>
              </a:ext>
            </a:extLst>
          </p:cNvPr>
          <p:cNvSpPr txBox="1"/>
          <p:nvPr/>
        </p:nvSpPr>
        <p:spPr>
          <a:xfrm>
            <a:off x="3911535" y="4363110"/>
            <a:ext cx="2384036"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Dead Iron-core </a:t>
            </a:r>
            <a:r>
              <a:rPr lang="en-GB" sz="1200" dirty="0">
                <a:solidFill>
                  <a:srgbClr val="5994D5"/>
                </a:solidFill>
                <a:latin typeface="Book Antiqua" panose="02040602050305030304" pitchFamily="18" charset="0"/>
              </a:rPr>
              <a:t>D</a:t>
            </a:r>
            <a:r>
              <a:rPr lang="en-GB" sz="1200" dirty="0">
                <a:solidFill>
                  <a:srgbClr val="5994D5"/>
                </a:solidFill>
                <a:effectLst/>
                <a:latin typeface="Book Antiqua" panose="02040602050305030304" pitchFamily="18" charset="0"/>
              </a:rPr>
              <a:t>ynamo</a:t>
            </a:r>
          </a:p>
        </p:txBody>
      </p:sp>
      <p:sp>
        <p:nvSpPr>
          <p:cNvPr id="15" name="Freeform: Shape 14">
            <a:extLst>
              <a:ext uri="{FF2B5EF4-FFF2-40B4-BE49-F238E27FC236}">
                <a16:creationId xmlns:a16="http://schemas.microsoft.com/office/drawing/2014/main" id="{A586B350-B530-FA33-E17B-CEA96AE50A87}"/>
              </a:ext>
            </a:extLst>
          </p:cNvPr>
          <p:cNvSpPr/>
          <p:nvPr/>
        </p:nvSpPr>
        <p:spPr>
          <a:xfrm>
            <a:off x="4283346" y="2599371"/>
            <a:ext cx="185357" cy="581025"/>
          </a:xfrm>
          <a:custGeom>
            <a:avLst/>
            <a:gdLst>
              <a:gd name="connsiteX0" fmla="*/ 0 w 185357"/>
              <a:gd name="connsiteY0" fmla="*/ 0 h 581025"/>
              <a:gd name="connsiteX1" fmla="*/ 161925 w 185357"/>
              <a:gd name="connsiteY1" fmla="*/ 261937 h 581025"/>
              <a:gd name="connsiteX2" fmla="*/ 180975 w 185357"/>
              <a:gd name="connsiteY2" fmla="*/ 581025 h 581025"/>
            </a:gdLst>
            <a:ahLst/>
            <a:cxnLst>
              <a:cxn ang="0">
                <a:pos x="connsiteX0" y="connsiteY0"/>
              </a:cxn>
              <a:cxn ang="0">
                <a:pos x="connsiteX1" y="connsiteY1"/>
              </a:cxn>
              <a:cxn ang="0">
                <a:pos x="connsiteX2" y="connsiteY2"/>
              </a:cxn>
            </a:cxnLst>
            <a:rect l="l" t="t" r="r" b="b"/>
            <a:pathLst>
              <a:path w="185357" h="581025">
                <a:moveTo>
                  <a:pt x="0" y="0"/>
                </a:moveTo>
                <a:cubicBezTo>
                  <a:pt x="65881" y="82549"/>
                  <a:pt x="131762" y="165099"/>
                  <a:pt x="161925" y="261937"/>
                </a:cubicBezTo>
                <a:cubicBezTo>
                  <a:pt x="192088" y="358775"/>
                  <a:pt x="186531" y="469900"/>
                  <a:pt x="180975" y="581025"/>
                </a:cubicBezTo>
              </a:path>
            </a:pathLst>
          </a:custGeom>
          <a:noFill/>
          <a:ln w="19050">
            <a:solidFill>
              <a:schemeClr val="bg1">
                <a:lumMod val="75000"/>
                <a:lumOff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648B9A5-CFBE-B0A6-E1DF-C5E69FFC27E7}"/>
              </a:ext>
            </a:extLst>
          </p:cNvPr>
          <p:cNvSpPr/>
          <p:nvPr/>
        </p:nvSpPr>
        <p:spPr>
          <a:xfrm rot="2700000">
            <a:off x="4159337" y="2562178"/>
            <a:ext cx="540000" cy="540000"/>
          </a:xfrm>
          <a:prstGeom prst="rect">
            <a:avLst/>
          </a:prstGeom>
          <a:noFill/>
          <a:ln w="28575">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4C11D697-2318-9EC0-77AD-C51605318DB2}"/>
              </a:ext>
            </a:extLst>
          </p:cNvPr>
          <p:cNvSpPr txBox="1"/>
          <p:nvPr/>
        </p:nvSpPr>
        <p:spPr>
          <a:xfrm>
            <a:off x="4719568" y="2140131"/>
            <a:ext cx="1205188" cy="276999"/>
          </a:xfrm>
          <a:prstGeom prst="rect">
            <a:avLst/>
          </a:prstGeom>
          <a:noFill/>
        </p:spPr>
        <p:txBody>
          <a:bodyPr wrap="square">
            <a:spAutoFit/>
          </a:bodyPr>
          <a:lstStyle/>
          <a:p>
            <a:r>
              <a:rPr lang="en-GB" sz="1200" dirty="0">
                <a:solidFill>
                  <a:srgbClr val="5994D5">
                    <a:alpha val="46000"/>
                  </a:srgbClr>
                </a:solidFill>
                <a:latin typeface="Book Antiqua" panose="02040602050305030304" pitchFamily="18" charset="0"/>
              </a:rPr>
              <a:t>(pretty much)</a:t>
            </a:r>
            <a:endParaRPr lang="en-GB" sz="1200" dirty="0">
              <a:solidFill>
                <a:srgbClr val="5994D5">
                  <a:alpha val="46000"/>
                </a:srgbClr>
              </a:solidFill>
              <a:effectLst/>
              <a:latin typeface="Book Antiqua" panose="02040602050305030304" pitchFamily="18" charset="0"/>
            </a:endParaRPr>
          </a:p>
        </p:txBody>
      </p:sp>
      <p:sp>
        <p:nvSpPr>
          <p:cNvPr id="18" name="Arc 17">
            <a:extLst>
              <a:ext uri="{FF2B5EF4-FFF2-40B4-BE49-F238E27FC236}">
                <a16:creationId xmlns:a16="http://schemas.microsoft.com/office/drawing/2014/main" id="{417260B4-0517-6281-66C1-B2A28DEA3357}"/>
              </a:ext>
            </a:extLst>
          </p:cNvPr>
          <p:cNvSpPr/>
          <p:nvPr/>
        </p:nvSpPr>
        <p:spPr>
          <a:xfrm rot="6347250" flipV="1">
            <a:off x="1830104" y="3616358"/>
            <a:ext cx="1325024" cy="2427006"/>
          </a:xfrm>
          <a:prstGeom prst="arc">
            <a:avLst>
              <a:gd name="adj1" fmla="val 17916628"/>
              <a:gd name="adj2" fmla="val 20724986"/>
            </a:avLst>
          </a:prstGeom>
          <a:ln w="28575">
            <a:solidFill>
              <a:srgbClr val="BFD6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174D6874-A179-E834-F791-E9160744FBA4}"/>
              </a:ext>
            </a:extLst>
          </p:cNvPr>
          <p:cNvCxnSpPr>
            <a:cxnSpLocks/>
          </p:cNvCxnSpPr>
          <p:nvPr/>
        </p:nvCxnSpPr>
        <p:spPr>
          <a:xfrm>
            <a:off x="220322" y="5332394"/>
            <a:ext cx="1767123" cy="0"/>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109ED6C-8CF3-0D74-EC4A-848B7F9F0526}"/>
              </a:ext>
            </a:extLst>
          </p:cNvPr>
          <p:cNvSpPr txBox="1"/>
          <p:nvPr/>
        </p:nvSpPr>
        <p:spPr>
          <a:xfrm>
            <a:off x="125788" y="5091500"/>
            <a:ext cx="1528234"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Thin Atmosphere</a:t>
            </a:r>
          </a:p>
        </p:txBody>
      </p:sp>
      <p:sp>
        <p:nvSpPr>
          <p:cNvPr id="25" name="Arc 24">
            <a:extLst>
              <a:ext uri="{FF2B5EF4-FFF2-40B4-BE49-F238E27FC236}">
                <a16:creationId xmlns:a16="http://schemas.microsoft.com/office/drawing/2014/main" id="{55D0FA70-8984-BC59-070A-300FE2D83580}"/>
              </a:ext>
            </a:extLst>
          </p:cNvPr>
          <p:cNvSpPr/>
          <p:nvPr/>
        </p:nvSpPr>
        <p:spPr>
          <a:xfrm rot="15606305" flipV="1">
            <a:off x="1165972" y="2631403"/>
            <a:ext cx="2836332" cy="2871320"/>
          </a:xfrm>
          <a:prstGeom prst="arc">
            <a:avLst>
              <a:gd name="adj1" fmla="val 17916628"/>
              <a:gd name="adj2" fmla="val 2782836"/>
            </a:avLst>
          </a:prstGeom>
          <a:ln w="28575">
            <a:solidFill>
              <a:srgbClr val="BFD6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7" name="Freeform: Shape 26">
            <a:extLst>
              <a:ext uri="{FF2B5EF4-FFF2-40B4-BE49-F238E27FC236}">
                <a16:creationId xmlns:a16="http://schemas.microsoft.com/office/drawing/2014/main" id="{44983ED3-062D-3E56-FC62-E4B835594DA9}"/>
              </a:ext>
            </a:extLst>
          </p:cNvPr>
          <p:cNvSpPr/>
          <p:nvPr/>
        </p:nvSpPr>
        <p:spPr>
          <a:xfrm flipH="1">
            <a:off x="1212275" y="2062813"/>
            <a:ext cx="1280341" cy="570389"/>
          </a:xfrm>
          <a:custGeom>
            <a:avLst/>
            <a:gdLst>
              <a:gd name="connsiteX0" fmla="*/ 0 w 1657350"/>
              <a:gd name="connsiteY0" fmla="*/ 981075 h 981075"/>
              <a:gd name="connsiteX1" fmla="*/ 914400 w 1657350"/>
              <a:gd name="connsiteY1" fmla="*/ 0 h 981075"/>
              <a:gd name="connsiteX2" fmla="*/ 1657350 w 1657350"/>
              <a:gd name="connsiteY2" fmla="*/ 0 h 981075"/>
              <a:gd name="connsiteX0" fmla="*/ 0 w 1778000"/>
              <a:gd name="connsiteY0" fmla="*/ 987425 h 987425"/>
              <a:gd name="connsiteX1" fmla="*/ 914400 w 1778000"/>
              <a:gd name="connsiteY1" fmla="*/ 6350 h 987425"/>
              <a:gd name="connsiteX2" fmla="*/ 1778000 w 1778000"/>
              <a:gd name="connsiteY2" fmla="*/ 0 h 987425"/>
              <a:gd name="connsiteX0" fmla="*/ 0 w 1771650"/>
              <a:gd name="connsiteY0" fmla="*/ 987425 h 987425"/>
              <a:gd name="connsiteX1" fmla="*/ 914400 w 1771650"/>
              <a:gd name="connsiteY1" fmla="*/ 6350 h 987425"/>
              <a:gd name="connsiteX2" fmla="*/ 1771650 w 1771650"/>
              <a:gd name="connsiteY2" fmla="*/ 0 h 987425"/>
              <a:gd name="connsiteX0" fmla="*/ 0 w 1143000"/>
              <a:gd name="connsiteY0" fmla="*/ 320675 h 320675"/>
              <a:gd name="connsiteX1" fmla="*/ 285750 w 1143000"/>
              <a:gd name="connsiteY1" fmla="*/ 6350 h 320675"/>
              <a:gd name="connsiteX2" fmla="*/ 1143000 w 1143000"/>
              <a:gd name="connsiteY2" fmla="*/ 0 h 320675"/>
              <a:gd name="connsiteX0" fmla="*/ 0 w 1143000"/>
              <a:gd name="connsiteY0" fmla="*/ 315912 h 315912"/>
              <a:gd name="connsiteX1" fmla="*/ 285750 w 1143000"/>
              <a:gd name="connsiteY1" fmla="*/ 1587 h 315912"/>
              <a:gd name="connsiteX2" fmla="*/ 1143000 w 1143000"/>
              <a:gd name="connsiteY2" fmla="*/ 0 h 315912"/>
              <a:gd name="connsiteX0" fmla="*/ 0 w 1143000"/>
              <a:gd name="connsiteY0" fmla="*/ 314325 h 314325"/>
              <a:gd name="connsiteX1" fmla="*/ 285750 w 1143000"/>
              <a:gd name="connsiteY1" fmla="*/ 0 h 314325"/>
              <a:gd name="connsiteX2" fmla="*/ 1143000 w 1143000"/>
              <a:gd name="connsiteY2" fmla="*/ 794 h 314325"/>
              <a:gd name="connsiteX0" fmla="*/ 0 w 1381125"/>
              <a:gd name="connsiteY0" fmla="*/ 318294 h 318294"/>
              <a:gd name="connsiteX1" fmla="*/ 285750 w 1381125"/>
              <a:gd name="connsiteY1" fmla="*/ 3969 h 318294"/>
              <a:gd name="connsiteX2" fmla="*/ 1381125 w 1381125"/>
              <a:gd name="connsiteY2" fmla="*/ 0 h 318294"/>
              <a:gd name="connsiteX0" fmla="*/ 0 w 1428750"/>
              <a:gd name="connsiteY0" fmla="*/ 318294 h 318294"/>
              <a:gd name="connsiteX1" fmla="*/ 285750 w 1428750"/>
              <a:gd name="connsiteY1" fmla="*/ 3969 h 318294"/>
              <a:gd name="connsiteX2" fmla="*/ 1428750 w 1428750"/>
              <a:gd name="connsiteY2" fmla="*/ 0 h 318294"/>
              <a:gd name="connsiteX0" fmla="*/ 0 w 1471613"/>
              <a:gd name="connsiteY0" fmla="*/ 327871 h 327871"/>
              <a:gd name="connsiteX1" fmla="*/ 285750 w 1471613"/>
              <a:gd name="connsiteY1" fmla="*/ 13546 h 327871"/>
              <a:gd name="connsiteX2" fmla="*/ 1471613 w 1471613"/>
              <a:gd name="connsiteY2" fmla="*/ 0 h 327871"/>
              <a:gd name="connsiteX0" fmla="*/ 0 w 1484643"/>
              <a:gd name="connsiteY0" fmla="*/ 314325 h 314325"/>
              <a:gd name="connsiteX1" fmla="*/ 285750 w 1484643"/>
              <a:gd name="connsiteY1" fmla="*/ 0 h 314325"/>
              <a:gd name="connsiteX2" fmla="*/ 1484643 w 1484643"/>
              <a:gd name="connsiteY2" fmla="*/ 2285 h 314325"/>
              <a:gd name="connsiteX0" fmla="*/ 0 w 1484643"/>
              <a:gd name="connsiteY0" fmla="*/ 315998 h 315998"/>
              <a:gd name="connsiteX1" fmla="*/ 285750 w 1484643"/>
              <a:gd name="connsiteY1" fmla="*/ 1673 h 315998"/>
              <a:gd name="connsiteX2" fmla="*/ 1484643 w 1484643"/>
              <a:gd name="connsiteY2" fmla="*/ 0 h 315998"/>
              <a:gd name="connsiteX0" fmla="*/ 0 w 1401247"/>
              <a:gd name="connsiteY0" fmla="*/ 315998 h 315998"/>
              <a:gd name="connsiteX1" fmla="*/ 285750 w 1401247"/>
              <a:gd name="connsiteY1" fmla="*/ 1673 h 315998"/>
              <a:gd name="connsiteX2" fmla="*/ 1401247 w 1401247"/>
              <a:gd name="connsiteY2" fmla="*/ 0 h 315998"/>
            </a:gdLst>
            <a:ahLst/>
            <a:cxnLst>
              <a:cxn ang="0">
                <a:pos x="connsiteX0" y="connsiteY0"/>
              </a:cxn>
              <a:cxn ang="0">
                <a:pos x="connsiteX1" y="connsiteY1"/>
              </a:cxn>
              <a:cxn ang="0">
                <a:pos x="connsiteX2" y="connsiteY2"/>
              </a:cxn>
            </a:cxnLst>
            <a:rect l="l" t="t" r="r" b="b"/>
            <a:pathLst>
              <a:path w="1401247" h="315998">
                <a:moveTo>
                  <a:pt x="0" y="315998"/>
                </a:moveTo>
                <a:lnTo>
                  <a:pt x="285750" y="1673"/>
                </a:lnTo>
                <a:lnTo>
                  <a:pt x="1401247" y="0"/>
                </a:lnTo>
              </a:path>
            </a:pathLst>
          </a:custGeom>
          <a:noFill/>
          <a:ln>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560C7703-7FC5-70B0-FD46-EDEF5379D737}"/>
              </a:ext>
            </a:extLst>
          </p:cNvPr>
          <p:cNvSpPr txBox="1"/>
          <p:nvPr/>
        </p:nvSpPr>
        <p:spPr>
          <a:xfrm>
            <a:off x="1182476" y="1808738"/>
            <a:ext cx="2384036"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Giant Impact</a:t>
            </a:r>
          </a:p>
        </p:txBody>
      </p:sp>
      <p:pic>
        <p:nvPicPr>
          <p:cNvPr id="31" name="Picture 30" descr="A picture containing nature, shore&#10;&#10;Description automatically generated">
            <a:extLst>
              <a:ext uri="{FF2B5EF4-FFF2-40B4-BE49-F238E27FC236}">
                <a16:creationId xmlns:a16="http://schemas.microsoft.com/office/drawing/2014/main" id="{6EA73114-4153-4522-D130-08B1D406E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9519" y="1790446"/>
            <a:ext cx="4196348" cy="1634857"/>
          </a:xfrm>
          <a:prstGeom prst="rect">
            <a:avLst/>
          </a:prstGeom>
        </p:spPr>
      </p:pic>
      <p:pic>
        <p:nvPicPr>
          <p:cNvPr id="33" name="Picture 32" descr="A picture containing canyon, sunset&#10;&#10;Description automatically generated">
            <a:extLst>
              <a:ext uri="{FF2B5EF4-FFF2-40B4-BE49-F238E27FC236}">
                <a16:creationId xmlns:a16="http://schemas.microsoft.com/office/drawing/2014/main" id="{B3F12154-FBD6-BCC7-5AA9-DFB3013226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9519" y="3862182"/>
            <a:ext cx="4196348" cy="1634857"/>
          </a:xfrm>
          <a:prstGeom prst="rect">
            <a:avLst/>
          </a:prstGeom>
        </p:spPr>
      </p:pic>
      <p:sp>
        <p:nvSpPr>
          <p:cNvPr id="4" name="Oval 3">
            <a:extLst>
              <a:ext uri="{FF2B5EF4-FFF2-40B4-BE49-F238E27FC236}">
                <a16:creationId xmlns:a16="http://schemas.microsoft.com/office/drawing/2014/main" id="{5BDDFF5F-3609-18CF-1E08-27BC711729A1}"/>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0DC8F9E-3D05-479D-4033-3AECA021CF9B}"/>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0E4C374E-0BE5-F967-E970-07FD1AC7E857}"/>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72D6731-0A6B-3502-0E83-3383CD735ADC}"/>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5DC0CC21-6D26-98B3-63F3-2287E88075BD}"/>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E228F561-5253-3CD2-7D1A-85C2D2E14E2E}"/>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D11C7D01-0CF5-7D55-330C-8CFBC0312AEB}"/>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B4D541D2-0486-7699-321A-D38C113938A1}"/>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D6B7E7F2-928F-6E2B-8365-22CFD8735E43}"/>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A94D1923-CC36-C07C-1EF4-ECF8AF8F8F78}"/>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9B2664D8-5FF3-B16C-1EA6-1906D282FCA2}"/>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ECF75139-DC40-37E2-93DA-F98AB5825299}"/>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FDCA263C-C3D4-6AFF-C760-1B5916210F95}"/>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438401FF-07CF-DD83-C5CB-90352F3F2BC2}"/>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920075B2-1332-BB05-5C9B-39F3B230C909}"/>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15E7EE31-3CE5-B0D9-DD3C-97D8FC58CE9F}"/>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62485F27-8417-C737-1FD1-96C0AAD814E9}"/>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CD3337E2-AAB0-75AE-8E12-C526D0C046AB}"/>
              </a:ext>
            </a:extLst>
          </p:cNvPr>
          <p:cNvSpPr/>
          <p:nvPr/>
        </p:nvSpPr>
        <p:spPr>
          <a:xfrm>
            <a:off x="2957826"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6ECB4C20-009B-1BA8-96AD-F6A2743F4DC4}"/>
              </a:ext>
            </a:extLst>
          </p:cNvPr>
          <p:cNvSpPr/>
          <p:nvPr/>
        </p:nvSpPr>
        <p:spPr>
          <a:xfrm>
            <a:off x="3092232"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EC47B2BA-1C73-EB62-E0B1-DBD6780C6F57}"/>
              </a:ext>
            </a:extLst>
          </p:cNvPr>
          <p:cNvSpPr/>
          <p:nvPr/>
        </p:nvSpPr>
        <p:spPr>
          <a:xfrm>
            <a:off x="3314763"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29714F63-658D-40E5-60BE-E1557B9BB330}"/>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A449292F-A174-5C3B-6144-ED0B47BFA952}"/>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3A2E04E5-3E4D-419C-34E2-81FB42437F9C}"/>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348DAF76-4748-A711-6218-ADFFD89863D0}"/>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D523EF24-AFAD-250C-D8E5-FDC3A9F28152}"/>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69EFB06F-B97D-A936-FABC-1D085E15D062}"/>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138767BD-0B23-86E2-EC28-0C2544F5BC91}"/>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5732795D-91A8-4CCB-E652-05421CCA0C1A}"/>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BFB6888A-928D-1989-0181-2431AD546EC7}"/>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C9F8CB74-B80D-E6FF-1515-B2CD41296D45}"/>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6084D58A-E90D-4D1A-A96F-98A8674083CF}"/>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91EAD3CB-8A71-6609-0802-9DC8F51656BB}"/>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E5EBD272-B44A-8E00-EF3B-5E59AE66AF59}"/>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1DA86A71-8A5A-E266-8246-89410CE07FB8}"/>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1E69C1E7-F5C8-1862-19C7-C992A2149B91}"/>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352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par>
                                <p:cTn id="68" presetID="10" presetClass="entr" presetSubtype="0"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4" grpId="0"/>
      <p:bldP spid="15" grpId="0" animBg="1"/>
      <p:bldP spid="7" grpId="0" animBg="1"/>
      <p:bldP spid="17" grpId="0"/>
      <p:bldP spid="18" grpId="0" animBg="1"/>
      <p:bldP spid="20" grpId="0"/>
      <p:bldP spid="25" grpId="0" animBg="1"/>
      <p:bldP spid="27" grpId="0" animBg="1"/>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0F15E-EC02-F73F-E7FB-35BF43737C4A}"/>
              </a:ext>
            </a:extLst>
          </p:cNvPr>
          <p:cNvSpPr>
            <a:spLocks noGrp="1"/>
          </p:cNvSpPr>
          <p:nvPr>
            <p:ph type="title"/>
          </p:nvPr>
        </p:nvSpPr>
        <p:spPr/>
        <p:txBody>
          <a:bodyPr/>
          <a:lstStyle/>
          <a:p>
            <a:r>
              <a:rPr lang="en-GB" dirty="0">
                <a:solidFill>
                  <a:srgbClr val="BFD6EF"/>
                </a:solidFill>
                <a:latin typeface="Book Antiqua" panose="02040602050305030304" pitchFamily="18" charset="0"/>
              </a:rPr>
              <a:t>Future of Planetary Geology</a:t>
            </a:r>
          </a:p>
        </p:txBody>
      </p:sp>
      <p:sp>
        <p:nvSpPr>
          <p:cNvPr id="3" name="Content Placeholder 2">
            <a:extLst>
              <a:ext uri="{FF2B5EF4-FFF2-40B4-BE49-F238E27FC236}">
                <a16:creationId xmlns:a16="http://schemas.microsoft.com/office/drawing/2014/main" id="{E35BE8D7-D40B-D6C8-4C63-60ACB1228BEB}"/>
              </a:ext>
            </a:extLst>
          </p:cNvPr>
          <p:cNvSpPr>
            <a:spLocks noGrp="1"/>
          </p:cNvSpPr>
          <p:nvPr>
            <p:ph idx="1"/>
          </p:nvPr>
        </p:nvSpPr>
        <p:spPr/>
        <p:txBody>
          <a:bodyPr/>
          <a:lstStyle/>
          <a:p>
            <a:r>
              <a:rPr lang="en-GB" dirty="0">
                <a:solidFill>
                  <a:srgbClr val="5994D5"/>
                </a:solidFill>
                <a:latin typeface="Book Antiqua" panose="02040602050305030304" pitchFamily="18" charset="0"/>
              </a:rPr>
              <a:t>Mars sample return</a:t>
            </a:r>
          </a:p>
          <a:p>
            <a:endParaRPr lang="en-GB" dirty="0">
              <a:solidFill>
                <a:srgbClr val="5994D5"/>
              </a:solidFill>
              <a:latin typeface="Book Antiqua" panose="02040602050305030304" pitchFamily="18" charset="0"/>
            </a:endParaRPr>
          </a:p>
          <a:p>
            <a:r>
              <a:rPr lang="en-GB" dirty="0">
                <a:solidFill>
                  <a:srgbClr val="5994D5"/>
                </a:solidFill>
                <a:latin typeface="Book Antiqua" panose="02040602050305030304" pitchFamily="18" charset="0"/>
              </a:rPr>
              <a:t>Humans 2 Mars</a:t>
            </a:r>
          </a:p>
          <a:p>
            <a:endParaRPr lang="en-GB" dirty="0">
              <a:solidFill>
                <a:srgbClr val="5994D5"/>
              </a:solidFill>
              <a:latin typeface="Book Antiqua" panose="02040602050305030304" pitchFamily="18" charset="0"/>
            </a:endParaRPr>
          </a:p>
          <a:p>
            <a:r>
              <a:rPr lang="en-GB" dirty="0">
                <a:solidFill>
                  <a:srgbClr val="5994D5"/>
                </a:solidFill>
                <a:latin typeface="Book Antiqua" panose="02040602050305030304" pitchFamily="18" charset="0"/>
              </a:rPr>
              <a:t>Back to the moon</a:t>
            </a:r>
          </a:p>
          <a:p>
            <a:endParaRPr lang="en-GB" dirty="0">
              <a:solidFill>
                <a:srgbClr val="5994D5"/>
              </a:solidFill>
              <a:latin typeface="Book Antiqua" panose="02040602050305030304" pitchFamily="18" charset="0"/>
            </a:endParaRPr>
          </a:p>
          <a:p>
            <a:r>
              <a:rPr lang="en-GB" dirty="0">
                <a:solidFill>
                  <a:srgbClr val="5994D5"/>
                </a:solidFill>
                <a:latin typeface="Book Antiqua" panose="02040602050305030304" pitchFamily="18" charset="0"/>
              </a:rPr>
              <a:t>Asteroid mining</a:t>
            </a:r>
          </a:p>
        </p:txBody>
      </p:sp>
      <p:pic>
        <p:nvPicPr>
          <p:cNvPr id="5122" name="Picture 2" descr="Mars Sample Return - Mars Missions - NASA Jet Propulsion Laboratory">
            <a:extLst>
              <a:ext uri="{FF2B5EF4-FFF2-40B4-BE49-F238E27FC236}">
                <a16:creationId xmlns:a16="http://schemas.microsoft.com/office/drawing/2014/main" id="{01FE84FF-74F5-E07A-CACD-B18E0904D8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Cutout numberOfShades="6"/>
                    </a14:imgEffect>
                  </a14:imgLayer>
                </a14:imgProps>
              </a:ext>
              <a:ext uri="{28A0092B-C50C-407E-A947-70E740481C1C}">
                <a14:useLocalDpi xmlns:a14="http://schemas.microsoft.com/office/drawing/2010/main" val="0"/>
              </a:ext>
            </a:extLst>
          </a:blip>
          <a:srcRect/>
          <a:stretch>
            <a:fillRect/>
          </a:stretch>
        </p:blipFill>
        <p:spPr bwMode="auto">
          <a:xfrm>
            <a:off x="6096000" y="1825625"/>
            <a:ext cx="4381500" cy="454564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6 Technologies NASA is Advancing to Send Humans to Mars | NASA">
            <a:extLst>
              <a:ext uri="{FF2B5EF4-FFF2-40B4-BE49-F238E27FC236}">
                <a16:creationId xmlns:a16="http://schemas.microsoft.com/office/drawing/2014/main" id="{9A68EC1E-A5CD-A945-6907-3E3A4E01FFD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Cutout numberOfShades="6"/>
                    </a14:imgEffect>
                  </a14:imgLayer>
                </a14:imgProps>
              </a:ext>
              <a:ext uri="{28A0092B-C50C-407E-A947-70E740481C1C}">
                <a14:useLocalDpi xmlns:a14="http://schemas.microsoft.com/office/drawing/2010/main" val="0"/>
              </a:ext>
            </a:extLst>
          </a:blip>
          <a:srcRect l="45984"/>
          <a:stretch/>
        </p:blipFill>
        <p:spPr bwMode="auto">
          <a:xfrm>
            <a:off x="6096000" y="1828800"/>
            <a:ext cx="4381500" cy="454247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hy Water on the Moon Matters">
            <a:extLst>
              <a:ext uri="{FF2B5EF4-FFF2-40B4-BE49-F238E27FC236}">
                <a16:creationId xmlns:a16="http://schemas.microsoft.com/office/drawing/2014/main" id="{2433107B-9C35-7AC4-0E30-7EEEBF3372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Cutout/>
                    </a14:imgEffect>
                  </a14:imgLayer>
                </a14:imgProps>
              </a:ext>
              <a:ext uri="{28A0092B-C50C-407E-A947-70E740481C1C}">
                <a14:useLocalDpi xmlns:a14="http://schemas.microsoft.com/office/drawing/2010/main" val="0"/>
              </a:ext>
            </a:extLst>
          </a:blip>
          <a:srcRect l="20256" r="16788"/>
          <a:stretch/>
        </p:blipFill>
        <p:spPr bwMode="auto">
          <a:xfrm>
            <a:off x="6096000" y="1825625"/>
            <a:ext cx="4381500" cy="46383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3761F7-D4EE-F4BF-5512-18307C6EDB84}"/>
              </a:ext>
            </a:extLst>
          </p:cNvPr>
          <p:cNvSpPr txBox="1"/>
          <p:nvPr/>
        </p:nvSpPr>
        <p:spPr>
          <a:xfrm>
            <a:off x="9397781" y="1825625"/>
            <a:ext cx="1079719" cy="369332"/>
          </a:xfrm>
          <a:prstGeom prst="rect">
            <a:avLst/>
          </a:prstGeom>
          <a:noFill/>
        </p:spPr>
        <p:txBody>
          <a:bodyPr wrap="none" rtlCol="0">
            <a:spAutoFit/>
          </a:bodyPr>
          <a:lstStyle/>
          <a:p>
            <a:r>
              <a:rPr lang="en-GB" dirty="0">
                <a:solidFill>
                  <a:schemeClr val="tx1">
                    <a:alpha val="35000"/>
                  </a:schemeClr>
                </a:solidFill>
              </a:rPr>
              <a:t>NASA/JPL</a:t>
            </a:r>
          </a:p>
        </p:txBody>
      </p:sp>
      <p:pic>
        <p:nvPicPr>
          <p:cNvPr id="5128" name="Picture 8" descr="Scientists value massive asteroid at $10,000 quadrillion">
            <a:extLst>
              <a:ext uri="{FF2B5EF4-FFF2-40B4-BE49-F238E27FC236}">
                <a16:creationId xmlns:a16="http://schemas.microsoft.com/office/drawing/2014/main" id="{E93E0E63-41C0-8221-7A4E-8ACFA95C46F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Cutout numberOfShades="3"/>
                    </a14:imgEffect>
                  </a14:imgLayer>
                </a14:imgProps>
              </a:ext>
              <a:ext uri="{28A0092B-C50C-407E-A947-70E740481C1C}">
                <a14:useLocalDpi xmlns:a14="http://schemas.microsoft.com/office/drawing/2010/main" val="0"/>
              </a:ext>
            </a:extLst>
          </a:blip>
          <a:srcRect r="38172"/>
          <a:stretch/>
        </p:blipFill>
        <p:spPr bwMode="auto">
          <a:xfrm>
            <a:off x="6096000" y="1825625"/>
            <a:ext cx="4381500" cy="4667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D94472-0DF7-D345-1165-BB886224EC0A}"/>
              </a:ext>
            </a:extLst>
          </p:cNvPr>
          <p:cNvSpPr txBox="1"/>
          <p:nvPr/>
        </p:nvSpPr>
        <p:spPr>
          <a:xfrm>
            <a:off x="9351569" y="6067864"/>
            <a:ext cx="1042721" cy="307777"/>
          </a:xfrm>
          <a:prstGeom prst="rect">
            <a:avLst/>
          </a:prstGeom>
          <a:noFill/>
        </p:spPr>
        <p:txBody>
          <a:bodyPr wrap="none" rtlCol="0">
            <a:spAutoFit/>
          </a:bodyPr>
          <a:lstStyle/>
          <a:p>
            <a:r>
              <a:rPr lang="en-GB" sz="1400" dirty="0">
                <a:solidFill>
                  <a:schemeClr val="bg1">
                    <a:lumMod val="85000"/>
                    <a:lumOff val="15000"/>
                  </a:schemeClr>
                </a:solidFill>
              </a:rPr>
              <a:t>Alec Woods</a:t>
            </a:r>
          </a:p>
        </p:txBody>
      </p:sp>
      <p:sp>
        <p:nvSpPr>
          <p:cNvPr id="8" name="Oval 7">
            <a:extLst>
              <a:ext uri="{FF2B5EF4-FFF2-40B4-BE49-F238E27FC236}">
                <a16:creationId xmlns:a16="http://schemas.microsoft.com/office/drawing/2014/main" id="{E509B57E-A75C-79D6-DB59-1F9CC9B2EE3E}"/>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D3860AD-62CF-7724-9D1B-085DA93B22CA}"/>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086FE51C-4804-B5E5-3EAC-3381921EB074}"/>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958E2F6C-9D83-FB57-BA15-D521BE483C76}"/>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F1CB9649-7F4F-FDAB-8792-6FB3723655D6}"/>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5A83C15-D2EE-0A73-E4CE-DD554350CCC3}"/>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130A867C-5F71-D443-5F2A-9424D68E3E34}"/>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CF409C59-FC8C-B513-7AF7-ECFD6AC38665}"/>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B3ECCF94-1558-669A-59C3-F79EE065BB2E}"/>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5C67E555-B7C4-38D0-DBE0-85F374ACBCC9}"/>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375E3C6-0890-1E82-A17B-F8717E5468EC}"/>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78F885D-CAD7-0C36-26E4-922C785C7BC0}"/>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9133CDDD-FDF1-0876-32AA-07E8268DB998}"/>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CE475C1C-0E8F-B73A-C2BE-02FD2F0DA630}"/>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0F91CC67-CFF4-0800-DAF8-AAA2CE0989C8}"/>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9E9D5798-4D30-E9FF-829E-B3D8252034C9}"/>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F6587C96-EEB8-55AF-42F5-15866C21E4B6}"/>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A354BB68-FEDE-365E-881B-6BF35CA35362}"/>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CD489D65-8624-FF56-F276-4BFDFE468C22}"/>
              </a:ext>
            </a:extLst>
          </p:cNvPr>
          <p:cNvSpPr/>
          <p:nvPr/>
        </p:nvSpPr>
        <p:spPr>
          <a:xfrm>
            <a:off x="3092232"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1DE7033C-AE43-595F-191B-F64B3D441060}"/>
              </a:ext>
            </a:extLst>
          </p:cNvPr>
          <p:cNvSpPr/>
          <p:nvPr/>
        </p:nvSpPr>
        <p:spPr>
          <a:xfrm>
            <a:off x="3314763"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15E17B3B-B266-DC04-2A97-D9561E25D09D}"/>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57C332D7-AB50-DA35-84B6-564ABE3CE265}"/>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E83E559C-579C-1301-C5FD-A821446BA1EB}"/>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4AAFFF6E-FA74-27FB-CB1E-8001F34A077D}"/>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D257DA96-B03F-F6B4-FE77-F20AF34FC1F9}"/>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B9D03736-AA81-F093-BDB3-972C8A03CE9D}"/>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92B9AD8A-011A-4F53-1204-174A42A24097}"/>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C70BB73B-390A-8B4A-0BB3-2F9678B04ED6}"/>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0" name="Oval 5119">
            <a:extLst>
              <a:ext uri="{FF2B5EF4-FFF2-40B4-BE49-F238E27FC236}">
                <a16:creationId xmlns:a16="http://schemas.microsoft.com/office/drawing/2014/main" id="{CD3D444E-DA7B-445C-915E-E35F125DBA4E}"/>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3" name="Oval 5122">
            <a:extLst>
              <a:ext uri="{FF2B5EF4-FFF2-40B4-BE49-F238E27FC236}">
                <a16:creationId xmlns:a16="http://schemas.microsoft.com/office/drawing/2014/main" id="{048F4B0A-0DFA-AB0C-D071-CEF69A7778D9}"/>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7" name="Oval 5126">
            <a:extLst>
              <a:ext uri="{FF2B5EF4-FFF2-40B4-BE49-F238E27FC236}">
                <a16:creationId xmlns:a16="http://schemas.microsoft.com/office/drawing/2014/main" id="{207A222B-370F-9CC5-F28B-B78F06C3AF7F}"/>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0" name="Oval 5129">
            <a:extLst>
              <a:ext uri="{FF2B5EF4-FFF2-40B4-BE49-F238E27FC236}">
                <a16:creationId xmlns:a16="http://schemas.microsoft.com/office/drawing/2014/main" id="{C58D90FE-64B0-F141-2CAB-DE2557DFDD83}"/>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2" name="Oval 5131">
            <a:extLst>
              <a:ext uri="{FF2B5EF4-FFF2-40B4-BE49-F238E27FC236}">
                <a16:creationId xmlns:a16="http://schemas.microsoft.com/office/drawing/2014/main" id="{A2D4DBCE-AE2C-B4C2-91CE-05746646790B}"/>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4" name="Oval 5133">
            <a:extLst>
              <a:ext uri="{FF2B5EF4-FFF2-40B4-BE49-F238E27FC236}">
                <a16:creationId xmlns:a16="http://schemas.microsoft.com/office/drawing/2014/main" id="{A1BBE392-25C5-09B6-DEFF-AFD1C2095B8F}"/>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6" name="Oval 5135">
            <a:extLst>
              <a:ext uri="{FF2B5EF4-FFF2-40B4-BE49-F238E27FC236}">
                <a16:creationId xmlns:a16="http://schemas.microsoft.com/office/drawing/2014/main" id="{21D087B8-1ADD-8BDA-4E20-224A5EEF6B3F}"/>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528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500"/>
                                        <p:tgtEl>
                                          <p:spTgt spid="51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126"/>
                                        </p:tgtEl>
                                        <p:attrNameLst>
                                          <p:attrName>style.visibility</p:attrName>
                                        </p:attrNameLst>
                                      </p:cBhvr>
                                      <p:to>
                                        <p:strVal val="visible"/>
                                      </p:to>
                                    </p:set>
                                    <p:animEffect transition="in" filter="fade">
                                      <p:cBhvr>
                                        <p:cTn id="26" dur="500"/>
                                        <p:tgtEl>
                                          <p:spTgt spid="5126"/>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128"/>
                                        </p:tgtEl>
                                        <p:attrNameLst>
                                          <p:attrName>style.visibility</p:attrName>
                                        </p:attrNameLst>
                                      </p:cBhvr>
                                      <p:to>
                                        <p:strVal val="visible"/>
                                      </p:to>
                                    </p:set>
                                    <p:animEffect transition="in" filter="fade">
                                      <p:cBhvr>
                                        <p:cTn id="34" dur="500"/>
                                        <p:tgtEl>
                                          <p:spTgt spid="5128"/>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D9BC8C-9BFF-16DF-A618-AF449A0110E7}"/>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utout numberOfShades="6"/>
                    </a14:imgEffect>
                  </a14:imgLayer>
                </a14:imgProps>
              </a:ext>
            </a:extLst>
          </a:blip>
          <a:srcRect b="7880"/>
          <a:stretch/>
        </p:blipFill>
        <p:spPr>
          <a:xfrm>
            <a:off x="0" y="1"/>
            <a:ext cx="12192000" cy="6858000"/>
          </a:xfrm>
          <a:prstGeom prst="rect">
            <a:avLst/>
          </a:prstGeom>
        </p:spPr>
      </p:pic>
      <p:sp>
        <p:nvSpPr>
          <p:cNvPr id="7" name="TextBox 6">
            <a:extLst>
              <a:ext uri="{FF2B5EF4-FFF2-40B4-BE49-F238E27FC236}">
                <a16:creationId xmlns:a16="http://schemas.microsoft.com/office/drawing/2014/main" id="{344E5F3E-0C38-47D2-E697-FBD725D11E3D}"/>
              </a:ext>
            </a:extLst>
          </p:cNvPr>
          <p:cNvSpPr txBox="1"/>
          <p:nvPr/>
        </p:nvSpPr>
        <p:spPr>
          <a:xfrm>
            <a:off x="920544" y="4819650"/>
            <a:ext cx="10350911" cy="1200329"/>
          </a:xfrm>
          <a:prstGeom prst="rect">
            <a:avLst/>
          </a:prstGeom>
          <a:noFill/>
        </p:spPr>
        <p:txBody>
          <a:bodyPr wrap="none" rtlCol="0">
            <a:spAutoFit/>
          </a:bodyPr>
          <a:lstStyle/>
          <a:p>
            <a:r>
              <a:rPr lang="en-GB" sz="7200" dirty="0">
                <a:solidFill>
                  <a:srgbClr val="BFD6EF"/>
                </a:solidFill>
                <a:latin typeface="Book Antiqua" panose="02040602050305030304" pitchFamily="18" charset="0"/>
              </a:rPr>
              <a:t>Planetary Oceanography</a:t>
            </a:r>
          </a:p>
        </p:txBody>
      </p:sp>
    </p:spTree>
    <p:extLst>
      <p:ext uri="{BB962C8B-B14F-4D97-AF65-F5344CB8AC3E}">
        <p14:creationId xmlns:p14="http://schemas.microsoft.com/office/powerpoint/2010/main" val="170494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7E20-957C-005D-19D3-6CE911CD0C27}"/>
              </a:ext>
            </a:extLst>
          </p:cNvPr>
          <p:cNvSpPr>
            <a:spLocks noGrp="1"/>
          </p:cNvSpPr>
          <p:nvPr>
            <p:ph type="title"/>
          </p:nvPr>
        </p:nvSpPr>
        <p:spPr>
          <a:xfrm>
            <a:off x="0" y="0"/>
            <a:ext cx="12192000" cy="1325563"/>
          </a:xfrm>
        </p:spPr>
        <p:txBody>
          <a:bodyPr>
            <a:normAutofit/>
          </a:bodyPr>
          <a:lstStyle/>
          <a:p>
            <a:pPr algn="ctr"/>
            <a:r>
              <a:rPr lang="en-GB" dirty="0">
                <a:solidFill>
                  <a:srgbClr val="BFD6EF"/>
                </a:solidFill>
                <a:latin typeface="Book Antiqua" panose="02040602050305030304" pitchFamily="18" charset="0"/>
                <a:cs typeface="Dubai Medium" panose="020B0603030403030204" pitchFamily="34" charset="-78"/>
              </a:rPr>
              <a:t>Planetary Science</a:t>
            </a:r>
          </a:p>
        </p:txBody>
      </p:sp>
      <p:pic>
        <p:nvPicPr>
          <p:cNvPr id="25" name="Picture 24">
            <a:extLst>
              <a:ext uri="{FF2B5EF4-FFF2-40B4-BE49-F238E27FC236}">
                <a16:creationId xmlns:a16="http://schemas.microsoft.com/office/drawing/2014/main" id="{751D8FA0-54AB-C87D-A5FA-55C0A6D3965B}"/>
              </a:ext>
            </a:extLst>
          </p:cNvPr>
          <p:cNvPicPr>
            <a:picLocks noChangeAspect="1"/>
          </p:cNvPicPr>
          <p:nvPr/>
        </p:nvPicPr>
        <p:blipFill>
          <a:blip r:embed="rId3"/>
          <a:stretch>
            <a:fillRect/>
          </a:stretch>
        </p:blipFill>
        <p:spPr>
          <a:xfrm>
            <a:off x="1714501" y="1490631"/>
            <a:ext cx="4381501" cy="2475548"/>
          </a:xfrm>
          <a:prstGeom prst="rect">
            <a:avLst/>
          </a:prstGeom>
          <a:ln w="12700">
            <a:noFill/>
          </a:ln>
        </p:spPr>
      </p:pic>
      <p:pic>
        <p:nvPicPr>
          <p:cNvPr id="26" name="Picture 25">
            <a:extLst>
              <a:ext uri="{FF2B5EF4-FFF2-40B4-BE49-F238E27FC236}">
                <a16:creationId xmlns:a16="http://schemas.microsoft.com/office/drawing/2014/main" id="{873F1C5B-27F6-5D52-E160-5307636F61C8}"/>
              </a:ext>
            </a:extLst>
          </p:cNvPr>
          <p:cNvPicPr>
            <a:picLocks noChangeAspect="1"/>
          </p:cNvPicPr>
          <p:nvPr/>
        </p:nvPicPr>
        <p:blipFill>
          <a:blip r:embed="rId4"/>
          <a:stretch>
            <a:fillRect/>
          </a:stretch>
        </p:blipFill>
        <p:spPr>
          <a:xfrm>
            <a:off x="6096002" y="3966179"/>
            <a:ext cx="4400972" cy="2475547"/>
          </a:xfrm>
          <a:prstGeom prst="rect">
            <a:avLst/>
          </a:prstGeom>
          <a:ln w="12700">
            <a:noFill/>
          </a:ln>
        </p:spPr>
      </p:pic>
      <p:pic>
        <p:nvPicPr>
          <p:cNvPr id="27" name="Picture 26">
            <a:extLst>
              <a:ext uri="{FF2B5EF4-FFF2-40B4-BE49-F238E27FC236}">
                <a16:creationId xmlns:a16="http://schemas.microsoft.com/office/drawing/2014/main" id="{725945A8-825C-DF29-C060-0DD71A23B684}"/>
              </a:ext>
            </a:extLst>
          </p:cNvPr>
          <p:cNvPicPr>
            <a:picLocks noChangeAspect="1"/>
          </p:cNvPicPr>
          <p:nvPr/>
        </p:nvPicPr>
        <p:blipFill rotWithShape="1">
          <a:blip r:embed="rId5"/>
          <a:srcRect b="767"/>
          <a:stretch/>
        </p:blipFill>
        <p:spPr>
          <a:xfrm>
            <a:off x="6096003" y="1492146"/>
            <a:ext cx="4400972" cy="2474033"/>
          </a:xfrm>
          <a:prstGeom prst="rect">
            <a:avLst/>
          </a:prstGeom>
        </p:spPr>
      </p:pic>
      <p:pic>
        <p:nvPicPr>
          <p:cNvPr id="28" name="Picture 27">
            <a:extLst>
              <a:ext uri="{FF2B5EF4-FFF2-40B4-BE49-F238E27FC236}">
                <a16:creationId xmlns:a16="http://schemas.microsoft.com/office/drawing/2014/main" id="{2BBEDFB4-DB07-98F5-116F-7EC0471054C2}"/>
              </a:ext>
            </a:extLst>
          </p:cNvPr>
          <p:cNvPicPr>
            <a:picLocks noChangeAspect="1"/>
          </p:cNvPicPr>
          <p:nvPr/>
        </p:nvPicPr>
        <p:blipFill>
          <a:blip r:embed="rId6"/>
          <a:stretch>
            <a:fillRect/>
          </a:stretch>
        </p:blipFill>
        <p:spPr>
          <a:xfrm>
            <a:off x="1714499" y="3966180"/>
            <a:ext cx="4381501" cy="2464594"/>
          </a:xfrm>
          <a:prstGeom prst="rect">
            <a:avLst/>
          </a:prstGeom>
        </p:spPr>
      </p:pic>
      <p:sp>
        <p:nvSpPr>
          <p:cNvPr id="4" name="Oval 3">
            <a:extLst>
              <a:ext uri="{FF2B5EF4-FFF2-40B4-BE49-F238E27FC236}">
                <a16:creationId xmlns:a16="http://schemas.microsoft.com/office/drawing/2014/main" id="{68A0CDD1-1CDE-93E9-142D-E2B49F4CEABC}"/>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9F69DEFD-966D-AF3B-6B46-CBB0157DD031}"/>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287E439-6166-B4A7-5507-B3AFD6C79D34}"/>
              </a:ext>
            </a:extLst>
          </p:cNvPr>
          <p:cNvSpPr/>
          <p:nvPr/>
        </p:nvSpPr>
        <p:spPr>
          <a:xfrm>
            <a:off x="551296" y="13792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1262FD66-E37A-4537-CD23-78D62BD33836}"/>
              </a:ext>
            </a:extLst>
          </p:cNvPr>
          <p:cNvSpPr/>
          <p:nvPr/>
        </p:nvSpPr>
        <p:spPr>
          <a:xfrm>
            <a:off x="703696" y="10192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3C908095-F1F4-FDEF-7859-CAA74D859562}"/>
              </a:ext>
            </a:extLst>
          </p:cNvPr>
          <p:cNvSpPr/>
          <p:nvPr/>
        </p:nvSpPr>
        <p:spPr>
          <a:xfrm>
            <a:off x="928096" y="13792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4498BF8F-FEB6-818B-8324-7B496ACDBB0F}"/>
              </a:ext>
            </a:extLst>
          </p:cNvPr>
          <p:cNvSpPr/>
          <p:nvPr/>
        </p:nvSpPr>
        <p:spPr>
          <a:xfrm>
            <a:off x="1080496" y="10192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F16910C5-EABC-F85F-EAE1-EFB5BA30EEF9}"/>
              </a:ext>
            </a:extLst>
          </p:cNvPr>
          <p:cNvSpPr/>
          <p:nvPr/>
        </p:nvSpPr>
        <p:spPr>
          <a:xfrm>
            <a:off x="1303027" y="13792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31B62122-D7B1-641C-6807-DF644C6C45BF}"/>
              </a:ext>
            </a:extLst>
          </p:cNvPr>
          <p:cNvSpPr/>
          <p:nvPr/>
        </p:nvSpPr>
        <p:spPr>
          <a:xfrm>
            <a:off x="1448696" y="13792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F947CA93-2525-DC2C-95BF-6C396D056FE8}"/>
              </a:ext>
            </a:extLst>
          </p:cNvPr>
          <p:cNvSpPr/>
          <p:nvPr/>
        </p:nvSpPr>
        <p:spPr>
          <a:xfrm>
            <a:off x="1594365"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5AFC1F9-0D67-2F5A-43EA-F9630807A844}"/>
              </a:ext>
            </a:extLst>
          </p:cNvPr>
          <p:cNvSpPr/>
          <p:nvPr/>
        </p:nvSpPr>
        <p:spPr>
          <a:xfrm>
            <a:off x="1736034"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8AB40D0-AB83-835B-D627-F1CFC8BCDA55}"/>
              </a:ext>
            </a:extLst>
          </p:cNvPr>
          <p:cNvSpPr/>
          <p:nvPr/>
        </p:nvSpPr>
        <p:spPr>
          <a:xfrm>
            <a:off x="1877703"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4085892-780F-3D08-F1C6-16B0B68D085B}"/>
              </a:ext>
            </a:extLst>
          </p:cNvPr>
          <p:cNvSpPr/>
          <p:nvPr/>
        </p:nvSpPr>
        <p:spPr>
          <a:xfrm>
            <a:off x="2019754"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A392898E-30AD-DB20-EA66-48136DE24B6E}"/>
              </a:ext>
            </a:extLst>
          </p:cNvPr>
          <p:cNvSpPr/>
          <p:nvPr/>
        </p:nvSpPr>
        <p:spPr>
          <a:xfrm>
            <a:off x="216061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4B468493-5F43-E44E-2DD7-BE510B113999}"/>
              </a:ext>
            </a:extLst>
          </p:cNvPr>
          <p:cNvSpPr/>
          <p:nvPr/>
        </p:nvSpPr>
        <p:spPr>
          <a:xfrm>
            <a:off x="238315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AC909CB3-C33F-0DD6-0994-716334048D1A}"/>
              </a:ext>
            </a:extLst>
          </p:cNvPr>
          <p:cNvSpPr/>
          <p:nvPr/>
        </p:nvSpPr>
        <p:spPr>
          <a:xfrm>
            <a:off x="252881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625E0ED-5FE9-9C06-DC65-3E5714709887}"/>
              </a:ext>
            </a:extLst>
          </p:cNvPr>
          <p:cNvSpPr/>
          <p:nvPr/>
        </p:nvSpPr>
        <p:spPr>
          <a:xfrm>
            <a:off x="267448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FC3962D1-1A54-D4A3-432F-3E94E6468E22}"/>
              </a:ext>
            </a:extLst>
          </p:cNvPr>
          <p:cNvSpPr/>
          <p:nvPr/>
        </p:nvSpPr>
        <p:spPr>
          <a:xfrm>
            <a:off x="2816157"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8555B627-C0FE-BBCA-15B9-BEDFDB47BA35}"/>
              </a:ext>
            </a:extLst>
          </p:cNvPr>
          <p:cNvSpPr/>
          <p:nvPr/>
        </p:nvSpPr>
        <p:spPr>
          <a:xfrm>
            <a:off x="2957826"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93EFD185-154D-710A-47E4-81D46CB7C28A}"/>
              </a:ext>
            </a:extLst>
          </p:cNvPr>
          <p:cNvSpPr/>
          <p:nvPr/>
        </p:nvSpPr>
        <p:spPr>
          <a:xfrm>
            <a:off x="3092232"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A7554220-E29E-A131-1D2E-1F2FFCC76FAF}"/>
              </a:ext>
            </a:extLst>
          </p:cNvPr>
          <p:cNvSpPr/>
          <p:nvPr/>
        </p:nvSpPr>
        <p:spPr>
          <a:xfrm>
            <a:off x="3314763"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34885837-F8D8-7C58-01B0-F0CBD6DF5EA2}"/>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8E45DEF1-B0C0-6BB5-F35C-D26B27A98B5D}"/>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AD655B83-C1AA-7717-1064-721B956C1944}"/>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3DDA1C54-DE53-F764-5354-9652A404F0EF}"/>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7F977124-9F51-4629-5AB5-E89BC38933D6}"/>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2F2B14FF-3914-A38A-6D67-320218DFB11D}"/>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422A70C4-EC34-7CC8-278B-D779307D3D2F}"/>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4955595-C4F2-06B0-4E6A-45FF103E83F8}"/>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145A8AE7-D9A5-E5C6-93E9-C0CAD0A81843}"/>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258C8DA5-4334-0229-0981-0A9D5E2ACC82}"/>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A84EF95E-BB8D-B9C3-B9E6-93935EEF90F4}"/>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7B8C493E-D38F-A88F-0E7A-54E861BC03A5}"/>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91F0EC12-F33E-6C0E-15F2-ADCB4760EA52}"/>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BF95D46A-B3E1-C985-5891-8226FEE8864C}"/>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A0DBA2A9-9079-0345-75EF-4DF9EDB652BF}"/>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080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7"/>
                                        </p:tgtEl>
                                      </p:cBhvr>
                                    </p:animEffect>
                                    <p:animScale>
                                      <p:cBhvr>
                                        <p:cTn id="12" dur="250" autoRev="1" fill="hold"/>
                                        <p:tgtEl>
                                          <p:spTgt spid="2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8"/>
                                        </p:tgtEl>
                                      </p:cBhvr>
                                    </p:animEffect>
                                    <p:animScale>
                                      <p:cBhvr>
                                        <p:cTn id="17" dur="250" autoRev="1" fill="hold"/>
                                        <p:tgtEl>
                                          <p:spTgt spid="2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6"/>
                                        </p:tgtEl>
                                      </p:cBhvr>
                                    </p:animEffect>
                                    <p:animScale>
                                      <p:cBhvr>
                                        <p:cTn id="22"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F74F-56D3-7F59-13EF-20948036B2E9}"/>
              </a:ext>
            </a:extLst>
          </p:cNvPr>
          <p:cNvSpPr>
            <a:spLocks noGrp="1"/>
          </p:cNvSpPr>
          <p:nvPr>
            <p:ph type="title"/>
          </p:nvPr>
        </p:nvSpPr>
        <p:spPr/>
        <p:txBody>
          <a:bodyPr/>
          <a:lstStyle/>
          <a:p>
            <a:r>
              <a:rPr lang="en-GB" dirty="0">
                <a:solidFill>
                  <a:srgbClr val="BFD6EF"/>
                </a:solidFill>
                <a:latin typeface="Book Antiqua" panose="02040602050305030304" pitchFamily="18" charset="0"/>
              </a:rPr>
              <a:t>Venus and Mars</a:t>
            </a:r>
          </a:p>
        </p:txBody>
      </p:sp>
      <p:sp>
        <p:nvSpPr>
          <p:cNvPr id="3" name="Content Placeholder 2">
            <a:extLst>
              <a:ext uri="{FF2B5EF4-FFF2-40B4-BE49-F238E27FC236}">
                <a16:creationId xmlns:a16="http://schemas.microsoft.com/office/drawing/2014/main" id="{E57C7998-8258-EACB-8222-188BE0BDFA7C}"/>
              </a:ext>
            </a:extLst>
          </p:cNvPr>
          <p:cNvSpPr>
            <a:spLocks noGrp="1"/>
          </p:cNvSpPr>
          <p:nvPr>
            <p:ph idx="1"/>
          </p:nvPr>
        </p:nvSpPr>
        <p:spPr/>
        <p:txBody>
          <a:bodyPr/>
          <a:lstStyle/>
          <a:p>
            <a:r>
              <a:rPr lang="en-GB" dirty="0">
                <a:solidFill>
                  <a:srgbClr val="5994D5"/>
                </a:solidFill>
                <a:latin typeface="Book Antiqua" panose="02040602050305030304" pitchFamily="18" charset="0"/>
              </a:rPr>
              <a:t>Venus and Mars may have had oceans</a:t>
            </a:r>
          </a:p>
          <a:p>
            <a:endParaRPr lang="en-GB" dirty="0">
              <a:solidFill>
                <a:srgbClr val="5994D5"/>
              </a:solidFill>
              <a:latin typeface="Book Antiqua" panose="02040602050305030304" pitchFamily="18" charset="0"/>
            </a:endParaRPr>
          </a:p>
          <a:p>
            <a:r>
              <a:rPr lang="en-GB" dirty="0">
                <a:solidFill>
                  <a:srgbClr val="5994D5"/>
                </a:solidFill>
                <a:latin typeface="Book Antiqua" panose="02040602050305030304" pitchFamily="18" charset="0"/>
              </a:rPr>
              <a:t>BUT THEY’RE GONE!</a:t>
            </a:r>
          </a:p>
        </p:txBody>
      </p:sp>
      <p:sp>
        <p:nvSpPr>
          <p:cNvPr id="5" name="Oval 4">
            <a:extLst>
              <a:ext uri="{FF2B5EF4-FFF2-40B4-BE49-F238E27FC236}">
                <a16:creationId xmlns:a16="http://schemas.microsoft.com/office/drawing/2014/main" id="{53477299-927D-B5B8-BBA3-762A8AA5DC4E}"/>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6680D215-9A07-8578-3DF7-3C43FB84E79A}"/>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D0DB5BE-0538-F8F4-7EAB-62DA94B77F3D}"/>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C4F43AD-BCF2-2EF1-14F3-5213E85C5056}"/>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8C5B4FC8-B246-5EE4-A685-019A835BA720}"/>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C1B5FCE2-89B0-E089-A233-7B8C5F6C3199}"/>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42C46348-FA8D-8795-6E56-E7ED7859576E}"/>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4476AAA-C39F-5758-17DA-C3FF7E4D7186}"/>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D07A4D58-4625-72C0-3E32-6401EC7EF91B}"/>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703B25CE-8609-C7B3-EA19-FF20F8515034}"/>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06D1BB4A-01B2-D4E3-96D8-614F033F0BA6}"/>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BBE4A2A7-7E78-9827-FBCD-52DAC7A8D24A}"/>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CB61D147-B9AE-C6CD-51B3-4A02CD00EFEE}"/>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C0AE86E8-AE2C-DFF6-2043-31A073FA8F3D}"/>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B111A309-1202-4DF0-0DA8-8478D56DD4F7}"/>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33721FCB-A3BE-31F2-011D-B29B5236153C}"/>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C1600EA8-7FEF-7AD1-9A66-513C03770F78}"/>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69D15012-DF50-40AA-4926-5666C9EA9121}"/>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4FB736C6-F5A8-A471-472F-4128084904BF}"/>
              </a:ext>
            </a:extLst>
          </p:cNvPr>
          <p:cNvSpPr/>
          <p:nvPr/>
        </p:nvSpPr>
        <p:spPr>
          <a:xfrm>
            <a:off x="3092232"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CE0D22C4-16E3-04B0-A146-9B45B67F2DFE}"/>
              </a:ext>
            </a:extLst>
          </p:cNvPr>
          <p:cNvSpPr/>
          <p:nvPr/>
        </p:nvSpPr>
        <p:spPr>
          <a:xfrm>
            <a:off x="3314763"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0EDE5EA5-B9F5-5F5B-B046-EB33E42C55F7}"/>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9296146A-2C55-EBC1-8ED9-D3B7B66801F4}"/>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4D74EDA9-E095-8AD9-E087-DC353C31DA88}"/>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A25E9692-F190-5216-86CF-2B7B476CB701}"/>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7F02A660-AFC0-CF4D-93DC-E8C2E676AF23}"/>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F0893D19-8606-CA0B-9BF6-95FBD35D555F}"/>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0059134E-FF61-CA56-2F4B-1BB43A72E1AA}"/>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765E5547-98B4-29B1-4BAF-501322E675EB}"/>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712DB014-25E0-6489-F551-5F36B33EE1B7}"/>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34DF9450-B603-57DB-FE2B-8EBE95C412E5}"/>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50AA2CAA-034D-4D66-EDC4-81818574F269}"/>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57386225-3B45-00D8-6B5F-23C554DD0E54}"/>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35A4A47B-3249-5BA8-D184-A88DDD2483DF}"/>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809F69E1-4C4B-6C93-552E-D9F25AB859AA}"/>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2424AB91-760A-B007-202F-107A8F61F603}"/>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1435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he black smokers of Galapagos...">
            <a:extLst>
              <a:ext uri="{FF2B5EF4-FFF2-40B4-BE49-F238E27FC236}">
                <a16:creationId xmlns:a16="http://schemas.microsoft.com/office/drawing/2014/main" id="{0584AA12-9EE2-0DDA-999F-0A60D5A2C60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Cutout numberOfShades="6"/>
                    </a14:imgEffect>
                  </a14:imgLayer>
                </a14:imgProps>
              </a:ext>
              <a:ext uri="{28A0092B-C50C-407E-A947-70E740481C1C}">
                <a14:useLocalDpi xmlns:a14="http://schemas.microsoft.com/office/drawing/2010/main" val="0"/>
              </a:ext>
            </a:extLst>
          </a:blip>
          <a:srcRect/>
          <a:stretch>
            <a:fillRect/>
          </a:stretch>
        </p:blipFill>
        <p:spPr bwMode="auto">
          <a:xfrm>
            <a:off x="0" y="2971800"/>
            <a:ext cx="2636139" cy="3886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72FB344-39E2-0FB5-A027-AC5BF7C4E6F3}"/>
              </a:ext>
            </a:extLst>
          </p:cNvPr>
          <p:cNvPicPr>
            <a:picLocks noChangeAspect="1"/>
          </p:cNvPicPr>
          <p:nvPr/>
        </p:nvPicPr>
        <p:blipFill>
          <a:blip r:embed="rId4">
            <a:extLst>
              <a:ext uri="{BEBA8EAE-BF5A-486C-A8C5-ECC9F3942E4B}">
                <a14:imgProps xmlns:a14="http://schemas.microsoft.com/office/drawing/2010/main">
                  <a14:imgLayer r:embed="rId5">
                    <a14:imgEffect>
                      <a14:artisticCutout numberOfShades="6"/>
                    </a14:imgEffect>
                  </a14:imgLayer>
                </a14:imgProps>
              </a:ext>
            </a:extLst>
          </a:blip>
          <a:stretch>
            <a:fillRect/>
          </a:stretch>
        </p:blipFill>
        <p:spPr>
          <a:xfrm>
            <a:off x="4656773" y="-221456"/>
            <a:ext cx="2971800" cy="2971800"/>
          </a:xfrm>
          <a:prstGeom prst="rect">
            <a:avLst/>
          </a:prstGeom>
        </p:spPr>
      </p:pic>
      <p:pic>
        <p:nvPicPr>
          <p:cNvPr id="9218" name="Picture 2" descr="Enceladus | Science – NASA Solar System Exploration">
            <a:extLst>
              <a:ext uri="{FF2B5EF4-FFF2-40B4-BE49-F238E27FC236}">
                <a16:creationId xmlns:a16="http://schemas.microsoft.com/office/drawing/2014/main" id="{91AB50FC-C7BE-C335-9B1B-7D1F240A521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7472046" y="0"/>
            <a:ext cx="4889500" cy="275034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D2FCA99-CE2F-39FE-1A22-09FF021BE307}"/>
              </a:ext>
            </a:extLst>
          </p:cNvPr>
          <p:cNvSpPr>
            <a:spLocks noGrp="1"/>
          </p:cNvSpPr>
          <p:nvPr>
            <p:ph idx="1"/>
          </p:nvPr>
        </p:nvSpPr>
        <p:spPr>
          <a:xfrm>
            <a:off x="229258" y="563562"/>
            <a:ext cx="4669154" cy="4351338"/>
          </a:xfrm>
        </p:spPr>
        <p:txBody>
          <a:bodyPr>
            <a:normAutofit/>
          </a:bodyPr>
          <a:lstStyle/>
          <a:p>
            <a:pPr marL="0" indent="0">
              <a:buNone/>
            </a:pPr>
            <a:r>
              <a:rPr lang="en-GB" sz="3200" dirty="0">
                <a:solidFill>
                  <a:srgbClr val="5994D5"/>
                </a:solidFill>
                <a:latin typeface="Book Antiqua" panose="02040602050305030304" pitchFamily="18" charset="0"/>
              </a:rPr>
              <a:t>We are curious about whether life can survive in subsurface oceans of icy moons…</a:t>
            </a:r>
          </a:p>
        </p:txBody>
      </p:sp>
      <p:sp>
        <p:nvSpPr>
          <p:cNvPr id="4" name="Content Placeholder 2">
            <a:extLst>
              <a:ext uri="{FF2B5EF4-FFF2-40B4-BE49-F238E27FC236}">
                <a16:creationId xmlns:a16="http://schemas.microsoft.com/office/drawing/2014/main" id="{8B8657D8-6321-7A66-2320-06748DFBB3E0}"/>
              </a:ext>
            </a:extLst>
          </p:cNvPr>
          <p:cNvSpPr txBox="1">
            <a:spLocks/>
          </p:cNvSpPr>
          <p:nvPr/>
        </p:nvSpPr>
        <p:spPr>
          <a:xfrm>
            <a:off x="4775200" y="3429000"/>
            <a:ext cx="727265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dirty="0">
                <a:solidFill>
                  <a:srgbClr val="5994D5"/>
                </a:solidFill>
                <a:latin typeface="Book Antiqua" panose="02040602050305030304" pitchFamily="18" charset="0"/>
              </a:rPr>
              <a:t>…which has driven research into fascinating environments on Earth</a:t>
            </a:r>
          </a:p>
        </p:txBody>
      </p:sp>
      <p:pic>
        <p:nvPicPr>
          <p:cNvPr id="9222" name="Picture 6" descr="Switzerland's glaciers melt by half in less than a century, study finds |  Science &amp; Tech News | Sky News">
            <a:extLst>
              <a:ext uri="{FF2B5EF4-FFF2-40B4-BE49-F238E27FC236}">
                <a16:creationId xmlns:a16="http://schemas.microsoft.com/office/drawing/2014/main" id="{93734335-E9AA-D7B9-4DA4-B151CE32012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artisticCutout numberOfShades="3"/>
                    </a14:imgEffect>
                  </a14:imgLayer>
                </a14:imgProps>
              </a:ext>
              <a:ext uri="{28A0092B-C50C-407E-A947-70E740481C1C}">
                <a14:useLocalDpi xmlns:a14="http://schemas.microsoft.com/office/drawing/2010/main" val="0"/>
              </a:ext>
            </a:extLst>
          </a:blip>
          <a:srcRect/>
          <a:stretch>
            <a:fillRect/>
          </a:stretch>
        </p:blipFill>
        <p:spPr bwMode="auto">
          <a:xfrm>
            <a:off x="2704085" y="4629150"/>
            <a:ext cx="3962400" cy="222885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24D6527-F50F-DBDF-E054-336332B32E62}"/>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762EC25-22B0-0879-E480-54F59461250E}"/>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3F3469E-17B6-345B-17E5-02E0BA5FFC7A}"/>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B89B646-8ED3-8F89-FDB2-BBED1B36F5D9}"/>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CF1C591C-CC0C-3B63-ED60-7746EDC97DEC}"/>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0C39E610-B326-C3BC-9C95-ABA914E754C7}"/>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BE1D170-902E-69F5-9F35-8A00D5861DF1}"/>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6B0165DF-8EDF-E62D-5481-32633E64E0C1}"/>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62044E0A-C2E3-01E6-76E2-4DC15C931839}"/>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68ACB6A-58AD-78E9-775A-CEFE007A8F75}"/>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12836522-0679-15C9-3F19-C9469D927E5C}"/>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71B24BFF-D842-9063-742B-4E7D9CA0E94F}"/>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18E1DE51-2A8F-58F5-3C49-D734508386DB}"/>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5D904B05-B407-C9F2-3559-4266A4C7033F}"/>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7DA8DA9E-D98F-E253-CCD9-A28AA9CFD097}"/>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EB052888-938E-FA66-D61F-32F0D4126C10}"/>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EAD129DB-594D-4530-0335-33F9501BA3BB}"/>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7566450F-7847-351E-72CA-EE10C34CD0FC}"/>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A65DFF3E-43BB-F1B3-A858-14E74D41A52F}"/>
              </a:ext>
            </a:extLst>
          </p:cNvPr>
          <p:cNvSpPr/>
          <p:nvPr/>
        </p:nvSpPr>
        <p:spPr>
          <a:xfrm>
            <a:off x="3092232"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8BE37C75-9562-B9EB-EF28-FBC238BA4987}"/>
              </a:ext>
            </a:extLst>
          </p:cNvPr>
          <p:cNvSpPr/>
          <p:nvPr/>
        </p:nvSpPr>
        <p:spPr>
          <a:xfrm>
            <a:off x="3314763"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7E407B87-E0F6-57B8-1374-00F50AE96C4A}"/>
              </a:ext>
            </a:extLst>
          </p:cNvPr>
          <p:cNvSpPr/>
          <p:nvPr/>
        </p:nvSpPr>
        <p:spPr>
          <a:xfrm>
            <a:off x="3460432"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7FFB8B08-5E15-86A5-935E-C3F810279E72}"/>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F778F63B-865C-E313-AE91-C442DEBD6C29}"/>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FF52CB8C-7356-1612-FC94-2FDE2105A3A5}"/>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6B2F7617-036E-E734-C369-6369BD422CF4}"/>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25D3FC9D-694F-2E2B-F8BE-A95796057737}"/>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29803222-BF96-C3FD-81E0-76EA3320B085}"/>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F5710C6-0009-00E3-3C77-05ABBF50C3AD}"/>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89FC2D14-3162-7F89-4218-15F212CCE9A8}"/>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16" name="Oval 9215">
            <a:extLst>
              <a:ext uri="{FF2B5EF4-FFF2-40B4-BE49-F238E27FC236}">
                <a16:creationId xmlns:a16="http://schemas.microsoft.com/office/drawing/2014/main" id="{D23ABCFD-9B5C-2272-8DEB-F9568493EDE3}"/>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19" name="Oval 9218">
            <a:extLst>
              <a:ext uri="{FF2B5EF4-FFF2-40B4-BE49-F238E27FC236}">
                <a16:creationId xmlns:a16="http://schemas.microsoft.com/office/drawing/2014/main" id="{55BC4230-6A35-6E63-1279-44FA5ED8C5CE}"/>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23" name="Oval 9222">
            <a:extLst>
              <a:ext uri="{FF2B5EF4-FFF2-40B4-BE49-F238E27FC236}">
                <a16:creationId xmlns:a16="http://schemas.microsoft.com/office/drawing/2014/main" id="{26A27AFC-E5F5-0F5B-26AA-CC873DA0E06F}"/>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25" name="Oval 9224">
            <a:extLst>
              <a:ext uri="{FF2B5EF4-FFF2-40B4-BE49-F238E27FC236}">
                <a16:creationId xmlns:a16="http://schemas.microsoft.com/office/drawing/2014/main" id="{1B35D9C5-9F19-14A3-343B-E3022F58C477}"/>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27" name="Oval 9226">
            <a:extLst>
              <a:ext uri="{FF2B5EF4-FFF2-40B4-BE49-F238E27FC236}">
                <a16:creationId xmlns:a16="http://schemas.microsoft.com/office/drawing/2014/main" id="{F17D9C44-1120-6F2D-CE98-A7405DA72B08}"/>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29" name="Oval 9228">
            <a:extLst>
              <a:ext uri="{FF2B5EF4-FFF2-40B4-BE49-F238E27FC236}">
                <a16:creationId xmlns:a16="http://schemas.microsoft.com/office/drawing/2014/main" id="{FF653C90-1F2B-12A9-7E15-BF6C4D3B7892}"/>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4840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odels of Landscape Formation on Saturn's Moon Titan Reveal an Earth-Like  Alien World">
            <a:extLst>
              <a:ext uri="{FF2B5EF4-FFF2-40B4-BE49-F238E27FC236}">
                <a16:creationId xmlns:a16="http://schemas.microsoft.com/office/drawing/2014/main" id="{ADE915CA-AD87-4F32-F33E-731A24E7124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utout numberOfShades="6"/>
                    </a14:imgEffect>
                  </a14:imgLayer>
                </a14:imgProps>
              </a:ext>
              <a:ext uri="{28A0092B-C50C-407E-A947-70E740481C1C}">
                <a14:useLocalDpi xmlns:a14="http://schemas.microsoft.com/office/drawing/2010/main" val="0"/>
              </a:ext>
            </a:extLst>
          </a:blip>
          <a:srcRect l="34752" r="33638"/>
          <a:stretch/>
        </p:blipFill>
        <p:spPr bwMode="auto">
          <a:xfrm>
            <a:off x="546100" y="340518"/>
            <a:ext cx="4556564" cy="617696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Kraken Mare: The Largest Methane Sea Known To Humankind - WorldAtlas">
            <a:extLst>
              <a:ext uri="{FF2B5EF4-FFF2-40B4-BE49-F238E27FC236}">
                <a16:creationId xmlns:a16="http://schemas.microsoft.com/office/drawing/2014/main" id="{8158CB6B-A259-0A57-02F6-63FB6C65699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artisticCutout numberOfShades="6"/>
                    </a14:imgEffect>
                  </a14:imgLayer>
                </a14:imgProps>
              </a:ext>
              <a:ext uri="{28A0092B-C50C-407E-A947-70E740481C1C}">
                <a14:useLocalDpi xmlns:a14="http://schemas.microsoft.com/office/drawing/2010/main" val="0"/>
              </a:ext>
            </a:extLst>
          </a:blip>
          <a:srcRect/>
          <a:stretch>
            <a:fillRect/>
          </a:stretch>
        </p:blipFill>
        <p:spPr bwMode="auto">
          <a:xfrm>
            <a:off x="5670548" y="1281110"/>
            <a:ext cx="5975352" cy="448151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2B764E16-5B2D-6123-4085-48B6418B9370}"/>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2EBC4B4-3167-818B-8335-6B822C48BC17}"/>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4E235991-D225-522F-405C-D160245DD594}"/>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2566FA2-C599-AF9F-7CDC-8BF0E842D44A}"/>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2678B14-474E-F438-0BEC-90B62F8A6F24}"/>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945ACFF-3AAC-EBD7-4EB1-94299BFC0D39}"/>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F37CCDA0-3CC6-E715-EECE-0676DE7F028C}"/>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30A869D-FBC3-40C4-E6B7-671B9B3D3023}"/>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A27CC8DF-0BC7-920B-CB0A-3030C4BEA061}"/>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CD9F2326-836F-A7F9-27F0-EA6F208B9B68}"/>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EC3F8684-DFA5-9E4A-71E1-B5BE065BA0AD}"/>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8590939-F158-C865-DDB7-177055675059}"/>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00B0BA64-31D0-90E5-2332-3211CAF7543F}"/>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6AC07E29-8478-48DB-EA4D-9C069ECAEF58}"/>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C8FDFEEA-0C53-DAA2-5869-818016A0EBD3}"/>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6658F0AF-C57D-BAF4-0E2B-AC7749694E9F}"/>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D62F9D10-D096-7E5F-83E9-F468F2E6080F}"/>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BE406DA-66AD-CF49-6BA3-DDDB5F431BBC}"/>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ACC5B41E-02C0-581D-165E-59E96195D841}"/>
              </a:ext>
            </a:extLst>
          </p:cNvPr>
          <p:cNvSpPr/>
          <p:nvPr/>
        </p:nvSpPr>
        <p:spPr>
          <a:xfrm>
            <a:off x="3092232"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36449FF4-B88E-C7FA-340F-86916C1BA388}"/>
              </a:ext>
            </a:extLst>
          </p:cNvPr>
          <p:cNvSpPr/>
          <p:nvPr/>
        </p:nvSpPr>
        <p:spPr>
          <a:xfrm>
            <a:off x="3314763"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2A1BE7A5-3A9A-496C-F3E2-ACE8D6C5AFF7}"/>
              </a:ext>
            </a:extLst>
          </p:cNvPr>
          <p:cNvSpPr/>
          <p:nvPr/>
        </p:nvSpPr>
        <p:spPr>
          <a:xfrm>
            <a:off x="3460432"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1EC4E794-D22E-A6FB-6071-812C9AE45F6B}"/>
              </a:ext>
            </a:extLst>
          </p:cNvPr>
          <p:cNvSpPr/>
          <p:nvPr/>
        </p:nvSpPr>
        <p:spPr>
          <a:xfrm>
            <a:off x="3606101"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293DD7BF-BE6A-47FE-3BB8-C73BC14D8076}"/>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9A572920-B93C-30DE-976E-870269C688D9}"/>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445AA56C-7879-42D7-2B0D-3907042F2378}"/>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906860E1-E8B9-B119-7595-F716E8368F83}"/>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65702197-1E68-6F88-8425-CC21D85DB56D}"/>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476DB05F-053E-2E54-AF2B-CA53977A99C1}"/>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49C658C4-D9BC-68F0-170A-238B16E70299}"/>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084D55C1-BACB-774B-B52D-E2677EDF5591}"/>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44" name="Oval 6143">
            <a:extLst>
              <a:ext uri="{FF2B5EF4-FFF2-40B4-BE49-F238E27FC236}">
                <a16:creationId xmlns:a16="http://schemas.microsoft.com/office/drawing/2014/main" id="{ED640412-4A6F-DCA4-4F7A-1E03350B7F12}"/>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47" name="Oval 6146">
            <a:extLst>
              <a:ext uri="{FF2B5EF4-FFF2-40B4-BE49-F238E27FC236}">
                <a16:creationId xmlns:a16="http://schemas.microsoft.com/office/drawing/2014/main" id="{241A6CD8-5D13-F8E8-AF4F-168A45263921}"/>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49" name="Oval 6148">
            <a:extLst>
              <a:ext uri="{FF2B5EF4-FFF2-40B4-BE49-F238E27FC236}">
                <a16:creationId xmlns:a16="http://schemas.microsoft.com/office/drawing/2014/main" id="{7C37C545-9FCB-FEC3-72E4-DEE7C0AACF3D}"/>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51" name="Oval 6150">
            <a:extLst>
              <a:ext uri="{FF2B5EF4-FFF2-40B4-BE49-F238E27FC236}">
                <a16:creationId xmlns:a16="http://schemas.microsoft.com/office/drawing/2014/main" id="{20B54BD3-EE38-BC53-D166-7342D90C70C4}"/>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53" name="Oval 6152">
            <a:extLst>
              <a:ext uri="{FF2B5EF4-FFF2-40B4-BE49-F238E27FC236}">
                <a16:creationId xmlns:a16="http://schemas.microsoft.com/office/drawing/2014/main" id="{B026CD3C-3842-D3E3-8CD1-A4EC54F527E3}"/>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0893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D9D498-1C52-E5E5-B08E-0B9892ED1A17}"/>
              </a:ext>
            </a:extLst>
          </p:cNvPr>
          <p:cNvSpPr/>
          <p:nvPr/>
        </p:nvSpPr>
        <p:spPr>
          <a:xfrm>
            <a:off x="0" y="0"/>
            <a:ext cx="12192000" cy="6858000"/>
          </a:xfrm>
          <a:prstGeom prst="rect">
            <a:avLst/>
          </a:prstGeom>
          <a:solidFill>
            <a:srgbClr val="02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6D526042-2549-CD16-C072-C9DD09E3A2D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99374" y="2698750"/>
            <a:ext cx="12092626" cy="3257550"/>
          </a:xfrm>
          <a:prstGeom prst="rect">
            <a:avLst/>
          </a:prstGeom>
        </p:spPr>
      </p:pic>
      <p:sp>
        <p:nvSpPr>
          <p:cNvPr id="18" name="TextBox 17">
            <a:extLst>
              <a:ext uri="{FF2B5EF4-FFF2-40B4-BE49-F238E27FC236}">
                <a16:creationId xmlns:a16="http://schemas.microsoft.com/office/drawing/2014/main" id="{8ACFADD5-2998-4BE5-40D1-C8C71CB225BE}"/>
              </a:ext>
            </a:extLst>
          </p:cNvPr>
          <p:cNvSpPr txBox="1"/>
          <p:nvPr/>
        </p:nvSpPr>
        <p:spPr>
          <a:xfrm>
            <a:off x="2731932" y="1123950"/>
            <a:ext cx="6827510" cy="1200329"/>
          </a:xfrm>
          <a:prstGeom prst="rect">
            <a:avLst/>
          </a:prstGeom>
          <a:noFill/>
        </p:spPr>
        <p:txBody>
          <a:bodyPr wrap="none" rtlCol="0">
            <a:spAutoFit/>
          </a:bodyPr>
          <a:lstStyle/>
          <a:p>
            <a:r>
              <a:rPr lang="en-GB" sz="7200" dirty="0" err="1">
                <a:solidFill>
                  <a:srgbClr val="BFD6EF"/>
                </a:solidFill>
                <a:latin typeface="Book Antiqua" panose="02040602050305030304" pitchFamily="18" charset="0"/>
              </a:rPr>
              <a:t>Exoplanetology</a:t>
            </a:r>
            <a:endParaRPr lang="en-GB" sz="7200" dirty="0">
              <a:solidFill>
                <a:srgbClr val="BFD6EF"/>
              </a:solidFill>
              <a:latin typeface="Book Antiqua" panose="02040602050305030304" pitchFamily="18" charset="0"/>
            </a:endParaRPr>
          </a:p>
        </p:txBody>
      </p:sp>
      <p:sp>
        <p:nvSpPr>
          <p:cNvPr id="3" name="Oval 2">
            <a:extLst>
              <a:ext uri="{FF2B5EF4-FFF2-40B4-BE49-F238E27FC236}">
                <a16:creationId xmlns:a16="http://schemas.microsoft.com/office/drawing/2014/main" id="{07E0CBC1-DAE9-AABD-E6EA-648121754D6F}"/>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B584670C-1E65-A89A-CCE2-34E25FF3606E}"/>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6E72020-5F41-B832-7608-EF84E2FC8390}"/>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A6E9AD6-95F5-F267-D64C-C90844AB54DF}"/>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0682E4EC-601A-DE9F-7CB6-7C1EE1F17BF9}"/>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5A82298C-1447-7548-683D-190DC0E57A99}"/>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19D7D5D-5B32-82A5-9DEB-F686402347C3}"/>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3BE4DC44-9960-5583-47A2-37C264853755}"/>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F24DA8E5-7F2E-468D-AED7-9ED0972DA0EA}"/>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5AC49627-2B9A-4CCC-3F09-CA03CDA05A3D}"/>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1F430F7A-B233-755E-6DB4-7E6578DB0A3E}"/>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06473EE7-667F-9E01-A481-E4F880AB0172}"/>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9E742A13-E6AC-6092-9694-48E148713EA4}"/>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7F7D49BD-47FE-697F-6E53-0E050881060B}"/>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D639C0EF-380E-8E27-07E9-02C088807B4C}"/>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4808C5CB-6F22-F721-820E-70299EF7A035}"/>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81F91452-B536-9C4B-D213-D22E83E85AEE}"/>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3ED2B360-35EE-21BF-AF39-CCA275A553FC}"/>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93DDFD9-B28A-58CF-532A-5073695CCE29}"/>
              </a:ext>
            </a:extLst>
          </p:cNvPr>
          <p:cNvSpPr/>
          <p:nvPr/>
        </p:nvSpPr>
        <p:spPr>
          <a:xfrm>
            <a:off x="3092232"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B9679BAA-BE07-D39D-39AE-378B23D767E9}"/>
              </a:ext>
            </a:extLst>
          </p:cNvPr>
          <p:cNvSpPr/>
          <p:nvPr/>
        </p:nvSpPr>
        <p:spPr>
          <a:xfrm>
            <a:off x="3314763"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1A84F068-0157-1DB4-719F-6FE1EEA629EB}"/>
              </a:ext>
            </a:extLst>
          </p:cNvPr>
          <p:cNvSpPr/>
          <p:nvPr/>
        </p:nvSpPr>
        <p:spPr>
          <a:xfrm>
            <a:off x="3460432"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45C61984-D20B-23F4-18A5-A0248F8BA6A3}"/>
              </a:ext>
            </a:extLst>
          </p:cNvPr>
          <p:cNvSpPr/>
          <p:nvPr/>
        </p:nvSpPr>
        <p:spPr>
          <a:xfrm>
            <a:off x="3606101"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FBE66040-E6F8-30EF-2FB0-34C78461BC26}"/>
              </a:ext>
            </a:extLst>
          </p:cNvPr>
          <p:cNvSpPr/>
          <p:nvPr/>
        </p:nvSpPr>
        <p:spPr>
          <a:xfrm>
            <a:off x="374543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39B270B1-CAA3-5CD1-65F9-BC78EE632434}"/>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3A285FDA-1098-9658-EC8E-C31AFD78F2E3}"/>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14FC32DA-EFAF-372E-D06B-F4E73895BE1A}"/>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8E808610-0519-11CE-9AC7-C0CE210F6524}"/>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3B6C014F-8017-2133-BFD7-0B39DD9AD61F}"/>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0500FD05-0903-F80C-9A16-267732BB9C30}"/>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319B349F-3BE1-2E3C-90F3-DF756E67D861}"/>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95D13A14-CAB4-09FD-2458-142F09D1AEFA}"/>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E97206B0-D669-D033-204D-D5222DB88713}"/>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8B992084-BC68-A8BA-0E22-DF1CC7145B66}"/>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CB96858E-50FD-677E-9DB7-43A478260A44}"/>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1CDE32B2-3684-DFD8-4131-D3CD90D57FAA}"/>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5812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ADA8315E-66CC-920E-6676-6A1E203BF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538" y="2650331"/>
            <a:ext cx="5458649" cy="3684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5E4028-1E43-7423-DF50-958CA2CFC1CD}"/>
              </a:ext>
            </a:extLst>
          </p:cNvPr>
          <p:cNvSpPr>
            <a:spLocks noGrp="1"/>
          </p:cNvSpPr>
          <p:nvPr>
            <p:ph type="title"/>
          </p:nvPr>
        </p:nvSpPr>
        <p:spPr/>
        <p:txBody>
          <a:bodyPr/>
          <a:lstStyle/>
          <a:p>
            <a:r>
              <a:rPr lang="en-GB" dirty="0">
                <a:solidFill>
                  <a:srgbClr val="BFD6EF"/>
                </a:solidFill>
                <a:latin typeface="Book Antiqua" panose="02040602050305030304" pitchFamily="18" charset="0"/>
              </a:rPr>
              <a:t>Context for Earth</a:t>
            </a:r>
          </a:p>
        </p:txBody>
      </p:sp>
      <p:sp>
        <p:nvSpPr>
          <p:cNvPr id="3" name="Content Placeholder 2">
            <a:extLst>
              <a:ext uri="{FF2B5EF4-FFF2-40B4-BE49-F238E27FC236}">
                <a16:creationId xmlns:a16="http://schemas.microsoft.com/office/drawing/2014/main" id="{1F30FC18-3966-9A12-BDED-A2EAF76B1467}"/>
              </a:ext>
            </a:extLst>
          </p:cNvPr>
          <p:cNvSpPr>
            <a:spLocks noGrp="1"/>
          </p:cNvSpPr>
          <p:nvPr>
            <p:ph idx="1"/>
          </p:nvPr>
        </p:nvSpPr>
        <p:spPr/>
        <p:txBody>
          <a:bodyPr/>
          <a:lstStyle/>
          <a:p>
            <a:r>
              <a:rPr lang="en-GB" dirty="0">
                <a:solidFill>
                  <a:srgbClr val="5994D5"/>
                </a:solidFill>
                <a:latin typeface="Book Antiqua" panose="02040602050305030304" pitchFamily="18" charset="0"/>
              </a:rPr>
              <a:t>How big is Earth from a universe perspective?</a:t>
            </a:r>
          </a:p>
        </p:txBody>
      </p:sp>
      <p:pic>
        <p:nvPicPr>
          <p:cNvPr id="11266" name="Picture 2" descr="We have more exoplanets than friends | by Gabriel Campista | Medium">
            <a:extLst>
              <a:ext uri="{FF2B5EF4-FFF2-40B4-BE49-F238E27FC236}">
                <a16:creationId xmlns:a16="http://schemas.microsoft.com/office/drawing/2014/main" id="{36285B49-78FF-A90E-4588-6BA60D8F5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25" y="2492375"/>
            <a:ext cx="5722938" cy="40005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The largest known planet">
            <a:extLst>
              <a:ext uri="{FF2B5EF4-FFF2-40B4-BE49-F238E27FC236}">
                <a16:creationId xmlns:a16="http://schemas.microsoft.com/office/drawing/2014/main" id="{0E146F4A-882E-F848-CE89-10023317CE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334294"/>
            <a:ext cx="9753600" cy="5334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D81C7C3-E8D6-AD72-55F1-4E47ECA520A3}"/>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E12B6B7-7747-2F18-8A0D-117BD4F6A6CE}"/>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B1C1F60-4808-852C-D5AC-ABF66E9834A9}"/>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2E017F6-75E0-B6AF-A8DD-463E08F8A723}"/>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2E9FB428-B22E-E91C-F4EE-72E1E53E3101}"/>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F8FF82BE-72E5-B66B-A45F-0822B3621B15}"/>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C34AB244-D93B-74FC-6344-AA0D498C5FC0}"/>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84E34830-3B64-DBB8-A502-58640B92A194}"/>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0BFA6FEA-5EE3-B137-8045-CC69AD44243A}"/>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284D89BF-983D-B19F-1CC9-701543A0141D}"/>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DE9CAB9F-655B-84E7-E590-4EF934D658F4}"/>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C18101BE-54C1-8646-33FA-6A3EE73665E4}"/>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354F07F0-8BCA-E2BD-FAE9-AFC8FE1A0B5B}"/>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8F37DC25-3E4D-73B8-92EE-ED6EBEBF9978}"/>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156C0968-197D-1CC7-AE1B-0EFBCF091155}"/>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BD305C86-4645-CCF3-04F2-9D9077489314}"/>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33936CE1-9A7A-4543-5694-C3505435B475}"/>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216A7319-BAA8-3CF0-F189-D4A2CEBC32B2}"/>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87ED2322-5AA2-18CC-1C66-88A2B527AA03}"/>
              </a:ext>
            </a:extLst>
          </p:cNvPr>
          <p:cNvSpPr/>
          <p:nvPr/>
        </p:nvSpPr>
        <p:spPr>
          <a:xfrm>
            <a:off x="3092232"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451B090A-239E-68AB-6975-D7AFB4D578B3}"/>
              </a:ext>
            </a:extLst>
          </p:cNvPr>
          <p:cNvSpPr/>
          <p:nvPr/>
        </p:nvSpPr>
        <p:spPr>
          <a:xfrm>
            <a:off x="3314763"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DC58072F-92C1-6F6E-5A28-F556457CFA64}"/>
              </a:ext>
            </a:extLst>
          </p:cNvPr>
          <p:cNvSpPr/>
          <p:nvPr/>
        </p:nvSpPr>
        <p:spPr>
          <a:xfrm>
            <a:off x="3460432"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057EFB30-531B-7470-EE3A-19C8C25AF2FB}"/>
              </a:ext>
            </a:extLst>
          </p:cNvPr>
          <p:cNvSpPr/>
          <p:nvPr/>
        </p:nvSpPr>
        <p:spPr>
          <a:xfrm>
            <a:off x="3606101"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B96FD44A-6D7E-B8B8-F028-09581E3A2A89}"/>
              </a:ext>
            </a:extLst>
          </p:cNvPr>
          <p:cNvSpPr/>
          <p:nvPr/>
        </p:nvSpPr>
        <p:spPr>
          <a:xfrm>
            <a:off x="374543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2C451A6D-7FAA-362B-401C-2F1BD87F27F3}"/>
              </a:ext>
            </a:extLst>
          </p:cNvPr>
          <p:cNvSpPr/>
          <p:nvPr/>
        </p:nvSpPr>
        <p:spPr>
          <a:xfrm>
            <a:off x="396797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1889C5C9-EBAD-CB7A-EDC0-53C6F282292A}"/>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A58A45B8-4EFD-2B8D-7235-767B053545F2}"/>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F7EA519C-CB23-19C7-93FE-EE25A6ED8D4E}"/>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1E8DB8D0-53E2-5350-29BF-FE3A5FB93F91}"/>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CEDD1C68-0A32-FF53-6702-186344606E03}"/>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B8B17F88-F9A1-49B1-DD82-072CE375EB83}"/>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69" name="Oval 7168">
            <a:extLst>
              <a:ext uri="{FF2B5EF4-FFF2-40B4-BE49-F238E27FC236}">
                <a16:creationId xmlns:a16="http://schemas.microsoft.com/office/drawing/2014/main" id="{41B4EE76-57EC-AE35-6FBB-83AD3544F4E6}"/>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2" name="Oval 7171">
            <a:extLst>
              <a:ext uri="{FF2B5EF4-FFF2-40B4-BE49-F238E27FC236}">
                <a16:creationId xmlns:a16="http://schemas.microsoft.com/office/drawing/2014/main" id="{E345AA03-F3E6-C8C5-6983-8D23C15AB71E}"/>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4" name="Oval 7173">
            <a:extLst>
              <a:ext uri="{FF2B5EF4-FFF2-40B4-BE49-F238E27FC236}">
                <a16:creationId xmlns:a16="http://schemas.microsoft.com/office/drawing/2014/main" id="{E66A2FE2-5890-CA3A-8EE9-A5C169E8772A}"/>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6" name="Oval 7175">
            <a:extLst>
              <a:ext uri="{FF2B5EF4-FFF2-40B4-BE49-F238E27FC236}">
                <a16:creationId xmlns:a16="http://schemas.microsoft.com/office/drawing/2014/main" id="{4EC183FB-3F02-D856-79D8-4176A2519811}"/>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8" name="Oval 7177">
            <a:extLst>
              <a:ext uri="{FF2B5EF4-FFF2-40B4-BE49-F238E27FC236}">
                <a16:creationId xmlns:a16="http://schemas.microsoft.com/office/drawing/2014/main" id="{3AA4B6FB-D940-0459-42EE-6DB00FE21AA4}"/>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201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268"/>
                                        </p:tgtEl>
                                      </p:cBhvr>
                                    </p:animEffect>
                                    <p:set>
                                      <p:cBhvr>
                                        <p:cTn id="7" dur="1" fill="hold">
                                          <p:stCondLst>
                                            <p:cond delay="499"/>
                                          </p:stCondLst>
                                        </p:cTn>
                                        <p:tgtEl>
                                          <p:spTgt spid="1126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1266"/>
                                        </p:tgtEl>
                                      </p:cBhvr>
                                    </p:animEffect>
                                    <p:set>
                                      <p:cBhvr>
                                        <p:cTn id="10" dur="1" fill="hold">
                                          <p:stCondLst>
                                            <p:cond delay="499"/>
                                          </p:stCondLst>
                                        </p:cTn>
                                        <p:tgtEl>
                                          <p:spTgt spid="11266"/>
                                        </p:tgtEl>
                                        <p:attrNameLst>
                                          <p:attrName>style.visibility</p:attrName>
                                        </p:attrNameLst>
                                      </p:cBhvr>
                                      <p:to>
                                        <p:strVal val="hidden"/>
                                      </p:to>
                                    </p:set>
                                  </p:childTnLst>
                                </p:cTn>
                              </p:par>
                              <p:par>
                                <p:cTn id="11" presetID="53" presetClass="exit" presetSubtype="32" fill="hold" grpId="0" nodeType="withEffect">
                                  <p:stCondLst>
                                    <p:cond delay="0"/>
                                  </p:stCondLst>
                                  <p:childTnLst>
                                    <p:anim calcmode="lin" valueType="num">
                                      <p:cBhvr>
                                        <p:cTn id="12" dur="500"/>
                                        <p:tgtEl>
                                          <p:spTgt spid="3">
                                            <p:txEl>
                                              <p:pRg st="0" end="0"/>
                                            </p:txEl>
                                          </p:spTgt>
                                        </p:tgtEl>
                                        <p:attrNameLst>
                                          <p:attrName>ppt_w</p:attrName>
                                        </p:attrNameLst>
                                      </p:cBhvr>
                                      <p:tavLst>
                                        <p:tav tm="0">
                                          <p:val>
                                            <p:strVal val="ppt_w"/>
                                          </p:val>
                                        </p:tav>
                                        <p:tav tm="100000">
                                          <p:val>
                                            <p:fltVal val="0"/>
                                          </p:val>
                                        </p:tav>
                                      </p:tavLst>
                                    </p:anim>
                                    <p:anim calcmode="lin" valueType="num">
                                      <p:cBhvr>
                                        <p:cTn id="13" dur="500"/>
                                        <p:tgtEl>
                                          <p:spTgt spid="3">
                                            <p:txEl>
                                              <p:pRg st="0" end="0"/>
                                            </p:txEl>
                                          </p:spTgt>
                                        </p:tgtEl>
                                        <p:attrNameLst>
                                          <p:attrName>ppt_h</p:attrName>
                                        </p:attrNameLst>
                                      </p:cBhvr>
                                      <p:tavLst>
                                        <p:tav tm="0">
                                          <p:val>
                                            <p:strVal val="ppt_h"/>
                                          </p:val>
                                        </p:tav>
                                        <p:tav tm="100000">
                                          <p:val>
                                            <p:fltVal val="0"/>
                                          </p:val>
                                        </p:tav>
                                      </p:tavLst>
                                    </p:anim>
                                    <p:animEffect transition="out" filter="fade">
                                      <p:cBhvr>
                                        <p:cTn id="14" dur="500"/>
                                        <p:tgtEl>
                                          <p:spTgt spid="3">
                                            <p:txEl>
                                              <p:pRg st="0" end="0"/>
                                            </p:txEl>
                                          </p:spTgt>
                                        </p:tgtEl>
                                      </p:cBhvr>
                                    </p:animEffect>
                                    <p:set>
                                      <p:cBhvr>
                                        <p:cTn id="15" dur="1" fill="hold">
                                          <p:stCondLst>
                                            <p:cond delay="499"/>
                                          </p:stCondLst>
                                        </p:cTn>
                                        <p:tgtEl>
                                          <p:spTgt spid="3">
                                            <p:txEl>
                                              <p:pRg st="0" end="0"/>
                                            </p:txEl>
                                          </p:spTgt>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fade">
                                      <p:cBhvr>
                                        <p:cTn id="19"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Earth is accelerating, Pt 1 - ABC Radio National">
            <a:extLst>
              <a:ext uri="{FF2B5EF4-FFF2-40B4-BE49-F238E27FC236}">
                <a16:creationId xmlns:a16="http://schemas.microsoft.com/office/drawing/2014/main" id="{1A00D43D-A983-D2C7-BF2A-D8A7ECFB0341}"/>
              </a:ext>
            </a:extLst>
          </p:cNvPr>
          <p:cNvPicPr>
            <a:picLocks noChangeAspect="1" noChangeArrowheads="1"/>
          </p:cNvPicPr>
          <p:nvPr/>
        </p:nvPicPr>
        <p:blipFill rotWithShape="1">
          <a:blip r:embed="rId3">
            <a:alphaModFix/>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l="19517" t="23704" r="21760" b="27831"/>
          <a:stretch/>
        </p:blipFill>
        <p:spPr bwMode="auto">
          <a:xfrm rot="2579940">
            <a:off x="6865462" y="225832"/>
            <a:ext cx="4533900" cy="36948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80BC3F-CA92-4D7C-9619-EB176A8A054D}"/>
              </a:ext>
            </a:extLst>
          </p:cNvPr>
          <p:cNvSpPr>
            <a:spLocks noGrp="1"/>
          </p:cNvSpPr>
          <p:nvPr>
            <p:ph type="title"/>
          </p:nvPr>
        </p:nvSpPr>
        <p:spPr/>
        <p:txBody>
          <a:bodyPr/>
          <a:lstStyle/>
          <a:p>
            <a:r>
              <a:rPr lang="en-GB" dirty="0">
                <a:solidFill>
                  <a:srgbClr val="BFD6EF"/>
                </a:solidFill>
                <a:latin typeface="Book Antiqua" panose="02040602050305030304" pitchFamily="18" charset="0"/>
              </a:rPr>
              <a:t>Earth is special</a:t>
            </a:r>
          </a:p>
        </p:txBody>
      </p:sp>
      <p:sp>
        <p:nvSpPr>
          <p:cNvPr id="3" name="Content Placeholder 2">
            <a:extLst>
              <a:ext uri="{FF2B5EF4-FFF2-40B4-BE49-F238E27FC236}">
                <a16:creationId xmlns:a16="http://schemas.microsoft.com/office/drawing/2014/main" id="{DA3AE20D-DCF4-07B5-FEEC-538073A47127}"/>
              </a:ext>
            </a:extLst>
          </p:cNvPr>
          <p:cNvSpPr>
            <a:spLocks noGrp="1"/>
          </p:cNvSpPr>
          <p:nvPr>
            <p:ph idx="1"/>
          </p:nvPr>
        </p:nvSpPr>
        <p:spPr/>
        <p:txBody>
          <a:bodyPr/>
          <a:lstStyle/>
          <a:p>
            <a:r>
              <a:rPr lang="en-GB" dirty="0">
                <a:solidFill>
                  <a:srgbClr val="5994D5"/>
                </a:solidFill>
                <a:latin typeface="Book Antiqua" panose="02040602050305030304" pitchFamily="18" charset="0"/>
              </a:rPr>
              <a:t>Lots of potentially habitable planets</a:t>
            </a:r>
          </a:p>
          <a:p>
            <a:endParaRPr lang="en-GB" dirty="0">
              <a:solidFill>
                <a:srgbClr val="5994D5"/>
              </a:solidFill>
              <a:latin typeface="Book Antiqua" panose="02040602050305030304" pitchFamily="18" charset="0"/>
              <a:sym typeface="Wingdings" panose="05000000000000000000" pitchFamily="2" charset="2"/>
            </a:endParaRPr>
          </a:p>
          <a:p>
            <a:r>
              <a:rPr lang="en-GB" dirty="0">
                <a:solidFill>
                  <a:srgbClr val="5994D5"/>
                </a:solidFill>
                <a:latin typeface="Book Antiqua" panose="02040602050305030304" pitchFamily="18" charset="0"/>
                <a:sym typeface="Wingdings" panose="05000000000000000000" pitchFamily="2" charset="2"/>
              </a:rPr>
              <a:t>But no aliens?!</a:t>
            </a:r>
          </a:p>
          <a:p>
            <a:endParaRPr lang="en-GB" dirty="0">
              <a:solidFill>
                <a:srgbClr val="5994D5"/>
              </a:solidFill>
              <a:latin typeface="Book Antiqua" panose="02040602050305030304" pitchFamily="18" charset="0"/>
              <a:sym typeface="Wingdings" panose="05000000000000000000" pitchFamily="2" charset="2"/>
            </a:endParaRPr>
          </a:p>
          <a:p>
            <a:endParaRPr lang="en-GB" dirty="0">
              <a:solidFill>
                <a:srgbClr val="5994D5"/>
              </a:solidFill>
              <a:latin typeface="Book Antiqua" panose="02040602050305030304" pitchFamily="18" charset="0"/>
              <a:sym typeface="Wingdings" panose="05000000000000000000" pitchFamily="2" charset="2"/>
            </a:endParaRPr>
          </a:p>
        </p:txBody>
      </p:sp>
      <p:pic>
        <p:nvPicPr>
          <p:cNvPr id="9" name="Picture 8">
            <a:extLst>
              <a:ext uri="{FF2B5EF4-FFF2-40B4-BE49-F238E27FC236}">
                <a16:creationId xmlns:a16="http://schemas.microsoft.com/office/drawing/2014/main" id="{D7C1E50A-EF7C-1656-2A5F-777300BE418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0" y="3600450"/>
            <a:ext cx="12092626" cy="3257550"/>
          </a:xfrm>
          <a:prstGeom prst="rect">
            <a:avLst/>
          </a:prstGeom>
        </p:spPr>
      </p:pic>
      <p:sp>
        <p:nvSpPr>
          <p:cNvPr id="5" name="Oval 4">
            <a:extLst>
              <a:ext uri="{FF2B5EF4-FFF2-40B4-BE49-F238E27FC236}">
                <a16:creationId xmlns:a16="http://schemas.microsoft.com/office/drawing/2014/main" id="{999E746A-FA28-802E-8FE2-1B7AC6391EF5}"/>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5EC66060-AC78-F3B3-53D1-3F9A1E66D6AA}"/>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AE77F12-4A28-E009-68EA-4AD489F2E4A6}"/>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D0FD3AD2-DAB6-4EB6-BC88-250D23E29FC1}"/>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DCF1685-E997-FFCF-B2B2-49C5DCD217C7}"/>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7F68D160-44F1-34EF-9EE0-5652B51D603E}"/>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D90ABBA6-3D61-C9D5-E075-8A6AA8DF975B}"/>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59B733CF-F710-A902-47F7-EAF460828482}"/>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0E3EB1B4-C3D6-1678-A861-02480F3A5AD1}"/>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22E2805A-0FC7-0D7C-FF2D-89F4804032E1}"/>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3E2509BF-0EE3-79D5-3A88-291D7B2C2E9F}"/>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6B075FEB-D3DD-850D-BEF7-44E98307CFA2}"/>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34ADF53-682B-E533-55B5-ABCBF6F89AAF}"/>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E744E31C-460F-38A5-09A7-E02DA346C138}"/>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665D0C1A-C5BE-B2F6-3E7B-CE76E4CCEDF7}"/>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D4C80E4B-9B02-FF84-1EDF-09059B15033B}"/>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517082CE-8529-999F-C9C2-5E53A4E5300E}"/>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2054A2C9-9441-EFCE-E412-BB991B588258}"/>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DD3F923C-3A61-5702-CEEF-7DF33AC29CEA}"/>
              </a:ext>
            </a:extLst>
          </p:cNvPr>
          <p:cNvSpPr/>
          <p:nvPr/>
        </p:nvSpPr>
        <p:spPr>
          <a:xfrm>
            <a:off x="3092232"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B2E6E93D-5FD4-59D7-EE42-B70A4BC4CF0B}"/>
              </a:ext>
            </a:extLst>
          </p:cNvPr>
          <p:cNvSpPr/>
          <p:nvPr/>
        </p:nvSpPr>
        <p:spPr>
          <a:xfrm>
            <a:off x="3314763"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4092DE97-E343-69E1-0059-1F8A798A254A}"/>
              </a:ext>
            </a:extLst>
          </p:cNvPr>
          <p:cNvSpPr/>
          <p:nvPr/>
        </p:nvSpPr>
        <p:spPr>
          <a:xfrm>
            <a:off x="3460432"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9C11FB9D-6560-8A99-BB6B-8AA2E470BCFF}"/>
              </a:ext>
            </a:extLst>
          </p:cNvPr>
          <p:cNvSpPr/>
          <p:nvPr/>
        </p:nvSpPr>
        <p:spPr>
          <a:xfrm>
            <a:off x="3606101"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240CE9B5-B4DD-4B3F-7640-5C570F3A0820}"/>
              </a:ext>
            </a:extLst>
          </p:cNvPr>
          <p:cNvSpPr/>
          <p:nvPr/>
        </p:nvSpPr>
        <p:spPr>
          <a:xfrm>
            <a:off x="374543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2F0985D2-F10E-9710-400C-62A671126DAF}"/>
              </a:ext>
            </a:extLst>
          </p:cNvPr>
          <p:cNvSpPr/>
          <p:nvPr/>
        </p:nvSpPr>
        <p:spPr>
          <a:xfrm>
            <a:off x="396797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85372C96-482B-FF7E-5282-933DFE2E1B8E}"/>
              </a:ext>
            </a:extLst>
          </p:cNvPr>
          <p:cNvSpPr/>
          <p:nvPr/>
        </p:nvSpPr>
        <p:spPr>
          <a:xfrm>
            <a:off x="411363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D9717C47-FEE8-39EB-83CF-4D1E90D1FFAB}"/>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39E54EC9-4D04-ED7A-1D18-267CF3D7D539}"/>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E6EC39D0-2473-536F-698C-14843558EF08}"/>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5BF22792-E49D-A5B8-5313-AF9FD7940326}"/>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CC201E1A-8720-DFEB-79A5-5FB87BB80C40}"/>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04068856-0B7B-2479-C1A2-BA05C17FF5A0}"/>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AAE9AD25-57F6-1758-97FB-BC9CCCE9CE56}"/>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6015C8AE-8A12-5D7E-7350-1CD6CB8CB388}"/>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3AEF5824-A186-80AE-B55B-13867988123C}"/>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CC5313A1-E7F3-DB2A-CFCA-AC84B46CAAED}"/>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6859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1765-11DC-6E3B-D06D-8D6D4ABA91D5}"/>
              </a:ext>
            </a:extLst>
          </p:cNvPr>
          <p:cNvSpPr>
            <a:spLocks noGrp="1"/>
          </p:cNvSpPr>
          <p:nvPr>
            <p:ph type="title"/>
          </p:nvPr>
        </p:nvSpPr>
        <p:spPr>
          <a:xfrm>
            <a:off x="838200" y="0"/>
            <a:ext cx="10515600" cy="1325563"/>
          </a:xfrm>
        </p:spPr>
        <p:txBody>
          <a:bodyPr/>
          <a:lstStyle/>
          <a:p>
            <a:r>
              <a:rPr lang="en-GB" dirty="0">
                <a:solidFill>
                  <a:srgbClr val="BFD6EF"/>
                </a:solidFill>
                <a:latin typeface="Book Antiqua" panose="02040602050305030304" pitchFamily="18" charset="0"/>
              </a:rPr>
              <a:t>Future of exoplanets</a:t>
            </a:r>
          </a:p>
        </p:txBody>
      </p:sp>
      <p:pic>
        <p:nvPicPr>
          <p:cNvPr id="8194" name="Picture 2" descr="JWST: The James Webb Space Telescope has arrived at its final destination |  New Scientist">
            <a:extLst>
              <a:ext uri="{FF2B5EF4-FFF2-40B4-BE49-F238E27FC236}">
                <a16:creationId xmlns:a16="http://schemas.microsoft.com/office/drawing/2014/main" id="{2306AAFA-576F-4657-5638-970C5F5BA3B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Cutout numberOfShades="6"/>
                    </a14:imgEffect>
                  </a14:imgLayer>
                </a14:imgProps>
              </a:ext>
              <a:ext uri="{28A0092B-C50C-407E-A947-70E740481C1C}">
                <a14:useLocalDpi xmlns:a14="http://schemas.microsoft.com/office/drawing/2010/main" val="0"/>
              </a:ext>
            </a:extLst>
          </a:blip>
          <a:srcRect/>
          <a:stretch>
            <a:fillRect/>
          </a:stretch>
        </p:blipFill>
        <p:spPr bwMode="auto">
          <a:xfrm>
            <a:off x="1765300" y="1261533"/>
            <a:ext cx="8394700" cy="55964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B1D6A15-56E1-DA1F-53F5-5587BDAA1E41}"/>
              </a:ext>
            </a:extLst>
          </p:cNvPr>
          <p:cNvSpPr txBox="1"/>
          <p:nvPr/>
        </p:nvSpPr>
        <p:spPr>
          <a:xfrm>
            <a:off x="584200" y="1816100"/>
            <a:ext cx="4305299" cy="1200329"/>
          </a:xfrm>
          <a:prstGeom prst="rect">
            <a:avLst/>
          </a:prstGeom>
          <a:noFill/>
        </p:spPr>
        <p:txBody>
          <a:bodyPr wrap="square" rtlCol="0">
            <a:spAutoFit/>
          </a:bodyPr>
          <a:lstStyle/>
          <a:p>
            <a:r>
              <a:rPr lang="en-GB" sz="2400" dirty="0">
                <a:solidFill>
                  <a:srgbClr val="5994D5"/>
                </a:solidFill>
                <a:latin typeface="Book Antiqua" panose="02040602050305030304" pitchFamily="18" charset="0"/>
              </a:rPr>
              <a:t>First CO</a:t>
            </a:r>
            <a:r>
              <a:rPr lang="en-GB" sz="2400" baseline="-25000" dirty="0">
                <a:solidFill>
                  <a:srgbClr val="5994D5"/>
                </a:solidFill>
                <a:latin typeface="Book Antiqua" panose="02040602050305030304" pitchFamily="18" charset="0"/>
              </a:rPr>
              <a:t>2</a:t>
            </a:r>
            <a:r>
              <a:rPr lang="en-GB" sz="2400" dirty="0">
                <a:solidFill>
                  <a:srgbClr val="5994D5"/>
                </a:solidFill>
                <a:latin typeface="Book Antiqua" panose="02040602050305030304" pitchFamily="18" charset="0"/>
              </a:rPr>
              <a:t> discovered in the atmosphere of an exoplanet last week</a:t>
            </a:r>
          </a:p>
        </p:txBody>
      </p:sp>
      <p:sp>
        <p:nvSpPr>
          <p:cNvPr id="6" name="TextBox 5">
            <a:extLst>
              <a:ext uri="{FF2B5EF4-FFF2-40B4-BE49-F238E27FC236}">
                <a16:creationId xmlns:a16="http://schemas.microsoft.com/office/drawing/2014/main" id="{1BC8AEEE-DF2F-0F67-6034-D7945E698587}"/>
              </a:ext>
            </a:extLst>
          </p:cNvPr>
          <p:cNvSpPr txBox="1"/>
          <p:nvPr/>
        </p:nvSpPr>
        <p:spPr>
          <a:xfrm>
            <a:off x="7131050" y="5207000"/>
            <a:ext cx="4305299" cy="830997"/>
          </a:xfrm>
          <a:prstGeom prst="rect">
            <a:avLst/>
          </a:prstGeom>
          <a:noFill/>
        </p:spPr>
        <p:txBody>
          <a:bodyPr wrap="square" rtlCol="0">
            <a:spAutoFit/>
          </a:bodyPr>
          <a:lstStyle/>
          <a:p>
            <a:pPr algn="r"/>
            <a:r>
              <a:rPr lang="en-GB" sz="2400" dirty="0">
                <a:solidFill>
                  <a:srgbClr val="5994D5"/>
                </a:solidFill>
                <a:latin typeface="Book Antiqua" panose="02040602050305030304" pitchFamily="18" charset="0"/>
              </a:rPr>
              <a:t>First new exoplanet discovered 3 days ago</a:t>
            </a:r>
          </a:p>
        </p:txBody>
      </p:sp>
      <p:sp>
        <p:nvSpPr>
          <p:cNvPr id="5" name="Oval 4">
            <a:extLst>
              <a:ext uri="{FF2B5EF4-FFF2-40B4-BE49-F238E27FC236}">
                <a16:creationId xmlns:a16="http://schemas.microsoft.com/office/drawing/2014/main" id="{81621963-0E1A-0ED1-C95B-8069A9429777}"/>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5EA6A9F4-A6F2-3B3F-C8D9-9B9D2A49A74D}"/>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73F31AB-7DB7-55F1-9521-EE5999D04F60}"/>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79EF7721-8697-E84D-0BD4-A49BBFF45051}"/>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DC550994-329A-165E-B344-FA27BAF5700B}"/>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F1271166-A94D-8A8C-111F-844FE2A6B631}"/>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5CF3CB0-E7DF-0136-422E-4269013D7561}"/>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854DB20D-616A-9A9D-CCBC-DAC37439D2EC}"/>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C5FDB894-CCD1-BDCD-430D-BD5EDA360B2D}"/>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18071344-FD37-EB66-EC9E-C49DD4B86ACD}"/>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559C59C4-9377-67BF-C3FD-A0FAE1CEF1EC}"/>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8CDD4CA9-66BA-3881-CC30-4AE143E61D48}"/>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EE5F1424-7F86-1DB8-5EC3-8F8464A685FC}"/>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34653385-EC5E-C36D-13D0-14861C3F2D86}"/>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54D723AB-0694-F12F-3C28-5FE061FDF479}"/>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409BC9C8-167A-F914-8BBB-656C64A5AEBF}"/>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C2FF2B01-E6CE-3364-30DE-6C1BB7FF9DDF}"/>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3E684F18-8E32-98DC-179F-5F9B5E31E075}"/>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2E40E56-E23D-3360-D0EF-FAD71685188F}"/>
              </a:ext>
            </a:extLst>
          </p:cNvPr>
          <p:cNvSpPr/>
          <p:nvPr/>
        </p:nvSpPr>
        <p:spPr>
          <a:xfrm>
            <a:off x="3092232"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AD93CE42-B56E-907D-78D6-29E27F96E9DC}"/>
              </a:ext>
            </a:extLst>
          </p:cNvPr>
          <p:cNvSpPr/>
          <p:nvPr/>
        </p:nvSpPr>
        <p:spPr>
          <a:xfrm>
            <a:off x="3314763"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130D36FB-4D09-1462-526C-F8F7D4CB1036}"/>
              </a:ext>
            </a:extLst>
          </p:cNvPr>
          <p:cNvSpPr/>
          <p:nvPr/>
        </p:nvSpPr>
        <p:spPr>
          <a:xfrm>
            <a:off x="3460432"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7ECC0D96-F99E-7C6C-FED9-A69E0FD80128}"/>
              </a:ext>
            </a:extLst>
          </p:cNvPr>
          <p:cNvSpPr/>
          <p:nvPr/>
        </p:nvSpPr>
        <p:spPr>
          <a:xfrm>
            <a:off x="3606101"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AC65B8EF-4EF6-3E19-7BB8-401E5F8C1885}"/>
              </a:ext>
            </a:extLst>
          </p:cNvPr>
          <p:cNvSpPr/>
          <p:nvPr/>
        </p:nvSpPr>
        <p:spPr>
          <a:xfrm>
            <a:off x="374543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792B107A-473D-62A1-D347-3CDCCB7AB8CC}"/>
              </a:ext>
            </a:extLst>
          </p:cNvPr>
          <p:cNvSpPr/>
          <p:nvPr/>
        </p:nvSpPr>
        <p:spPr>
          <a:xfrm>
            <a:off x="396797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CBC06F40-FACF-BF2C-8217-712E5A7F80AA}"/>
              </a:ext>
            </a:extLst>
          </p:cNvPr>
          <p:cNvSpPr/>
          <p:nvPr/>
        </p:nvSpPr>
        <p:spPr>
          <a:xfrm>
            <a:off x="411363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AE8E31F9-A859-EA7B-8C15-2B5E3FC998F0}"/>
              </a:ext>
            </a:extLst>
          </p:cNvPr>
          <p:cNvSpPr/>
          <p:nvPr/>
        </p:nvSpPr>
        <p:spPr>
          <a:xfrm>
            <a:off x="425930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C8C72A1A-B49D-850E-11B3-43645E6BC99A}"/>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F3D6A29E-3D2D-5EF7-489B-514BC891C5BB}"/>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5B4CE17D-D83B-D999-B70C-5AAA187E0164}"/>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92" name="Oval 8191">
            <a:extLst>
              <a:ext uri="{FF2B5EF4-FFF2-40B4-BE49-F238E27FC236}">
                <a16:creationId xmlns:a16="http://schemas.microsoft.com/office/drawing/2014/main" id="{E933EB4D-E389-E61D-0F53-63E947763862}"/>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95" name="Oval 8194">
            <a:extLst>
              <a:ext uri="{FF2B5EF4-FFF2-40B4-BE49-F238E27FC236}">
                <a16:creationId xmlns:a16="http://schemas.microsoft.com/office/drawing/2014/main" id="{53F7D9E9-B756-21D7-060D-AACF9BB4A382}"/>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97" name="Oval 8196">
            <a:extLst>
              <a:ext uri="{FF2B5EF4-FFF2-40B4-BE49-F238E27FC236}">
                <a16:creationId xmlns:a16="http://schemas.microsoft.com/office/drawing/2014/main" id="{987845EB-1911-C0DB-1ECE-09A62AE8EC78}"/>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99" name="Oval 8198">
            <a:extLst>
              <a:ext uri="{FF2B5EF4-FFF2-40B4-BE49-F238E27FC236}">
                <a16:creationId xmlns:a16="http://schemas.microsoft.com/office/drawing/2014/main" id="{9DBF639A-9CF5-045F-0A94-5783E521191C}"/>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01" name="Oval 8200">
            <a:extLst>
              <a:ext uri="{FF2B5EF4-FFF2-40B4-BE49-F238E27FC236}">
                <a16:creationId xmlns:a16="http://schemas.microsoft.com/office/drawing/2014/main" id="{8AC7CB71-A733-0E4E-1D2F-130F054355D8}"/>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03" name="Oval 8202">
            <a:extLst>
              <a:ext uri="{FF2B5EF4-FFF2-40B4-BE49-F238E27FC236}">
                <a16:creationId xmlns:a16="http://schemas.microsoft.com/office/drawing/2014/main" id="{A79B703E-1ECE-3E29-1920-1AF9B131EFAB}"/>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4039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7E20-957C-005D-19D3-6CE911CD0C27}"/>
              </a:ext>
            </a:extLst>
          </p:cNvPr>
          <p:cNvSpPr>
            <a:spLocks noGrp="1"/>
          </p:cNvSpPr>
          <p:nvPr>
            <p:ph type="title"/>
          </p:nvPr>
        </p:nvSpPr>
        <p:spPr>
          <a:xfrm>
            <a:off x="0" y="31879"/>
            <a:ext cx="12192000" cy="1325563"/>
          </a:xfrm>
        </p:spPr>
        <p:txBody>
          <a:bodyPr>
            <a:normAutofit/>
          </a:bodyPr>
          <a:lstStyle/>
          <a:p>
            <a:pPr algn="ctr"/>
            <a:r>
              <a:rPr lang="en-GB" dirty="0">
                <a:solidFill>
                  <a:srgbClr val="BFD6EF"/>
                </a:solidFill>
                <a:latin typeface="Book Antiqua" panose="02040602050305030304" pitchFamily="18" charset="0"/>
                <a:cs typeface="Dubai Medium" panose="020B0603030403030204" pitchFamily="34" charset="-78"/>
              </a:rPr>
              <a:t>Planetary Science</a:t>
            </a:r>
          </a:p>
        </p:txBody>
      </p:sp>
      <p:pic>
        <p:nvPicPr>
          <p:cNvPr id="25" name="Picture 24">
            <a:extLst>
              <a:ext uri="{FF2B5EF4-FFF2-40B4-BE49-F238E27FC236}">
                <a16:creationId xmlns:a16="http://schemas.microsoft.com/office/drawing/2014/main" id="{751D8FA0-54AB-C87D-A5FA-55C0A6D3965B}"/>
              </a:ext>
            </a:extLst>
          </p:cNvPr>
          <p:cNvPicPr>
            <a:picLocks noChangeAspect="1"/>
          </p:cNvPicPr>
          <p:nvPr/>
        </p:nvPicPr>
        <p:blipFill>
          <a:blip r:embed="rId3"/>
          <a:stretch>
            <a:fillRect/>
          </a:stretch>
        </p:blipFill>
        <p:spPr>
          <a:xfrm>
            <a:off x="1714501" y="1490631"/>
            <a:ext cx="4381501" cy="2475548"/>
          </a:xfrm>
          <a:prstGeom prst="rect">
            <a:avLst/>
          </a:prstGeom>
          <a:ln w="12700">
            <a:noFill/>
          </a:ln>
        </p:spPr>
      </p:pic>
      <p:pic>
        <p:nvPicPr>
          <p:cNvPr id="26" name="Picture 25">
            <a:extLst>
              <a:ext uri="{FF2B5EF4-FFF2-40B4-BE49-F238E27FC236}">
                <a16:creationId xmlns:a16="http://schemas.microsoft.com/office/drawing/2014/main" id="{873F1C5B-27F6-5D52-E160-5307636F61C8}"/>
              </a:ext>
            </a:extLst>
          </p:cNvPr>
          <p:cNvPicPr>
            <a:picLocks noChangeAspect="1"/>
          </p:cNvPicPr>
          <p:nvPr/>
        </p:nvPicPr>
        <p:blipFill>
          <a:blip r:embed="rId4"/>
          <a:stretch>
            <a:fillRect/>
          </a:stretch>
        </p:blipFill>
        <p:spPr>
          <a:xfrm>
            <a:off x="6096002" y="3966179"/>
            <a:ext cx="4400972" cy="2475547"/>
          </a:xfrm>
          <a:prstGeom prst="rect">
            <a:avLst/>
          </a:prstGeom>
          <a:ln w="12700">
            <a:noFill/>
          </a:ln>
        </p:spPr>
      </p:pic>
      <p:pic>
        <p:nvPicPr>
          <p:cNvPr id="27" name="Picture 26">
            <a:extLst>
              <a:ext uri="{FF2B5EF4-FFF2-40B4-BE49-F238E27FC236}">
                <a16:creationId xmlns:a16="http://schemas.microsoft.com/office/drawing/2014/main" id="{725945A8-825C-DF29-C060-0DD71A23B684}"/>
              </a:ext>
            </a:extLst>
          </p:cNvPr>
          <p:cNvPicPr>
            <a:picLocks noChangeAspect="1"/>
          </p:cNvPicPr>
          <p:nvPr/>
        </p:nvPicPr>
        <p:blipFill rotWithShape="1">
          <a:blip r:embed="rId5"/>
          <a:srcRect b="767"/>
          <a:stretch/>
        </p:blipFill>
        <p:spPr>
          <a:xfrm>
            <a:off x="6096003" y="1492146"/>
            <a:ext cx="4400972" cy="2474033"/>
          </a:xfrm>
          <a:prstGeom prst="rect">
            <a:avLst/>
          </a:prstGeom>
        </p:spPr>
      </p:pic>
      <p:pic>
        <p:nvPicPr>
          <p:cNvPr id="28" name="Picture 27">
            <a:extLst>
              <a:ext uri="{FF2B5EF4-FFF2-40B4-BE49-F238E27FC236}">
                <a16:creationId xmlns:a16="http://schemas.microsoft.com/office/drawing/2014/main" id="{2BBEDFB4-DB07-98F5-116F-7EC0471054C2}"/>
              </a:ext>
            </a:extLst>
          </p:cNvPr>
          <p:cNvPicPr>
            <a:picLocks noChangeAspect="1"/>
          </p:cNvPicPr>
          <p:nvPr/>
        </p:nvPicPr>
        <p:blipFill>
          <a:blip r:embed="rId6"/>
          <a:stretch>
            <a:fillRect/>
          </a:stretch>
        </p:blipFill>
        <p:spPr>
          <a:xfrm>
            <a:off x="1714499" y="3966180"/>
            <a:ext cx="4381501" cy="2464594"/>
          </a:xfrm>
          <a:prstGeom prst="rect">
            <a:avLst/>
          </a:prstGeom>
        </p:spPr>
      </p:pic>
      <p:sp>
        <p:nvSpPr>
          <p:cNvPr id="4" name="Oval 3">
            <a:extLst>
              <a:ext uri="{FF2B5EF4-FFF2-40B4-BE49-F238E27FC236}">
                <a16:creationId xmlns:a16="http://schemas.microsoft.com/office/drawing/2014/main" id="{7A01A329-FB3D-728B-66E8-37AF0D142073}"/>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3A2F1E7B-5F92-21D7-8996-C0D625950C33}"/>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94BAECC-07D2-3A33-E666-F8F835B0EFDA}"/>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30D282F4-D3A9-9B7D-2AE4-A8BA7F1917E2}"/>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481E09C-44AC-7078-277C-730E70F3A90B}"/>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A4C296A-751D-93BD-4742-81A78F7787B9}"/>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70E88B28-1D76-9C3B-DA64-6E8262D9F306}"/>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7B322CC3-F61F-96B6-00F2-8D3602CB5A17}"/>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89738961-6416-88C1-B8CC-F31C7688A728}"/>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8604C105-E679-1FBE-BAD1-2A0939F560AA}"/>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D44CD5FE-DB1C-A737-6950-02D618BF4086}"/>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974B0BBA-AE28-0990-EF95-958489487A8F}"/>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2EBDE165-1F4C-65D9-54FF-CE68627CB660}"/>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436B813A-1A13-9CB9-9FAC-221D2779AEB7}"/>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05976CD7-AC71-57F9-DA0D-C473FD58B60E}"/>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35AD872A-7EC0-EB34-6DC0-1BAE20548833}"/>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536861E5-8ABF-8D08-0261-CEE745AAA518}"/>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C77B4E23-A47E-711C-1964-70EC08ECBE5E}"/>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8CA9E671-A2FA-124A-901A-7061E955A475}"/>
              </a:ext>
            </a:extLst>
          </p:cNvPr>
          <p:cNvSpPr/>
          <p:nvPr/>
        </p:nvSpPr>
        <p:spPr>
          <a:xfrm>
            <a:off x="3092232"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32B4586E-2F1E-D13C-D34A-DA895AB68CBB}"/>
              </a:ext>
            </a:extLst>
          </p:cNvPr>
          <p:cNvSpPr/>
          <p:nvPr/>
        </p:nvSpPr>
        <p:spPr>
          <a:xfrm>
            <a:off x="3314763"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113EBC7C-79F0-DBB3-F1E6-6773AAB9F9A9}"/>
              </a:ext>
            </a:extLst>
          </p:cNvPr>
          <p:cNvSpPr/>
          <p:nvPr/>
        </p:nvSpPr>
        <p:spPr>
          <a:xfrm>
            <a:off x="3460432"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4055F9EC-368A-27E0-7807-369B49E5CEEC}"/>
              </a:ext>
            </a:extLst>
          </p:cNvPr>
          <p:cNvSpPr/>
          <p:nvPr/>
        </p:nvSpPr>
        <p:spPr>
          <a:xfrm>
            <a:off x="3606101"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39EC7804-AA7C-2A4E-EAF0-50327C7AD430}"/>
              </a:ext>
            </a:extLst>
          </p:cNvPr>
          <p:cNvSpPr/>
          <p:nvPr/>
        </p:nvSpPr>
        <p:spPr>
          <a:xfrm>
            <a:off x="374543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A7FA590B-AD77-0E7D-DF26-0932D504F691}"/>
              </a:ext>
            </a:extLst>
          </p:cNvPr>
          <p:cNvSpPr/>
          <p:nvPr/>
        </p:nvSpPr>
        <p:spPr>
          <a:xfrm>
            <a:off x="396797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8E6406DE-0998-9BCA-B01E-D3F23C91F57D}"/>
              </a:ext>
            </a:extLst>
          </p:cNvPr>
          <p:cNvSpPr/>
          <p:nvPr/>
        </p:nvSpPr>
        <p:spPr>
          <a:xfrm>
            <a:off x="411363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4C087E41-2032-139B-C11A-92304CC822B7}"/>
              </a:ext>
            </a:extLst>
          </p:cNvPr>
          <p:cNvSpPr/>
          <p:nvPr/>
        </p:nvSpPr>
        <p:spPr>
          <a:xfrm>
            <a:off x="425930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3D96BDA7-81F0-1790-0B47-568DFC65F5B8}"/>
              </a:ext>
            </a:extLst>
          </p:cNvPr>
          <p:cNvSpPr/>
          <p:nvPr/>
        </p:nvSpPr>
        <p:spPr>
          <a:xfrm>
            <a:off x="4397345" y="94194"/>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29C5DF6D-008B-F33C-B491-B1CDB10DCFBC}"/>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783C9AE6-009D-2DE6-EC4A-ED33904A0D1A}"/>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79801AA4-D384-1492-24E2-8F6C0DC0012D}"/>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6A93DA62-5489-7457-A07B-25380ED7A88F}"/>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35B33CC3-1596-5A8A-891B-B780D37066DC}"/>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6C5AF0C2-C2C8-26A8-7567-A129D68B8E6B}"/>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DFC1AB3D-5C8F-3063-829F-56DB2B0DD7EA}"/>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2B4C97E7-662C-AF65-7027-EA964CCE5F49}"/>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45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22" presetClass="exit" presetSubtype="2" fill="hold" nodeType="withEffect">
                                  <p:stCondLst>
                                    <p:cond delay="0"/>
                                  </p:stCondLst>
                                  <p:childTnLst>
                                    <p:animEffect transition="out" filter="wipe(right)">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par>
                                <p:cTn id="11" presetID="22" presetClass="exit" presetSubtype="8" fill="hold" nodeType="withEffect">
                                  <p:stCondLst>
                                    <p:cond delay="0"/>
                                  </p:stCondLst>
                                  <p:childTnLst>
                                    <p:animEffect transition="out" filter="wipe(left)">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par>
                                <p:cTn id="14" presetID="22" presetClass="exit" presetSubtype="2" fill="hold" nodeType="withEffect">
                                  <p:stCondLst>
                                    <p:cond delay="0"/>
                                  </p:stCondLst>
                                  <p:childTnLst>
                                    <p:animEffect transition="out" filter="wipe(right)">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94F1-8986-0707-057B-A1FBD0F19D6E}"/>
              </a:ext>
            </a:extLst>
          </p:cNvPr>
          <p:cNvSpPr>
            <a:spLocks noGrp="1"/>
          </p:cNvSpPr>
          <p:nvPr>
            <p:ph type="title"/>
          </p:nvPr>
        </p:nvSpPr>
        <p:spPr/>
        <p:txBody>
          <a:bodyPr/>
          <a:lstStyle/>
          <a:p>
            <a:r>
              <a:rPr lang="en-GB" dirty="0">
                <a:solidFill>
                  <a:srgbClr val="BFD6EF"/>
                </a:solidFill>
                <a:latin typeface="Book Antiqua" panose="02040602050305030304" pitchFamily="18" charset="0"/>
              </a:rPr>
              <a:t>The Gaia hypothesis</a:t>
            </a:r>
          </a:p>
        </p:txBody>
      </p:sp>
      <p:pic>
        <p:nvPicPr>
          <p:cNvPr id="4" name="Picture 3">
            <a:extLst>
              <a:ext uri="{FF2B5EF4-FFF2-40B4-BE49-F238E27FC236}">
                <a16:creationId xmlns:a16="http://schemas.microsoft.com/office/drawing/2014/main" id="{7688F47D-02FA-E79E-036E-01B2C029064B}"/>
              </a:ext>
            </a:extLst>
          </p:cNvPr>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1828800" y="1541657"/>
            <a:ext cx="8178800" cy="4600575"/>
          </a:xfrm>
          <a:prstGeom prst="rect">
            <a:avLst/>
          </a:prstGeom>
        </p:spPr>
      </p:pic>
      <p:sp>
        <p:nvSpPr>
          <p:cNvPr id="15" name="Freeform: Shape 14">
            <a:extLst>
              <a:ext uri="{FF2B5EF4-FFF2-40B4-BE49-F238E27FC236}">
                <a16:creationId xmlns:a16="http://schemas.microsoft.com/office/drawing/2014/main" id="{7A75BADE-9E1A-8A1B-4130-DE4FB9997B88}"/>
              </a:ext>
            </a:extLst>
          </p:cNvPr>
          <p:cNvSpPr/>
          <p:nvPr/>
        </p:nvSpPr>
        <p:spPr>
          <a:xfrm flipV="1">
            <a:off x="7538392" y="5002018"/>
            <a:ext cx="1787525" cy="314325"/>
          </a:xfrm>
          <a:custGeom>
            <a:avLst/>
            <a:gdLst>
              <a:gd name="connsiteX0" fmla="*/ 0 w 1657350"/>
              <a:gd name="connsiteY0" fmla="*/ 981075 h 981075"/>
              <a:gd name="connsiteX1" fmla="*/ 914400 w 1657350"/>
              <a:gd name="connsiteY1" fmla="*/ 0 h 981075"/>
              <a:gd name="connsiteX2" fmla="*/ 1657350 w 1657350"/>
              <a:gd name="connsiteY2" fmla="*/ 0 h 981075"/>
              <a:gd name="connsiteX0" fmla="*/ 0 w 1778000"/>
              <a:gd name="connsiteY0" fmla="*/ 987425 h 987425"/>
              <a:gd name="connsiteX1" fmla="*/ 914400 w 1778000"/>
              <a:gd name="connsiteY1" fmla="*/ 6350 h 987425"/>
              <a:gd name="connsiteX2" fmla="*/ 1778000 w 1778000"/>
              <a:gd name="connsiteY2" fmla="*/ 0 h 987425"/>
              <a:gd name="connsiteX0" fmla="*/ 0 w 1771650"/>
              <a:gd name="connsiteY0" fmla="*/ 987425 h 987425"/>
              <a:gd name="connsiteX1" fmla="*/ 914400 w 1771650"/>
              <a:gd name="connsiteY1" fmla="*/ 6350 h 987425"/>
              <a:gd name="connsiteX2" fmla="*/ 1771650 w 1771650"/>
              <a:gd name="connsiteY2" fmla="*/ 0 h 987425"/>
              <a:gd name="connsiteX0" fmla="*/ 0 w 1143000"/>
              <a:gd name="connsiteY0" fmla="*/ 320675 h 320675"/>
              <a:gd name="connsiteX1" fmla="*/ 285750 w 1143000"/>
              <a:gd name="connsiteY1" fmla="*/ 6350 h 320675"/>
              <a:gd name="connsiteX2" fmla="*/ 1143000 w 1143000"/>
              <a:gd name="connsiteY2" fmla="*/ 0 h 320675"/>
              <a:gd name="connsiteX0" fmla="*/ 0 w 1143000"/>
              <a:gd name="connsiteY0" fmla="*/ 315912 h 315912"/>
              <a:gd name="connsiteX1" fmla="*/ 285750 w 1143000"/>
              <a:gd name="connsiteY1" fmla="*/ 1587 h 315912"/>
              <a:gd name="connsiteX2" fmla="*/ 1143000 w 1143000"/>
              <a:gd name="connsiteY2" fmla="*/ 0 h 315912"/>
              <a:gd name="connsiteX0" fmla="*/ 0 w 1143000"/>
              <a:gd name="connsiteY0" fmla="*/ 314325 h 314325"/>
              <a:gd name="connsiteX1" fmla="*/ 285750 w 1143000"/>
              <a:gd name="connsiteY1" fmla="*/ 0 h 314325"/>
              <a:gd name="connsiteX2" fmla="*/ 1143000 w 1143000"/>
              <a:gd name="connsiteY2" fmla="*/ 794 h 314325"/>
              <a:gd name="connsiteX0" fmla="*/ 0 w 1381125"/>
              <a:gd name="connsiteY0" fmla="*/ 318294 h 318294"/>
              <a:gd name="connsiteX1" fmla="*/ 285750 w 1381125"/>
              <a:gd name="connsiteY1" fmla="*/ 3969 h 318294"/>
              <a:gd name="connsiteX2" fmla="*/ 1381125 w 1381125"/>
              <a:gd name="connsiteY2" fmla="*/ 0 h 318294"/>
              <a:gd name="connsiteX0" fmla="*/ 0 w 1787525"/>
              <a:gd name="connsiteY0" fmla="*/ 332808 h 332808"/>
              <a:gd name="connsiteX1" fmla="*/ 285750 w 1787525"/>
              <a:gd name="connsiteY1" fmla="*/ 18483 h 332808"/>
              <a:gd name="connsiteX2" fmla="*/ 1787525 w 1787525"/>
              <a:gd name="connsiteY2" fmla="*/ 0 h 332808"/>
              <a:gd name="connsiteX0" fmla="*/ 0 w 1787525"/>
              <a:gd name="connsiteY0" fmla="*/ 316140 h 316140"/>
              <a:gd name="connsiteX1" fmla="*/ 285750 w 1787525"/>
              <a:gd name="connsiteY1" fmla="*/ 1815 h 316140"/>
              <a:gd name="connsiteX2" fmla="*/ 1787525 w 1787525"/>
              <a:gd name="connsiteY2" fmla="*/ 0 h 316140"/>
              <a:gd name="connsiteX0" fmla="*/ 0 w 1787525"/>
              <a:gd name="connsiteY0" fmla="*/ 314325 h 314325"/>
              <a:gd name="connsiteX1" fmla="*/ 285750 w 1787525"/>
              <a:gd name="connsiteY1" fmla="*/ 0 h 314325"/>
              <a:gd name="connsiteX2" fmla="*/ 1787525 w 1787525"/>
              <a:gd name="connsiteY2" fmla="*/ 5329 h 314325"/>
            </a:gdLst>
            <a:ahLst/>
            <a:cxnLst>
              <a:cxn ang="0">
                <a:pos x="connsiteX0" y="connsiteY0"/>
              </a:cxn>
              <a:cxn ang="0">
                <a:pos x="connsiteX1" y="connsiteY1"/>
              </a:cxn>
              <a:cxn ang="0">
                <a:pos x="connsiteX2" y="connsiteY2"/>
              </a:cxn>
            </a:cxnLst>
            <a:rect l="l" t="t" r="r" b="b"/>
            <a:pathLst>
              <a:path w="1787525" h="314325">
                <a:moveTo>
                  <a:pt x="0" y="314325"/>
                </a:moveTo>
                <a:lnTo>
                  <a:pt x="285750" y="0"/>
                </a:lnTo>
                <a:lnTo>
                  <a:pt x="1787525" y="5329"/>
                </a:lnTo>
              </a:path>
            </a:pathLst>
          </a:custGeom>
          <a:noFill/>
          <a:ln>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B4B03B7D-1437-779B-FD4B-3CE30B5BFC4D}"/>
              </a:ext>
            </a:extLst>
          </p:cNvPr>
          <p:cNvSpPr txBox="1"/>
          <p:nvPr/>
        </p:nvSpPr>
        <p:spPr>
          <a:xfrm>
            <a:off x="7806015" y="4948043"/>
            <a:ext cx="2104102" cy="369332"/>
          </a:xfrm>
          <a:prstGeom prst="rect">
            <a:avLst/>
          </a:prstGeom>
          <a:noFill/>
        </p:spPr>
        <p:txBody>
          <a:bodyPr wrap="square">
            <a:spAutoFit/>
          </a:bodyPr>
          <a:lstStyle/>
          <a:p>
            <a:r>
              <a:rPr lang="en-GB" dirty="0">
                <a:solidFill>
                  <a:srgbClr val="5994D5"/>
                </a:solidFill>
                <a:effectLst/>
                <a:latin typeface="Book Antiqua" panose="02040602050305030304" pitchFamily="18" charset="0"/>
              </a:rPr>
              <a:t>Stable salinity</a:t>
            </a:r>
          </a:p>
        </p:txBody>
      </p:sp>
      <p:cxnSp>
        <p:nvCxnSpPr>
          <p:cNvPr id="17" name="Straight Connector 16">
            <a:extLst>
              <a:ext uri="{FF2B5EF4-FFF2-40B4-BE49-F238E27FC236}">
                <a16:creationId xmlns:a16="http://schemas.microsoft.com/office/drawing/2014/main" id="{9941695D-7079-51B4-1530-75B953A70749}"/>
              </a:ext>
            </a:extLst>
          </p:cNvPr>
          <p:cNvCxnSpPr>
            <a:cxnSpLocks/>
          </p:cNvCxnSpPr>
          <p:nvPr/>
        </p:nvCxnSpPr>
        <p:spPr>
          <a:xfrm>
            <a:off x="3390900" y="2211401"/>
            <a:ext cx="857527" cy="1120"/>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DD162A0-9306-D6EB-06B2-065837B173AF}"/>
              </a:ext>
            </a:extLst>
          </p:cNvPr>
          <p:cNvSpPr txBox="1"/>
          <p:nvPr/>
        </p:nvSpPr>
        <p:spPr>
          <a:xfrm>
            <a:off x="703772" y="1987559"/>
            <a:ext cx="3282761" cy="369332"/>
          </a:xfrm>
          <a:prstGeom prst="rect">
            <a:avLst/>
          </a:prstGeom>
          <a:noFill/>
        </p:spPr>
        <p:txBody>
          <a:bodyPr wrap="square">
            <a:spAutoFit/>
          </a:bodyPr>
          <a:lstStyle/>
          <a:p>
            <a:r>
              <a:rPr lang="en-GB" dirty="0">
                <a:solidFill>
                  <a:srgbClr val="5994D5"/>
                </a:solidFill>
                <a:effectLst/>
                <a:latin typeface="Book Antiqua" panose="02040602050305030304" pitchFamily="18" charset="0"/>
              </a:rPr>
              <a:t>Oxygenated atmosphere</a:t>
            </a:r>
          </a:p>
        </p:txBody>
      </p:sp>
      <p:sp>
        <p:nvSpPr>
          <p:cNvPr id="28" name="Arc 27">
            <a:extLst>
              <a:ext uri="{FF2B5EF4-FFF2-40B4-BE49-F238E27FC236}">
                <a16:creationId xmlns:a16="http://schemas.microsoft.com/office/drawing/2014/main" id="{E256EA51-195C-0FD0-4B28-D46FBB8A1D0A}"/>
              </a:ext>
            </a:extLst>
          </p:cNvPr>
          <p:cNvSpPr/>
          <p:nvPr/>
        </p:nvSpPr>
        <p:spPr>
          <a:xfrm rot="15252750">
            <a:off x="3786763" y="1583981"/>
            <a:ext cx="3487532" cy="3690037"/>
          </a:xfrm>
          <a:prstGeom prst="arc">
            <a:avLst>
              <a:gd name="adj1" fmla="val 17916628"/>
              <a:gd name="adj2" fmla="val 20724986"/>
            </a:avLst>
          </a:prstGeom>
          <a:ln w="28575">
            <a:solidFill>
              <a:srgbClr val="BFD6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3" name="TextBox 32">
            <a:extLst>
              <a:ext uri="{FF2B5EF4-FFF2-40B4-BE49-F238E27FC236}">
                <a16:creationId xmlns:a16="http://schemas.microsoft.com/office/drawing/2014/main" id="{C695D1B4-84D7-AADC-F566-7AD418D2CF56}"/>
              </a:ext>
            </a:extLst>
          </p:cNvPr>
          <p:cNvSpPr txBox="1"/>
          <p:nvPr/>
        </p:nvSpPr>
        <p:spPr>
          <a:xfrm>
            <a:off x="7285183" y="1138675"/>
            <a:ext cx="3282761" cy="369332"/>
          </a:xfrm>
          <a:prstGeom prst="rect">
            <a:avLst/>
          </a:prstGeom>
          <a:noFill/>
        </p:spPr>
        <p:txBody>
          <a:bodyPr wrap="square">
            <a:spAutoFit/>
          </a:bodyPr>
          <a:lstStyle/>
          <a:p>
            <a:r>
              <a:rPr lang="en-GB" dirty="0">
                <a:solidFill>
                  <a:srgbClr val="5994D5"/>
                </a:solidFill>
                <a:effectLst/>
                <a:latin typeface="Book Antiqua" panose="02040602050305030304" pitchFamily="18" charset="0"/>
              </a:rPr>
              <a:t>Temperature management</a:t>
            </a:r>
          </a:p>
        </p:txBody>
      </p:sp>
      <p:sp>
        <p:nvSpPr>
          <p:cNvPr id="35" name="TextBox 34">
            <a:extLst>
              <a:ext uri="{FF2B5EF4-FFF2-40B4-BE49-F238E27FC236}">
                <a16:creationId xmlns:a16="http://schemas.microsoft.com/office/drawing/2014/main" id="{93BDEBDF-E2F2-EC35-0F77-7517799A64EA}"/>
              </a:ext>
            </a:extLst>
          </p:cNvPr>
          <p:cNvSpPr txBox="1"/>
          <p:nvPr/>
        </p:nvSpPr>
        <p:spPr>
          <a:xfrm>
            <a:off x="7290193" y="1588870"/>
            <a:ext cx="662361" cy="276999"/>
          </a:xfrm>
          <a:prstGeom prst="rect">
            <a:avLst/>
          </a:prstGeom>
          <a:noFill/>
        </p:spPr>
        <p:txBody>
          <a:bodyPr wrap="none" rtlCol="0">
            <a:spAutoFit/>
          </a:bodyPr>
          <a:lstStyle/>
          <a:p>
            <a:r>
              <a:rPr lang="en-GB" sz="1200" dirty="0">
                <a:solidFill>
                  <a:srgbClr val="5994D5"/>
                </a:solidFill>
                <a:latin typeface="Book Antiqua" panose="02040602050305030304" pitchFamily="18" charset="0"/>
              </a:rPr>
              <a:t>13.9 °C</a:t>
            </a:r>
          </a:p>
        </p:txBody>
      </p:sp>
      <p:sp>
        <p:nvSpPr>
          <p:cNvPr id="37" name="Rectangle 36">
            <a:extLst>
              <a:ext uri="{FF2B5EF4-FFF2-40B4-BE49-F238E27FC236}">
                <a16:creationId xmlns:a16="http://schemas.microsoft.com/office/drawing/2014/main" id="{AEA4E320-65AE-E893-0F5D-E830CD16AA1E}"/>
              </a:ext>
            </a:extLst>
          </p:cNvPr>
          <p:cNvSpPr/>
          <p:nvPr/>
        </p:nvSpPr>
        <p:spPr>
          <a:xfrm>
            <a:off x="7157770" y="1391605"/>
            <a:ext cx="121683" cy="671531"/>
          </a:xfrm>
          <a:prstGeom prst="rect">
            <a:avLst/>
          </a:prstGeom>
          <a:solidFill>
            <a:schemeClr val="bg1"/>
          </a:solidFill>
          <a:ln>
            <a:solidFill>
              <a:srgbClr val="BFD6E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Single Corner Snipped 38">
            <a:extLst>
              <a:ext uri="{FF2B5EF4-FFF2-40B4-BE49-F238E27FC236}">
                <a16:creationId xmlns:a16="http://schemas.microsoft.com/office/drawing/2014/main" id="{43571B9A-ED57-DD7F-9BBA-9A30316D761D}"/>
              </a:ext>
            </a:extLst>
          </p:cNvPr>
          <p:cNvSpPr/>
          <p:nvPr/>
        </p:nvSpPr>
        <p:spPr>
          <a:xfrm>
            <a:off x="7159184" y="1943257"/>
            <a:ext cx="120269" cy="119879"/>
          </a:xfrm>
          <a:prstGeom prst="snip1Rect">
            <a:avLst>
              <a:gd name="adj" fmla="val 50000"/>
            </a:avLst>
          </a:prstGeom>
          <a:solidFill>
            <a:srgbClr val="BFD6EF">
              <a:alpha val="50000"/>
            </a:srgbClr>
          </a:solidFill>
          <a:ln>
            <a:solidFill>
              <a:srgbClr val="5994D5">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DA64C418-FBBE-290D-4C8F-989F8247F681}"/>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034AF382-7AD1-F7E6-B3F0-5AD43E09B755}"/>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5F7F6AD-9841-D083-178A-D48411C1CA21}"/>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5F3A2045-E251-11FE-BD15-8D83B5221335}"/>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3F102BD1-6132-CF82-01A0-D4B4D073FCD8}"/>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EB4CEEA-8D13-3CA7-AAE9-327001559849}"/>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FA53C39A-5970-44D2-0E58-578CB7603551}"/>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8E925F8C-0D2D-B0BC-5688-B50802CACABE}"/>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2F54E322-ED5D-D467-43A8-4504F3E8D6C8}"/>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99504694-CD40-3B2B-868A-F3D8273E5C57}"/>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6CE3E5A4-3E51-4DD8-5EBF-0CCE41262CD8}"/>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B6712090-BB3F-5FD3-AB3D-73EBAC8837C7}"/>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E932111B-C938-051B-4582-85F4BDE6D875}"/>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D7C97718-A436-2751-62B0-83E09F5F0B99}"/>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76A71CB6-0F99-7395-7047-B613C2AE7F50}"/>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44C996F6-7494-81E5-12ED-1DEB160A56DE}"/>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AA7FCD0D-E14D-2F88-89EF-443BA5857EB7}"/>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EA729F3F-59D9-899C-032C-9B7F235CEAF2}"/>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0607C470-A27D-B76C-E9AD-D403053F6A7C}"/>
              </a:ext>
            </a:extLst>
          </p:cNvPr>
          <p:cNvSpPr/>
          <p:nvPr/>
        </p:nvSpPr>
        <p:spPr>
          <a:xfrm>
            <a:off x="3092232"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4E7FC726-C06B-F7B6-1E3F-F5294F6C1638}"/>
              </a:ext>
            </a:extLst>
          </p:cNvPr>
          <p:cNvSpPr/>
          <p:nvPr/>
        </p:nvSpPr>
        <p:spPr>
          <a:xfrm>
            <a:off x="3314763"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7D689347-7DAC-29E5-7439-E50C344E612D}"/>
              </a:ext>
            </a:extLst>
          </p:cNvPr>
          <p:cNvSpPr/>
          <p:nvPr/>
        </p:nvSpPr>
        <p:spPr>
          <a:xfrm>
            <a:off x="3460432"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A672BF41-2E22-7421-5089-0C8563EF13C9}"/>
              </a:ext>
            </a:extLst>
          </p:cNvPr>
          <p:cNvSpPr/>
          <p:nvPr/>
        </p:nvSpPr>
        <p:spPr>
          <a:xfrm>
            <a:off x="3606101"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D37C2FAE-C2A5-C137-8818-E1AA86145FDC}"/>
              </a:ext>
            </a:extLst>
          </p:cNvPr>
          <p:cNvSpPr/>
          <p:nvPr/>
        </p:nvSpPr>
        <p:spPr>
          <a:xfrm>
            <a:off x="374543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1EE59D7E-B1AA-DB1D-BF9D-56A0C5778267}"/>
              </a:ext>
            </a:extLst>
          </p:cNvPr>
          <p:cNvSpPr/>
          <p:nvPr/>
        </p:nvSpPr>
        <p:spPr>
          <a:xfrm>
            <a:off x="396797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2CF5C6F8-F1A5-E5EE-4CD7-863F51766882}"/>
              </a:ext>
            </a:extLst>
          </p:cNvPr>
          <p:cNvSpPr/>
          <p:nvPr/>
        </p:nvSpPr>
        <p:spPr>
          <a:xfrm>
            <a:off x="411363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F33B326E-9B7E-9E5E-D971-28FB618E2EFB}"/>
              </a:ext>
            </a:extLst>
          </p:cNvPr>
          <p:cNvSpPr/>
          <p:nvPr/>
        </p:nvSpPr>
        <p:spPr>
          <a:xfrm>
            <a:off x="425930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5E76B305-45DB-AC1F-8127-FA8A99D3E3CD}"/>
              </a:ext>
            </a:extLst>
          </p:cNvPr>
          <p:cNvSpPr/>
          <p:nvPr/>
        </p:nvSpPr>
        <p:spPr>
          <a:xfrm>
            <a:off x="4397345" y="94194"/>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89BC3A18-4465-DCA0-E5A0-36E7DD9B122D}"/>
              </a:ext>
            </a:extLst>
          </p:cNvPr>
          <p:cNvSpPr/>
          <p:nvPr/>
        </p:nvSpPr>
        <p:spPr>
          <a:xfrm>
            <a:off x="4619876" y="130194"/>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A7DA59EA-9E06-7C4E-7592-8D492CCBCBC0}"/>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26BBA542-DFEB-F9E4-2CF6-E04B997BDD0F}"/>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FE509D21-3D27-9EC1-8283-366ABD37162B}"/>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3CA42FD6-F973-400D-8BA3-F29DEBCC626B}"/>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2E376B2D-6163-C47C-7132-4825D6C7493D}"/>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4C00C39A-D0AA-8C5B-F0EA-23D4CBDF873D}"/>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3360B818-B630-47E6-BB5A-95CAA7C79D36}"/>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7636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8C52BE-A990-9DE5-CAD5-EE2DD29DCAD5}"/>
              </a:ext>
            </a:extLst>
          </p:cNvPr>
          <p:cNvPicPr>
            <a:picLocks noChangeAspect="1"/>
          </p:cNvPicPr>
          <p:nvPr/>
        </p:nvPicPr>
        <p:blipFill>
          <a:blip r:embed="rId3">
            <a:extLst>
              <a:ext uri="{BEBA8EAE-BF5A-486C-A8C5-ECC9F3942E4B}">
                <a14:imgProps xmlns:a14="http://schemas.microsoft.com/office/drawing/2010/main">
                  <a14:imgLayer r:embed="rId4">
                    <a14:imgEffect>
                      <a14:artisticCutout numberOfShades="5"/>
                    </a14:imgEffect>
                  </a14:imgLayer>
                </a14:imgProps>
              </a:ext>
            </a:extLst>
          </a:blip>
          <a:stretch>
            <a:fillRect/>
          </a:stretch>
        </p:blipFill>
        <p:spPr>
          <a:xfrm>
            <a:off x="4104698" y="1942936"/>
            <a:ext cx="2548349" cy="2523963"/>
          </a:xfrm>
          <a:prstGeom prst="rect">
            <a:avLst/>
          </a:prstGeom>
        </p:spPr>
      </p:pic>
      <p:sp>
        <p:nvSpPr>
          <p:cNvPr id="2" name="Title 1">
            <a:extLst>
              <a:ext uri="{FF2B5EF4-FFF2-40B4-BE49-F238E27FC236}">
                <a16:creationId xmlns:a16="http://schemas.microsoft.com/office/drawing/2014/main" id="{A756A9FB-8EC4-BC3B-B730-EB3B09E24BB6}"/>
              </a:ext>
            </a:extLst>
          </p:cNvPr>
          <p:cNvSpPr>
            <a:spLocks noGrp="1"/>
          </p:cNvSpPr>
          <p:nvPr>
            <p:ph type="title"/>
          </p:nvPr>
        </p:nvSpPr>
        <p:spPr/>
        <p:txBody>
          <a:bodyPr/>
          <a:lstStyle/>
          <a:p>
            <a:r>
              <a:rPr lang="en-GB" dirty="0">
                <a:solidFill>
                  <a:srgbClr val="BFD6EF"/>
                </a:solidFill>
                <a:latin typeface="Book Antiqua" panose="02040602050305030304" pitchFamily="18" charset="0"/>
              </a:rPr>
              <a:t>Terraforming (or planetary </a:t>
            </a:r>
            <a:r>
              <a:rPr lang="en-GB" dirty="0" err="1">
                <a:solidFill>
                  <a:srgbClr val="BFD6EF"/>
                </a:solidFill>
                <a:latin typeface="Book Antiqua" panose="02040602050305030304" pitchFamily="18" charset="0"/>
              </a:rPr>
              <a:t>ecosynthesis</a:t>
            </a:r>
            <a:r>
              <a:rPr lang="en-GB" dirty="0">
                <a:solidFill>
                  <a:srgbClr val="BFD6EF"/>
                </a:solidFill>
                <a:latin typeface="Book Antiqua" panose="02040602050305030304" pitchFamily="18" charset="0"/>
              </a:rPr>
              <a:t>)</a:t>
            </a:r>
          </a:p>
        </p:txBody>
      </p:sp>
      <p:pic>
        <p:nvPicPr>
          <p:cNvPr id="5" name="Picture 4">
            <a:extLst>
              <a:ext uri="{FF2B5EF4-FFF2-40B4-BE49-F238E27FC236}">
                <a16:creationId xmlns:a16="http://schemas.microsoft.com/office/drawing/2014/main" id="{B3307084-6C13-833A-1039-2E1BE6825AFE}"/>
              </a:ext>
            </a:extLst>
          </p:cNvPr>
          <p:cNvPicPr>
            <a:picLocks noChangeAspect="1"/>
          </p:cNvPicPr>
          <p:nvPr/>
        </p:nvPicPr>
        <p:blipFill>
          <a:blip r:embed="rId5">
            <a:extLst>
              <a:ext uri="{BEBA8EAE-BF5A-486C-A8C5-ECC9F3942E4B}">
                <a14:imgProps xmlns:a14="http://schemas.microsoft.com/office/drawing/2010/main">
                  <a14:imgLayer r:embed="rId6">
                    <a14:imgEffect>
                      <a14:artisticCutout numberOfShades="4"/>
                    </a14:imgEffect>
                  </a14:imgLayer>
                </a14:imgProps>
              </a:ext>
            </a:extLst>
          </a:blip>
          <a:stretch>
            <a:fillRect/>
          </a:stretch>
        </p:blipFill>
        <p:spPr>
          <a:xfrm>
            <a:off x="4707330" y="2543144"/>
            <a:ext cx="3407959" cy="3432345"/>
          </a:xfrm>
          <a:prstGeom prst="rect">
            <a:avLst/>
          </a:prstGeom>
        </p:spPr>
      </p:pic>
      <p:sp>
        <p:nvSpPr>
          <p:cNvPr id="13" name="TextBox 12">
            <a:extLst>
              <a:ext uri="{FF2B5EF4-FFF2-40B4-BE49-F238E27FC236}">
                <a16:creationId xmlns:a16="http://schemas.microsoft.com/office/drawing/2014/main" id="{3DB798E1-D0C1-A6CE-FC10-1C0651A44DE6}"/>
              </a:ext>
            </a:extLst>
          </p:cNvPr>
          <p:cNvSpPr txBox="1"/>
          <p:nvPr/>
        </p:nvSpPr>
        <p:spPr>
          <a:xfrm>
            <a:off x="8115289" y="4864285"/>
            <a:ext cx="2672799" cy="369332"/>
          </a:xfrm>
          <a:prstGeom prst="rect">
            <a:avLst/>
          </a:prstGeom>
          <a:noFill/>
        </p:spPr>
        <p:txBody>
          <a:bodyPr wrap="square">
            <a:spAutoFit/>
          </a:bodyPr>
          <a:lstStyle/>
          <a:p>
            <a:r>
              <a:rPr lang="en-GB" dirty="0" err="1">
                <a:solidFill>
                  <a:srgbClr val="5994D5"/>
                </a:solidFill>
                <a:latin typeface="Book Antiqua" panose="02040602050305030304" pitchFamily="18" charset="0"/>
              </a:rPr>
              <a:t>Supergreenhouse</a:t>
            </a:r>
            <a:r>
              <a:rPr lang="en-GB" dirty="0">
                <a:solidFill>
                  <a:srgbClr val="5994D5"/>
                </a:solidFill>
                <a:latin typeface="Book Antiqua" panose="02040602050305030304" pitchFamily="18" charset="0"/>
              </a:rPr>
              <a:t> gases</a:t>
            </a:r>
            <a:endParaRPr lang="en-GB" dirty="0">
              <a:solidFill>
                <a:srgbClr val="5994D5"/>
              </a:solidFill>
              <a:effectLst/>
              <a:latin typeface="Book Antiqua" panose="02040602050305030304" pitchFamily="18" charset="0"/>
            </a:endParaRPr>
          </a:p>
        </p:txBody>
      </p:sp>
      <p:cxnSp>
        <p:nvCxnSpPr>
          <p:cNvPr id="14" name="Straight Connector 13">
            <a:extLst>
              <a:ext uri="{FF2B5EF4-FFF2-40B4-BE49-F238E27FC236}">
                <a16:creationId xmlns:a16="http://schemas.microsoft.com/office/drawing/2014/main" id="{BB54A0B1-2654-ED8E-608A-21E6D982B5F0}"/>
              </a:ext>
            </a:extLst>
          </p:cNvPr>
          <p:cNvCxnSpPr>
            <a:cxnSpLocks/>
          </p:cNvCxnSpPr>
          <p:nvPr/>
        </p:nvCxnSpPr>
        <p:spPr>
          <a:xfrm flipH="1">
            <a:off x="7782450" y="5233617"/>
            <a:ext cx="2809350" cy="0"/>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FD8AA028-73B8-0EBF-73D8-CD1CD2773091}"/>
              </a:ext>
            </a:extLst>
          </p:cNvPr>
          <p:cNvSpPr/>
          <p:nvPr/>
        </p:nvSpPr>
        <p:spPr>
          <a:xfrm rot="15252750" flipH="1" flipV="1">
            <a:off x="4519093" y="2467895"/>
            <a:ext cx="3487532" cy="3690037"/>
          </a:xfrm>
          <a:prstGeom prst="arc">
            <a:avLst>
              <a:gd name="adj1" fmla="val 17916628"/>
              <a:gd name="adj2" fmla="val 20724986"/>
            </a:avLst>
          </a:prstGeom>
          <a:ln w="28575">
            <a:solidFill>
              <a:srgbClr val="BFD6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2" name="Freeform: Shape 21">
            <a:extLst>
              <a:ext uri="{FF2B5EF4-FFF2-40B4-BE49-F238E27FC236}">
                <a16:creationId xmlns:a16="http://schemas.microsoft.com/office/drawing/2014/main" id="{076038AC-8E85-4F01-770F-BD32FCD11069}"/>
              </a:ext>
            </a:extLst>
          </p:cNvPr>
          <p:cNvSpPr/>
          <p:nvPr/>
        </p:nvSpPr>
        <p:spPr>
          <a:xfrm>
            <a:off x="6870965" y="2358480"/>
            <a:ext cx="2273035" cy="369327"/>
          </a:xfrm>
          <a:custGeom>
            <a:avLst/>
            <a:gdLst>
              <a:gd name="connsiteX0" fmla="*/ 0 w 1657350"/>
              <a:gd name="connsiteY0" fmla="*/ 981075 h 981075"/>
              <a:gd name="connsiteX1" fmla="*/ 914400 w 1657350"/>
              <a:gd name="connsiteY1" fmla="*/ 0 h 981075"/>
              <a:gd name="connsiteX2" fmla="*/ 1657350 w 1657350"/>
              <a:gd name="connsiteY2" fmla="*/ 0 h 981075"/>
              <a:gd name="connsiteX0" fmla="*/ 0 w 1778000"/>
              <a:gd name="connsiteY0" fmla="*/ 987425 h 987425"/>
              <a:gd name="connsiteX1" fmla="*/ 914400 w 1778000"/>
              <a:gd name="connsiteY1" fmla="*/ 6350 h 987425"/>
              <a:gd name="connsiteX2" fmla="*/ 1778000 w 1778000"/>
              <a:gd name="connsiteY2" fmla="*/ 0 h 987425"/>
              <a:gd name="connsiteX0" fmla="*/ 0 w 1771650"/>
              <a:gd name="connsiteY0" fmla="*/ 987425 h 987425"/>
              <a:gd name="connsiteX1" fmla="*/ 914400 w 1771650"/>
              <a:gd name="connsiteY1" fmla="*/ 6350 h 987425"/>
              <a:gd name="connsiteX2" fmla="*/ 1771650 w 1771650"/>
              <a:gd name="connsiteY2" fmla="*/ 0 h 987425"/>
              <a:gd name="connsiteX0" fmla="*/ 0 w 1143000"/>
              <a:gd name="connsiteY0" fmla="*/ 320675 h 320675"/>
              <a:gd name="connsiteX1" fmla="*/ 285750 w 1143000"/>
              <a:gd name="connsiteY1" fmla="*/ 6350 h 320675"/>
              <a:gd name="connsiteX2" fmla="*/ 1143000 w 1143000"/>
              <a:gd name="connsiteY2" fmla="*/ 0 h 320675"/>
              <a:gd name="connsiteX0" fmla="*/ 0 w 1143000"/>
              <a:gd name="connsiteY0" fmla="*/ 315912 h 315912"/>
              <a:gd name="connsiteX1" fmla="*/ 285750 w 1143000"/>
              <a:gd name="connsiteY1" fmla="*/ 1587 h 315912"/>
              <a:gd name="connsiteX2" fmla="*/ 1143000 w 1143000"/>
              <a:gd name="connsiteY2" fmla="*/ 0 h 315912"/>
              <a:gd name="connsiteX0" fmla="*/ 0 w 1143000"/>
              <a:gd name="connsiteY0" fmla="*/ 314325 h 314325"/>
              <a:gd name="connsiteX1" fmla="*/ 285750 w 1143000"/>
              <a:gd name="connsiteY1" fmla="*/ 0 h 314325"/>
              <a:gd name="connsiteX2" fmla="*/ 1143000 w 1143000"/>
              <a:gd name="connsiteY2" fmla="*/ 794 h 314325"/>
              <a:gd name="connsiteX0" fmla="*/ 0 w 1381125"/>
              <a:gd name="connsiteY0" fmla="*/ 318294 h 318294"/>
              <a:gd name="connsiteX1" fmla="*/ 285750 w 1381125"/>
              <a:gd name="connsiteY1" fmla="*/ 3969 h 318294"/>
              <a:gd name="connsiteX2" fmla="*/ 1381125 w 1381125"/>
              <a:gd name="connsiteY2" fmla="*/ 0 h 318294"/>
              <a:gd name="connsiteX0" fmla="*/ 0 w 1787525"/>
              <a:gd name="connsiteY0" fmla="*/ 332808 h 332808"/>
              <a:gd name="connsiteX1" fmla="*/ 285750 w 1787525"/>
              <a:gd name="connsiteY1" fmla="*/ 18483 h 332808"/>
              <a:gd name="connsiteX2" fmla="*/ 1787525 w 1787525"/>
              <a:gd name="connsiteY2" fmla="*/ 0 h 332808"/>
              <a:gd name="connsiteX0" fmla="*/ 0 w 1787525"/>
              <a:gd name="connsiteY0" fmla="*/ 316140 h 316140"/>
              <a:gd name="connsiteX1" fmla="*/ 285750 w 1787525"/>
              <a:gd name="connsiteY1" fmla="*/ 1815 h 316140"/>
              <a:gd name="connsiteX2" fmla="*/ 1787525 w 1787525"/>
              <a:gd name="connsiteY2" fmla="*/ 0 h 316140"/>
              <a:gd name="connsiteX0" fmla="*/ 0 w 1787525"/>
              <a:gd name="connsiteY0" fmla="*/ 314325 h 314325"/>
              <a:gd name="connsiteX1" fmla="*/ 285750 w 1787525"/>
              <a:gd name="connsiteY1" fmla="*/ 0 h 314325"/>
              <a:gd name="connsiteX2" fmla="*/ 1787525 w 1787525"/>
              <a:gd name="connsiteY2" fmla="*/ 5329 h 314325"/>
              <a:gd name="connsiteX0" fmla="*/ 0 w 1987398"/>
              <a:gd name="connsiteY0" fmla="*/ 314325 h 314325"/>
              <a:gd name="connsiteX1" fmla="*/ 285750 w 1987398"/>
              <a:gd name="connsiteY1" fmla="*/ 0 h 314325"/>
              <a:gd name="connsiteX2" fmla="*/ 1987398 w 1987398"/>
              <a:gd name="connsiteY2" fmla="*/ 5329 h 314325"/>
            </a:gdLst>
            <a:ahLst/>
            <a:cxnLst>
              <a:cxn ang="0">
                <a:pos x="connsiteX0" y="connsiteY0"/>
              </a:cxn>
              <a:cxn ang="0">
                <a:pos x="connsiteX1" y="connsiteY1"/>
              </a:cxn>
              <a:cxn ang="0">
                <a:pos x="connsiteX2" y="connsiteY2"/>
              </a:cxn>
            </a:cxnLst>
            <a:rect l="l" t="t" r="r" b="b"/>
            <a:pathLst>
              <a:path w="1987398" h="314325">
                <a:moveTo>
                  <a:pt x="0" y="314325"/>
                </a:moveTo>
                <a:lnTo>
                  <a:pt x="285750" y="0"/>
                </a:lnTo>
                <a:lnTo>
                  <a:pt x="1987398" y="5329"/>
                </a:lnTo>
              </a:path>
            </a:pathLst>
          </a:custGeom>
          <a:noFill/>
          <a:ln>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2A359B79-E1AD-9FDE-C69F-F90188E8A594}"/>
              </a:ext>
            </a:extLst>
          </p:cNvPr>
          <p:cNvSpPr txBox="1"/>
          <p:nvPr/>
        </p:nvSpPr>
        <p:spPr>
          <a:xfrm>
            <a:off x="7176306" y="2025283"/>
            <a:ext cx="2672799" cy="369332"/>
          </a:xfrm>
          <a:prstGeom prst="rect">
            <a:avLst/>
          </a:prstGeom>
          <a:noFill/>
        </p:spPr>
        <p:txBody>
          <a:bodyPr wrap="square">
            <a:spAutoFit/>
          </a:bodyPr>
          <a:lstStyle/>
          <a:p>
            <a:r>
              <a:rPr lang="en-GB" dirty="0">
                <a:solidFill>
                  <a:srgbClr val="5994D5"/>
                </a:solidFill>
                <a:latin typeface="Book Antiqua" panose="02040602050305030304" pitchFamily="18" charset="0"/>
              </a:rPr>
              <a:t>Melted permafrost</a:t>
            </a:r>
          </a:p>
        </p:txBody>
      </p:sp>
      <p:sp>
        <p:nvSpPr>
          <p:cNvPr id="25" name="Freeform: Shape 24">
            <a:extLst>
              <a:ext uri="{FF2B5EF4-FFF2-40B4-BE49-F238E27FC236}">
                <a16:creationId xmlns:a16="http://schemas.microsoft.com/office/drawing/2014/main" id="{524B41E8-70FA-1575-9BA4-743C2B1C4F40}"/>
              </a:ext>
            </a:extLst>
          </p:cNvPr>
          <p:cNvSpPr/>
          <p:nvPr/>
        </p:nvSpPr>
        <p:spPr>
          <a:xfrm>
            <a:off x="9486338" y="2985729"/>
            <a:ext cx="114575" cy="476250"/>
          </a:xfrm>
          <a:custGeom>
            <a:avLst/>
            <a:gdLst>
              <a:gd name="connsiteX0" fmla="*/ 0 w 114575"/>
              <a:gd name="connsiteY0" fmla="*/ 0 h 476250"/>
              <a:gd name="connsiteX1" fmla="*/ 16668 w 114575"/>
              <a:gd name="connsiteY1" fmla="*/ 38100 h 476250"/>
              <a:gd name="connsiteX2" fmla="*/ 21431 w 114575"/>
              <a:gd name="connsiteY2" fmla="*/ 45244 h 476250"/>
              <a:gd name="connsiteX3" fmla="*/ 38100 w 114575"/>
              <a:gd name="connsiteY3" fmla="*/ 90488 h 476250"/>
              <a:gd name="connsiteX4" fmla="*/ 50006 w 114575"/>
              <a:gd name="connsiteY4" fmla="*/ 114300 h 476250"/>
              <a:gd name="connsiteX5" fmla="*/ 73818 w 114575"/>
              <a:gd name="connsiteY5" fmla="*/ 188119 h 476250"/>
              <a:gd name="connsiteX6" fmla="*/ 80962 w 114575"/>
              <a:gd name="connsiteY6" fmla="*/ 211931 h 476250"/>
              <a:gd name="connsiteX7" fmla="*/ 92868 w 114575"/>
              <a:gd name="connsiteY7" fmla="*/ 259556 h 476250"/>
              <a:gd name="connsiteX8" fmla="*/ 102393 w 114575"/>
              <a:gd name="connsiteY8" fmla="*/ 311944 h 476250"/>
              <a:gd name="connsiteX9" fmla="*/ 104775 w 114575"/>
              <a:gd name="connsiteY9" fmla="*/ 328613 h 476250"/>
              <a:gd name="connsiteX10" fmla="*/ 111918 w 114575"/>
              <a:gd name="connsiteY10" fmla="*/ 378619 h 476250"/>
              <a:gd name="connsiteX11" fmla="*/ 114300 w 114575"/>
              <a:gd name="connsiteY11" fmla="*/ 400050 h 476250"/>
              <a:gd name="connsiteX12" fmla="*/ 114300 w 114575"/>
              <a:gd name="connsiteY12"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5" h="476250">
                <a:moveTo>
                  <a:pt x="0" y="0"/>
                </a:moveTo>
                <a:cubicBezTo>
                  <a:pt x="2781" y="6674"/>
                  <a:pt x="10900" y="28007"/>
                  <a:pt x="16668" y="38100"/>
                </a:cubicBezTo>
                <a:cubicBezTo>
                  <a:pt x="18088" y="40585"/>
                  <a:pt x="19843" y="42863"/>
                  <a:pt x="21431" y="45244"/>
                </a:cubicBezTo>
                <a:cubicBezTo>
                  <a:pt x="26919" y="64454"/>
                  <a:pt x="27736" y="69760"/>
                  <a:pt x="38100" y="90488"/>
                </a:cubicBezTo>
                <a:cubicBezTo>
                  <a:pt x="42069" y="98425"/>
                  <a:pt x="47200" y="105881"/>
                  <a:pt x="50006" y="114300"/>
                </a:cubicBezTo>
                <a:cubicBezTo>
                  <a:pt x="59045" y="141417"/>
                  <a:pt x="65151" y="159232"/>
                  <a:pt x="73818" y="188119"/>
                </a:cubicBezTo>
                <a:cubicBezTo>
                  <a:pt x="76199" y="196056"/>
                  <a:pt x="78827" y="203924"/>
                  <a:pt x="80962" y="211931"/>
                </a:cubicBezTo>
                <a:cubicBezTo>
                  <a:pt x="85178" y="227742"/>
                  <a:pt x="90380" y="243383"/>
                  <a:pt x="92868" y="259556"/>
                </a:cubicBezTo>
                <a:cubicBezTo>
                  <a:pt x="105901" y="344266"/>
                  <a:pt x="90350" y="247714"/>
                  <a:pt x="102393" y="311944"/>
                </a:cubicBezTo>
                <a:cubicBezTo>
                  <a:pt x="103427" y="317461"/>
                  <a:pt x="103852" y="323077"/>
                  <a:pt x="104775" y="328613"/>
                </a:cubicBezTo>
                <a:cubicBezTo>
                  <a:pt x="112368" y="374169"/>
                  <a:pt x="107392" y="335625"/>
                  <a:pt x="111918" y="378619"/>
                </a:cubicBezTo>
                <a:cubicBezTo>
                  <a:pt x="112671" y="385767"/>
                  <a:pt x="114125" y="392864"/>
                  <a:pt x="114300" y="400050"/>
                </a:cubicBezTo>
                <a:cubicBezTo>
                  <a:pt x="114920" y="425442"/>
                  <a:pt x="114300" y="450850"/>
                  <a:pt x="114300" y="476250"/>
                </a:cubicBezTo>
              </a:path>
            </a:pathLst>
          </a:cu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69CCE3CE-4DCE-4467-6957-7A41E1235D36}"/>
              </a:ext>
            </a:extLst>
          </p:cNvPr>
          <p:cNvSpPr/>
          <p:nvPr/>
        </p:nvSpPr>
        <p:spPr>
          <a:xfrm>
            <a:off x="9422044" y="3047642"/>
            <a:ext cx="51545" cy="283368"/>
          </a:xfrm>
          <a:custGeom>
            <a:avLst/>
            <a:gdLst>
              <a:gd name="connsiteX0" fmla="*/ 0 w 51545"/>
              <a:gd name="connsiteY0" fmla="*/ 0 h 283368"/>
              <a:gd name="connsiteX1" fmla="*/ 30956 w 51545"/>
              <a:gd name="connsiteY1" fmla="*/ 69056 h 283368"/>
              <a:gd name="connsiteX2" fmla="*/ 35719 w 51545"/>
              <a:gd name="connsiteY2" fmla="*/ 95250 h 283368"/>
              <a:gd name="connsiteX3" fmla="*/ 38100 w 51545"/>
              <a:gd name="connsiteY3" fmla="*/ 107156 h 283368"/>
              <a:gd name="connsiteX4" fmla="*/ 45244 w 51545"/>
              <a:gd name="connsiteY4" fmla="*/ 138112 h 283368"/>
              <a:gd name="connsiteX5" fmla="*/ 47625 w 51545"/>
              <a:gd name="connsiteY5" fmla="*/ 150018 h 283368"/>
              <a:gd name="connsiteX6" fmla="*/ 50006 w 51545"/>
              <a:gd name="connsiteY6" fmla="*/ 283368 h 2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5" h="283368">
                <a:moveTo>
                  <a:pt x="0" y="0"/>
                </a:moveTo>
                <a:cubicBezTo>
                  <a:pt x="15604" y="23406"/>
                  <a:pt x="23864" y="33593"/>
                  <a:pt x="30956" y="69056"/>
                </a:cubicBezTo>
                <a:cubicBezTo>
                  <a:pt x="36837" y="98465"/>
                  <a:pt x="29625" y="61737"/>
                  <a:pt x="35719" y="95250"/>
                </a:cubicBezTo>
                <a:cubicBezTo>
                  <a:pt x="36443" y="99232"/>
                  <a:pt x="37485" y="103156"/>
                  <a:pt x="38100" y="107156"/>
                </a:cubicBezTo>
                <a:cubicBezTo>
                  <a:pt x="42103" y="133176"/>
                  <a:pt x="37375" y="118442"/>
                  <a:pt x="45244" y="138112"/>
                </a:cubicBezTo>
                <a:cubicBezTo>
                  <a:pt x="46038" y="142081"/>
                  <a:pt x="47010" y="146018"/>
                  <a:pt x="47625" y="150018"/>
                </a:cubicBezTo>
                <a:cubicBezTo>
                  <a:pt x="54731" y="196213"/>
                  <a:pt x="50006" y="226140"/>
                  <a:pt x="50006" y="283368"/>
                </a:cubicBezTo>
              </a:path>
            </a:pathLst>
          </a:cu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6">
            <a:extLst>
              <a:ext uri="{FF2B5EF4-FFF2-40B4-BE49-F238E27FC236}">
                <a16:creationId xmlns:a16="http://schemas.microsoft.com/office/drawing/2014/main" id="{870E7854-DCB2-06FA-2BD4-3B0E12713C7D}"/>
              </a:ext>
            </a:extLst>
          </p:cNvPr>
          <p:cNvSpPr/>
          <p:nvPr/>
        </p:nvSpPr>
        <p:spPr>
          <a:xfrm>
            <a:off x="9360131" y="3104792"/>
            <a:ext cx="33425" cy="147637"/>
          </a:xfrm>
          <a:custGeom>
            <a:avLst/>
            <a:gdLst>
              <a:gd name="connsiteX0" fmla="*/ 0 w 33425"/>
              <a:gd name="connsiteY0" fmla="*/ 0 h 147637"/>
              <a:gd name="connsiteX1" fmla="*/ 11907 w 33425"/>
              <a:gd name="connsiteY1" fmla="*/ 14287 h 147637"/>
              <a:gd name="connsiteX2" fmla="*/ 26194 w 33425"/>
              <a:gd name="connsiteY2" fmla="*/ 57150 h 147637"/>
              <a:gd name="connsiteX3" fmla="*/ 30957 w 33425"/>
              <a:gd name="connsiteY3" fmla="*/ 66675 h 147637"/>
              <a:gd name="connsiteX4" fmla="*/ 33338 w 33425"/>
              <a:gd name="connsiteY4" fmla="*/ 147637 h 14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25" h="147637">
                <a:moveTo>
                  <a:pt x="0" y="0"/>
                </a:moveTo>
                <a:cubicBezTo>
                  <a:pt x="3969" y="4762"/>
                  <a:pt x="9324" y="8651"/>
                  <a:pt x="11907" y="14287"/>
                </a:cubicBezTo>
                <a:cubicBezTo>
                  <a:pt x="18182" y="27978"/>
                  <a:pt x="21047" y="42996"/>
                  <a:pt x="26194" y="57150"/>
                </a:cubicBezTo>
                <a:cubicBezTo>
                  <a:pt x="27407" y="60486"/>
                  <a:pt x="29369" y="63500"/>
                  <a:pt x="30957" y="66675"/>
                </a:cubicBezTo>
                <a:cubicBezTo>
                  <a:pt x="34130" y="120626"/>
                  <a:pt x="33338" y="93639"/>
                  <a:pt x="33338" y="147637"/>
                </a:cubicBezTo>
              </a:path>
            </a:pathLst>
          </a:cu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BEF72AD9-236F-1BA5-C18A-3FBE04B5D113}"/>
              </a:ext>
            </a:extLst>
          </p:cNvPr>
          <p:cNvSpPr/>
          <p:nvPr/>
        </p:nvSpPr>
        <p:spPr>
          <a:xfrm>
            <a:off x="9550631" y="2919054"/>
            <a:ext cx="126207" cy="578644"/>
          </a:xfrm>
          <a:custGeom>
            <a:avLst/>
            <a:gdLst>
              <a:gd name="connsiteX0" fmla="*/ 0 w 126207"/>
              <a:gd name="connsiteY0" fmla="*/ 0 h 578644"/>
              <a:gd name="connsiteX1" fmla="*/ 73819 w 126207"/>
              <a:gd name="connsiteY1" fmla="*/ 135731 h 578644"/>
              <a:gd name="connsiteX2" fmla="*/ 85725 w 126207"/>
              <a:gd name="connsiteY2" fmla="*/ 164306 h 578644"/>
              <a:gd name="connsiteX3" fmla="*/ 88107 w 126207"/>
              <a:gd name="connsiteY3" fmla="*/ 178594 h 578644"/>
              <a:gd name="connsiteX4" fmla="*/ 95250 w 126207"/>
              <a:gd name="connsiteY4" fmla="*/ 209550 h 578644"/>
              <a:gd name="connsiteX5" fmla="*/ 100013 w 126207"/>
              <a:gd name="connsiteY5" fmla="*/ 238125 h 578644"/>
              <a:gd name="connsiteX6" fmla="*/ 109538 w 126207"/>
              <a:gd name="connsiteY6" fmla="*/ 273844 h 578644"/>
              <a:gd name="connsiteX7" fmla="*/ 111919 w 126207"/>
              <a:gd name="connsiteY7" fmla="*/ 304800 h 578644"/>
              <a:gd name="connsiteX8" fmla="*/ 116682 w 126207"/>
              <a:gd name="connsiteY8" fmla="*/ 328613 h 578644"/>
              <a:gd name="connsiteX9" fmla="*/ 123825 w 126207"/>
              <a:gd name="connsiteY9" fmla="*/ 369094 h 578644"/>
              <a:gd name="connsiteX10" fmla="*/ 126207 w 126207"/>
              <a:gd name="connsiteY10" fmla="*/ 411956 h 578644"/>
              <a:gd name="connsiteX11" fmla="*/ 123825 w 126207"/>
              <a:gd name="connsiteY11" fmla="*/ 464344 h 578644"/>
              <a:gd name="connsiteX12" fmla="*/ 119063 w 126207"/>
              <a:gd name="connsiteY12" fmla="*/ 495300 h 578644"/>
              <a:gd name="connsiteX13" fmla="*/ 116682 w 126207"/>
              <a:gd name="connsiteY13" fmla="*/ 507206 h 578644"/>
              <a:gd name="connsiteX14" fmla="*/ 114300 w 126207"/>
              <a:gd name="connsiteY14" fmla="*/ 521494 h 578644"/>
              <a:gd name="connsiteX15" fmla="*/ 111919 w 126207"/>
              <a:gd name="connsiteY15" fmla="*/ 531019 h 578644"/>
              <a:gd name="connsiteX16" fmla="*/ 104775 w 126207"/>
              <a:gd name="connsiteY16" fmla="*/ 542925 h 578644"/>
              <a:gd name="connsiteX17" fmla="*/ 100013 w 126207"/>
              <a:gd name="connsiteY17" fmla="*/ 564356 h 578644"/>
              <a:gd name="connsiteX18" fmla="*/ 97632 w 126207"/>
              <a:gd name="connsiteY18" fmla="*/ 573881 h 578644"/>
              <a:gd name="connsiteX19" fmla="*/ 90488 w 126207"/>
              <a:gd name="connsiteY19" fmla="*/ 578644 h 57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207" h="578644">
                <a:moveTo>
                  <a:pt x="0" y="0"/>
                </a:moveTo>
                <a:cubicBezTo>
                  <a:pt x="29214" y="48687"/>
                  <a:pt x="25714" y="42436"/>
                  <a:pt x="73819" y="135731"/>
                </a:cubicBezTo>
                <a:cubicBezTo>
                  <a:pt x="78548" y="144902"/>
                  <a:pt x="85725" y="164306"/>
                  <a:pt x="85725" y="164306"/>
                </a:cubicBezTo>
                <a:cubicBezTo>
                  <a:pt x="86519" y="169069"/>
                  <a:pt x="87095" y="173873"/>
                  <a:pt x="88107" y="178594"/>
                </a:cubicBezTo>
                <a:cubicBezTo>
                  <a:pt x="92279" y="198064"/>
                  <a:pt x="92557" y="193394"/>
                  <a:pt x="95250" y="209550"/>
                </a:cubicBezTo>
                <a:cubicBezTo>
                  <a:pt x="98043" y="226307"/>
                  <a:pt x="96648" y="223541"/>
                  <a:pt x="100013" y="238125"/>
                </a:cubicBezTo>
                <a:cubicBezTo>
                  <a:pt x="103713" y="254161"/>
                  <a:pt x="105151" y="258492"/>
                  <a:pt x="109538" y="273844"/>
                </a:cubicBezTo>
                <a:cubicBezTo>
                  <a:pt x="110332" y="284163"/>
                  <a:pt x="110580" y="294538"/>
                  <a:pt x="111919" y="304800"/>
                </a:cubicBezTo>
                <a:cubicBezTo>
                  <a:pt x="112966" y="312827"/>
                  <a:pt x="115351" y="320628"/>
                  <a:pt x="116682" y="328613"/>
                </a:cubicBezTo>
                <a:cubicBezTo>
                  <a:pt x="124359" y="374675"/>
                  <a:pt x="112656" y="318831"/>
                  <a:pt x="123825" y="369094"/>
                </a:cubicBezTo>
                <a:cubicBezTo>
                  <a:pt x="124619" y="383381"/>
                  <a:pt x="126207" y="397647"/>
                  <a:pt x="126207" y="411956"/>
                </a:cubicBezTo>
                <a:cubicBezTo>
                  <a:pt x="126207" y="429437"/>
                  <a:pt x="125028" y="446905"/>
                  <a:pt x="123825" y="464344"/>
                </a:cubicBezTo>
                <a:cubicBezTo>
                  <a:pt x="123528" y="468657"/>
                  <a:pt x="119987" y="490217"/>
                  <a:pt x="119063" y="495300"/>
                </a:cubicBezTo>
                <a:cubicBezTo>
                  <a:pt x="118339" y="499282"/>
                  <a:pt x="117406" y="503224"/>
                  <a:pt x="116682" y="507206"/>
                </a:cubicBezTo>
                <a:cubicBezTo>
                  <a:pt x="115818" y="511957"/>
                  <a:pt x="115247" y="516759"/>
                  <a:pt x="114300" y="521494"/>
                </a:cubicBezTo>
                <a:cubicBezTo>
                  <a:pt x="113658" y="524703"/>
                  <a:pt x="113248" y="528028"/>
                  <a:pt x="111919" y="531019"/>
                </a:cubicBezTo>
                <a:cubicBezTo>
                  <a:pt x="110039" y="535248"/>
                  <a:pt x="107156" y="538956"/>
                  <a:pt x="104775" y="542925"/>
                </a:cubicBezTo>
                <a:cubicBezTo>
                  <a:pt x="100478" y="568713"/>
                  <a:pt x="104703" y="547942"/>
                  <a:pt x="100013" y="564356"/>
                </a:cubicBezTo>
                <a:cubicBezTo>
                  <a:pt x="99114" y="567503"/>
                  <a:pt x="99447" y="571158"/>
                  <a:pt x="97632" y="573881"/>
                </a:cubicBezTo>
                <a:cubicBezTo>
                  <a:pt x="96044" y="576262"/>
                  <a:pt x="90488" y="578644"/>
                  <a:pt x="90488" y="578644"/>
                </a:cubicBezTo>
              </a:path>
            </a:pathLst>
          </a:cu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Shape 28">
            <a:extLst>
              <a:ext uri="{FF2B5EF4-FFF2-40B4-BE49-F238E27FC236}">
                <a16:creationId xmlns:a16="http://schemas.microsoft.com/office/drawing/2014/main" id="{3F409689-3F88-B469-D203-ED874BCC0D8D}"/>
              </a:ext>
            </a:extLst>
          </p:cNvPr>
          <p:cNvSpPr/>
          <p:nvPr/>
        </p:nvSpPr>
        <p:spPr>
          <a:xfrm>
            <a:off x="9603019" y="2859523"/>
            <a:ext cx="157162" cy="638175"/>
          </a:xfrm>
          <a:custGeom>
            <a:avLst/>
            <a:gdLst>
              <a:gd name="connsiteX0" fmla="*/ 0 w 157162"/>
              <a:gd name="connsiteY0" fmla="*/ 0 h 638175"/>
              <a:gd name="connsiteX1" fmla="*/ 111919 w 157162"/>
              <a:gd name="connsiteY1" fmla="*/ 119062 h 638175"/>
              <a:gd name="connsiteX2" fmla="*/ 133350 w 157162"/>
              <a:gd name="connsiteY2" fmla="*/ 166687 h 638175"/>
              <a:gd name="connsiteX3" fmla="*/ 138112 w 157162"/>
              <a:gd name="connsiteY3" fmla="*/ 178594 h 638175"/>
              <a:gd name="connsiteX4" fmla="*/ 140494 w 157162"/>
              <a:gd name="connsiteY4" fmla="*/ 190500 h 638175"/>
              <a:gd name="connsiteX5" fmla="*/ 147637 w 157162"/>
              <a:gd name="connsiteY5" fmla="*/ 221456 h 638175"/>
              <a:gd name="connsiteX6" fmla="*/ 150019 w 157162"/>
              <a:gd name="connsiteY6" fmla="*/ 238125 h 638175"/>
              <a:gd name="connsiteX7" fmla="*/ 157162 w 157162"/>
              <a:gd name="connsiteY7" fmla="*/ 257175 h 638175"/>
              <a:gd name="connsiteX8" fmla="*/ 154781 w 157162"/>
              <a:gd name="connsiteY8" fmla="*/ 411956 h 638175"/>
              <a:gd name="connsiteX9" fmla="*/ 150019 w 157162"/>
              <a:gd name="connsiteY9" fmla="*/ 466725 h 638175"/>
              <a:gd name="connsiteX10" fmla="*/ 145256 w 157162"/>
              <a:gd name="connsiteY10" fmla="*/ 476250 h 638175"/>
              <a:gd name="connsiteX11" fmla="*/ 140494 w 157162"/>
              <a:gd name="connsiteY11" fmla="*/ 569119 h 638175"/>
              <a:gd name="connsiteX12" fmla="*/ 130969 w 157162"/>
              <a:gd name="connsiteY12" fmla="*/ 609600 h 638175"/>
              <a:gd name="connsiteX13" fmla="*/ 128587 w 157162"/>
              <a:gd name="connsiteY13" fmla="*/ 626269 h 638175"/>
              <a:gd name="connsiteX14" fmla="*/ 123825 w 157162"/>
              <a:gd name="connsiteY14" fmla="*/ 63817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162" h="638175">
                <a:moveTo>
                  <a:pt x="0" y="0"/>
                </a:moveTo>
                <a:cubicBezTo>
                  <a:pt x="63027" y="18006"/>
                  <a:pt x="24379" y="3582"/>
                  <a:pt x="111919" y="119062"/>
                </a:cubicBezTo>
                <a:cubicBezTo>
                  <a:pt x="125583" y="137087"/>
                  <a:pt x="126778" y="148615"/>
                  <a:pt x="133350" y="166687"/>
                </a:cubicBezTo>
                <a:cubicBezTo>
                  <a:pt x="134811" y="170704"/>
                  <a:pt x="136884" y="174500"/>
                  <a:pt x="138112" y="178594"/>
                </a:cubicBezTo>
                <a:cubicBezTo>
                  <a:pt x="139275" y="182471"/>
                  <a:pt x="139584" y="186556"/>
                  <a:pt x="140494" y="190500"/>
                </a:cubicBezTo>
                <a:cubicBezTo>
                  <a:pt x="143831" y="204961"/>
                  <a:pt x="145460" y="208397"/>
                  <a:pt x="147637" y="221456"/>
                </a:cubicBezTo>
                <a:cubicBezTo>
                  <a:pt x="148560" y="226992"/>
                  <a:pt x="148573" y="232702"/>
                  <a:pt x="150019" y="238125"/>
                </a:cubicBezTo>
                <a:cubicBezTo>
                  <a:pt x="151766" y="244678"/>
                  <a:pt x="154781" y="250825"/>
                  <a:pt x="157162" y="257175"/>
                </a:cubicBezTo>
                <a:cubicBezTo>
                  <a:pt x="156368" y="308769"/>
                  <a:pt x="156009" y="360371"/>
                  <a:pt x="154781" y="411956"/>
                </a:cubicBezTo>
                <a:cubicBezTo>
                  <a:pt x="154666" y="416767"/>
                  <a:pt x="155534" y="452019"/>
                  <a:pt x="150019" y="466725"/>
                </a:cubicBezTo>
                <a:cubicBezTo>
                  <a:pt x="148773" y="470049"/>
                  <a:pt x="146844" y="473075"/>
                  <a:pt x="145256" y="476250"/>
                </a:cubicBezTo>
                <a:cubicBezTo>
                  <a:pt x="137524" y="522647"/>
                  <a:pt x="148684" y="451732"/>
                  <a:pt x="140494" y="569119"/>
                </a:cubicBezTo>
                <a:cubicBezTo>
                  <a:pt x="139111" y="588948"/>
                  <a:pt x="134733" y="592036"/>
                  <a:pt x="130969" y="609600"/>
                </a:cubicBezTo>
                <a:cubicBezTo>
                  <a:pt x="129793" y="615088"/>
                  <a:pt x="130200" y="620893"/>
                  <a:pt x="128587" y="626269"/>
                </a:cubicBezTo>
                <a:cubicBezTo>
                  <a:pt x="122944" y="645077"/>
                  <a:pt x="123825" y="624811"/>
                  <a:pt x="123825" y="638175"/>
                </a:cubicBezTo>
              </a:path>
            </a:pathLst>
          </a:cu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id="{8F450A2C-1B03-FB67-4B8F-BE6BC9080D56}"/>
              </a:ext>
            </a:extLst>
          </p:cNvPr>
          <p:cNvSpPr/>
          <p:nvPr/>
        </p:nvSpPr>
        <p:spPr>
          <a:xfrm>
            <a:off x="9660169" y="2821423"/>
            <a:ext cx="207169" cy="547687"/>
          </a:xfrm>
          <a:custGeom>
            <a:avLst/>
            <a:gdLst>
              <a:gd name="connsiteX0" fmla="*/ 0 w 207169"/>
              <a:gd name="connsiteY0" fmla="*/ 0 h 547687"/>
              <a:gd name="connsiteX1" fmla="*/ 16669 w 207169"/>
              <a:gd name="connsiteY1" fmla="*/ 2381 h 547687"/>
              <a:gd name="connsiteX2" fmla="*/ 111919 w 207169"/>
              <a:gd name="connsiteY2" fmla="*/ 97631 h 547687"/>
              <a:gd name="connsiteX3" fmla="*/ 135731 w 207169"/>
              <a:gd name="connsiteY3" fmla="*/ 121444 h 547687"/>
              <a:gd name="connsiteX4" fmla="*/ 157162 w 207169"/>
              <a:gd name="connsiteY4" fmla="*/ 150019 h 547687"/>
              <a:gd name="connsiteX5" fmla="*/ 171450 w 207169"/>
              <a:gd name="connsiteY5" fmla="*/ 180975 h 547687"/>
              <a:gd name="connsiteX6" fmla="*/ 183356 w 207169"/>
              <a:gd name="connsiteY6" fmla="*/ 221456 h 547687"/>
              <a:gd name="connsiteX7" fmla="*/ 185737 w 207169"/>
              <a:gd name="connsiteY7" fmla="*/ 238125 h 547687"/>
              <a:gd name="connsiteX8" fmla="*/ 188119 w 207169"/>
              <a:gd name="connsiteY8" fmla="*/ 247650 h 547687"/>
              <a:gd name="connsiteX9" fmla="*/ 190500 w 207169"/>
              <a:gd name="connsiteY9" fmla="*/ 285750 h 547687"/>
              <a:gd name="connsiteX10" fmla="*/ 192881 w 207169"/>
              <a:gd name="connsiteY10" fmla="*/ 297656 h 547687"/>
              <a:gd name="connsiteX11" fmla="*/ 197644 w 207169"/>
              <a:gd name="connsiteY11" fmla="*/ 326231 h 547687"/>
              <a:gd name="connsiteX12" fmla="*/ 207169 w 207169"/>
              <a:gd name="connsiteY12" fmla="*/ 381000 h 547687"/>
              <a:gd name="connsiteX13" fmla="*/ 204787 w 207169"/>
              <a:gd name="connsiteY13" fmla="*/ 469106 h 547687"/>
              <a:gd name="connsiteX14" fmla="*/ 200025 w 207169"/>
              <a:gd name="connsiteY14" fmla="*/ 523875 h 547687"/>
              <a:gd name="connsiteX15" fmla="*/ 197644 w 207169"/>
              <a:gd name="connsiteY15" fmla="*/ 547687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169" h="547687">
                <a:moveTo>
                  <a:pt x="0" y="0"/>
                </a:moveTo>
                <a:cubicBezTo>
                  <a:pt x="5556" y="794"/>
                  <a:pt x="12330" y="-1179"/>
                  <a:pt x="16669" y="2381"/>
                </a:cubicBezTo>
                <a:cubicBezTo>
                  <a:pt x="93833" y="65695"/>
                  <a:pt x="70969" y="54405"/>
                  <a:pt x="111919" y="97631"/>
                </a:cubicBezTo>
                <a:cubicBezTo>
                  <a:pt x="119639" y="105780"/>
                  <a:pt x="128719" y="112679"/>
                  <a:pt x="135731" y="121444"/>
                </a:cubicBezTo>
                <a:cubicBezTo>
                  <a:pt x="142887" y="130389"/>
                  <a:pt x="151215" y="140355"/>
                  <a:pt x="157162" y="150019"/>
                </a:cubicBezTo>
                <a:cubicBezTo>
                  <a:pt x="160378" y="155245"/>
                  <a:pt x="169738" y="175838"/>
                  <a:pt x="171450" y="180975"/>
                </a:cubicBezTo>
                <a:cubicBezTo>
                  <a:pt x="175898" y="194318"/>
                  <a:pt x="183356" y="221456"/>
                  <a:pt x="183356" y="221456"/>
                </a:cubicBezTo>
                <a:cubicBezTo>
                  <a:pt x="184150" y="227012"/>
                  <a:pt x="184733" y="232603"/>
                  <a:pt x="185737" y="238125"/>
                </a:cubicBezTo>
                <a:cubicBezTo>
                  <a:pt x="186323" y="241345"/>
                  <a:pt x="187793" y="244393"/>
                  <a:pt x="188119" y="247650"/>
                </a:cubicBezTo>
                <a:cubicBezTo>
                  <a:pt x="189385" y="260312"/>
                  <a:pt x="189294" y="273083"/>
                  <a:pt x="190500" y="285750"/>
                </a:cubicBezTo>
                <a:cubicBezTo>
                  <a:pt x="190884" y="289779"/>
                  <a:pt x="192178" y="293670"/>
                  <a:pt x="192881" y="297656"/>
                </a:cubicBezTo>
                <a:cubicBezTo>
                  <a:pt x="194559" y="307165"/>
                  <a:pt x="195917" y="316730"/>
                  <a:pt x="197644" y="326231"/>
                </a:cubicBezTo>
                <a:cubicBezTo>
                  <a:pt x="207857" y="382401"/>
                  <a:pt x="196786" y="313515"/>
                  <a:pt x="207169" y="381000"/>
                </a:cubicBezTo>
                <a:cubicBezTo>
                  <a:pt x="206375" y="410369"/>
                  <a:pt x="206254" y="439763"/>
                  <a:pt x="204787" y="469106"/>
                </a:cubicBezTo>
                <a:cubicBezTo>
                  <a:pt x="203872" y="487408"/>
                  <a:pt x="201790" y="505635"/>
                  <a:pt x="200025" y="523875"/>
                </a:cubicBezTo>
                <a:cubicBezTo>
                  <a:pt x="197447" y="550516"/>
                  <a:pt x="197644" y="535033"/>
                  <a:pt x="197644" y="547687"/>
                </a:cubicBezTo>
              </a:path>
            </a:pathLst>
          </a:cu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Shape 30">
            <a:extLst>
              <a:ext uri="{FF2B5EF4-FFF2-40B4-BE49-F238E27FC236}">
                <a16:creationId xmlns:a16="http://schemas.microsoft.com/office/drawing/2014/main" id="{224D85DB-8899-D786-16A3-43B7125E743A}"/>
              </a:ext>
            </a:extLst>
          </p:cNvPr>
          <p:cNvSpPr/>
          <p:nvPr/>
        </p:nvSpPr>
        <p:spPr>
          <a:xfrm>
            <a:off x="9912581" y="3028592"/>
            <a:ext cx="40482" cy="254793"/>
          </a:xfrm>
          <a:custGeom>
            <a:avLst/>
            <a:gdLst>
              <a:gd name="connsiteX0" fmla="*/ 0 w 40482"/>
              <a:gd name="connsiteY0" fmla="*/ 0 h 254793"/>
              <a:gd name="connsiteX1" fmla="*/ 38100 w 40482"/>
              <a:gd name="connsiteY1" fmla="*/ 128587 h 254793"/>
              <a:gd name="connsiteX2" fmla="*/ 40482 w 40482"/>
              <a:gd name="connsiteY2" fmla="*/ 173831 h 254793"/>
              <a:gd name="connsiteX3" fmla="*/ 35719 w 40482"/>
              <a:gd name="connsiteY3" fmla="*/ 230981 h 254793"/>
              <a:gd name="connsiteX4" fmla="*/ 33338 w 40482"/>
              <a:gd name="connsiteY4" fmla="*/ 254793 h 2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2" h="254793">
                <a:moveTo>
                  <a:pt x="0" y="0"/>
                </a:moveTo>
                <a:cubicBezTo>
                  <a:pt x="27406" y="80389"/>
                  <a:pt x="34401" y="74963"/>
                  <a:pt x="38100" y="128587"/>
                </a:cubicBezTo>
                <a:cubicBezTo>
                  <a:pt x="39139" y="143653"/>
                  <a:pt x="39688" y="158750"/>
                  <a:pt x="40482" y="173831"/>
                </a:cubicBezTo>
                <a:cubicBezTo>
                  <a:pt x="38894" y="192881"/>
                  <a:pt x="37503" y="211948"/>
                  <a:pt x="35719" y="230981"/>
                </a:cubicBezTo>
                <a:cubicBezTo>
                  <a:pt x="33141" y="258477"/>
                  <a:pt x="33338" y="241927"/>
                  <a:pt x="33338" y="254793"/>
                </a:cubicBezTo>
              </a:path>
            </a:pathLst>
          </a:cu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4F09C72A-9CF7-9876-477A-851611759B01}"/>
              </a:ext>
            </a:extLst>
          </p:cNvPr>
          <p:cNvSpPr/>
          <p:nvPr/>
        </p:nvSpPr>
        <p:spPr>
          <a:xfrm rot="2700000">
            <a:off x="9413248" y="2896149"/>
            <a:ext cx="540000" cy="540000"/>
          </a:xfrm>
          <a:prstGeom prst="rect">
            <a:avLst/>
          </a:prstGeom>
          <a:noFill/>
          <a:ln w="28575">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0ADFCD02-9E11-B81A-5474-4F5638D723B6}"/>
              </a:ext>
            </a:extLst>
          </p:cNvPr>
          <p:cNvCxnSpPr>
            <a:cxnSpLocks/>
          </p:cNvCxnSpPr>
          <p:nvPr/>
        </p:nvCxnSpPr>
        <p:spPr>
          <a:xfrm>
            <a:off x="9845907" y="2933342"/>
            <a:ext cx="1926993" cy="0"/>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227644D-E9C6-A3C7-6A8A-BC063645C251}"/>
              </a:ext>
            </a:extLst>
          </p:cNvPr>
          <p:cNvSpPr txBox="1"/>
          <p:nvPr/>
        </p:nvSpPr>
        <p:spPr>
          <a:xfrm>
            <a:off x="10035597" y="2682923"/>
            <a:ext cx="1964634"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Artificial Magnetic Field</a:t>
            </a:r>
          </a:p>
        </p:txBody>
      </p:sp>
      <p:cxnSp>
        <p:nvCxnSpPr>
          <p:cNvPr id="37" name="Straight Connector 36">
            <a:extLst>
              <a:ext uri="{FF2B5EF4-FFF2-40B4-BE49-F238E27FC236}">
                <a16:creationId xmlns:a16="http://schemas.microsoft.com/office/drawing/2014/main" id="{21D2C6FA-157C-EAD7-4EA0-7FF0F8195222}"/>
              </a:ext>
            </a:extLst>
          </p:cNvPr>
          <p:cNvCxnSpPr>
            <a:cxnSpLocks/>
          </p:cNvCxnSpPr>
          <p:nvPr/>
        </p:nvCxnSpPr>
        <p:spPr>
          <a:xfrm>
            <a:off x="2895600" y="5034223"/>
            <a:ext cx="1888216" cy="0"/>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38" name="Arc 37">
            <a:extLst>
              <a:ext uri="{FF2B5EF4-FFF2-40B4-BE49-F238E27FC236}">
                <a16:creationId xmlns:a16="http://schemas.microsoft.com/office/drawing/2014/main" id="{03D3457C-774E-A4F5-CD91-0C99C7534C93}"/>
              </a:ext>
            </a:extLst>
          </p:cNvPr>
          <p:cNvSpPr/>
          <p:nvPr/>
        </p:nvSpPr>
        <p:spPr>
          <a:xfrm rot="6347250" flipV="1">
            <a:off x="4687353" y="2467894"/>
            <a:ext cx="3487532" cy="3690037"/>
          </a:xfrm>
          <a:prstGeom prst="arc">
            <a:avLst>
              <a:gd name="adj1" fmla="val 17916628"/>
              <a:gd name="adj2" fmla="val 19151286"/>
            </a:avLst>
          </a:prstGeom>
          <a:ln w="28575">
            <a:solidFill>
              <a:srgbClr val="BFD6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1" name="TextBox 40">
            <a:extLst>
              <a:ext uri="{FF2B5EF4-FFF2-40B4-BE49-F238E27FC236}">
                <a16:creationId xmlns:a16="http://schemas.microsoft.com/office/drawing/2014/main" id="{1AAD5221-D17C-AC36-DB79-8D385C23F5CC}"/>
              </a:ext>
            </a:extLst>
          </p:cNvPr>
          <p:cNvSpPr txBox="1"/>
          <p:nvPr/>
        </p:nvSpPr>
        <p:spPr>
          <a:xfrm>
            <a:off x="2826641" y="4757224"/>
            <a:ext cx="1964634"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Oxygenated atmosphere</a:t>
            </a:r>
          </a:p>
        </p:txBody>
      </p:sp>
      <p:sp>
        <p:nvSpPr>
          <p:cNvPr id="4" name="Oval 3">
            <a:extLst>
              <a:ext uri="{FF2B5EF4-FFF2-40B4-BE49-F238E27FC236}">
                <a16:creationId xmlns:a16="http://schemas.microsoft.com/office/drawing/2014/main" id="{AD6A2269-BC96-5199-4794-C90FD1A3E1E8}"/>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8817898B-616E-595E-3DDA-B4B487470F89}"/>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16B31B9A-BB41-239A-8A6C-26FEBBC8109E}"/>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3D5AE57D-CEB6-93A9-F26C-1308B7130BE4}"/>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0FBCF17A-A379-0005-7BCD-EF0EBE577210}"/>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3C8C81A0-7D70-279D-B1F3-839787D44935}"/>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F5464DE4-8D6A-E12A-E834-06AAAC25F3C2}"/>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F5F234AA-EAD8-94C5-D6B3-07ACB148F710}"/>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51CBDA92-0848-7167-5109-18BB5A423B08}"/>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B2863D2D-0798-95BD-AB60-244B00D09B79}"/>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0530A2A2-916C-8861-1406-2BF00751D920}"/>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FE28C83F-8429-833E-02A4-9AB015D22CBF}"/>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43949E3B-B91A-C03B-4C10-77AFCB2A8B1C}"/>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8D3C21E6-BC81-EAB4-AE93-B059368475D5}"/>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AB61A88B-2664-B6C9-CA39-C6312DCBC53C}"/>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D0B0AB08-FD71-DF6E-00AB-48C23E338585}"/>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7312403B-799D-5FA7-26AA-B09EFB2109BB}"/>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4DF32735-522C-F75A-EE00-EC392889635E}"/>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43EFBCE7-E079-B3B5-921D-F7716844A9F3}"/>
              </a:ext>
            </a:extLst>
          </p:cNvPr>
          <p:cNvSpPr/>
          <p:nvPr/>
        </p:nvSpPr>
        <p:spPr>
          <a:xfrm>
            <a:off x="3092232"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5E240773-9441-87AF-6BBF-B2CC14720EF2}"/>
              </a:ext>
            </a:extLst>
          </p:cNvPr>
          <p:cNvSpPr/>
          <p:nvPr/>
        </p:nvSpPr>
        <p:spPr>
          <a:xfrm>
            <a:off x="3314763"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458857AE-14B8-A616-91D7-0635AB77B133}"/>
              </a:ext>
            </a:extLst>
          </p:cNvPr>
          <p:cNvSpPr/>
          <p:nvPr/>
        </p:nvSpPr>
        <p:spPr>
          <a:xfrm>
            <a:off x="3460432"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7CBE5D21-337C-7319-D5B8-9E1E9CE84DAF}"/>
              </a:ext>
            </a:extLst>
          </p:cNvPr>
          <p:cNvSpPr/>
          <p:nvPr/>
        </p:nvSpPr>
        <p:spPr>
          <a:xfrm>
            <a:off x="3606101"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6BF414B4-A7EB-0535-F16C-644B22D15AC6}"/>
              </a:ext>
            </a:extLst>
          </p:cNvPr>
          <p:cNvSpPr/>
          <p:nvPr/>
        </p:nvSpPr>
        <p:spPr>
          <a:xfrm>
            <a:off x="374543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33CD895F-7EB1-BD29-0BBD-B51331D4D0F0}"/>
              </a:ext>
            </a:extLst>
          </p:cNvPr>
          <p:cNvSpPr/>
          <p:nvPr/>
        </p:nvSpPr>
        <p:spPr>
          <a:xfrm>
            <a:off x="396797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262AD76C-AA83-E889-D50E-6665CA7D09BC}"/>
              </a:ext>
            </a:extLst>
          </p:cNvPr>
          <p:cNvSpPr/>
          <p:nvPr/>
        </p:nvSpPr>
        <p:spPr>
          <a:xfrm>
            <a:off x="411363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A208B52C-BA80-CD11-3A02-1DFFE0573324}"/>
              </a:ext>
            </a:extLst>
          </p:cNvPr>
          <p:cNvSpPr/>
          <p:nvPr/>
        </p:nvSpPr>
        <p:spPr>
          <a:xfrm>
            <a:off x="425930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F05B3421-3541-DFD4-F6B3-B22366161144}"/>
              </a:ext>
            </a:extLst>
          </p:cNvPr>
          <p:cNvSpPr/>
          <p:nvPr/>
        </p:nvSpPr>
        <p:spPr>
          <a:xfrm>
            <a:off x="4397345" y="94194"/>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37249FD1-356D-F1A7-A62F-EA2D3AFB6B89}"/>
              </a:ext>
            </a:extLst>
          </p:cNvPr>
          <p:cNvSpPr/>
          <p:nvPr/>
        </p:nvSpPr>
        <p:spPr>
          <a:xfrm>
            <a:off x="4619876" y="130194"/>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15894A2B-A8C6-0B1D-88B0-CC1FCA03CFF8}"/>
              </a:ext>
            </a:extLst>
          </p:cNvPr>
          <p:cNvSpPr/>
          <p:nvPr/>
        </p:nvSpPr>
        <p:spPr>
          <a:xfrm>
            <a:off x="4765545" y="130194"/>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F02D07A0-86D4-A89E-28C3-02A4C2EFD04B}"/>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4C30F81B-6577-8A9B-E573-95A5C31F8E64}"/>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E67F9640-3583-B6D8-125D-7813D1E8F2FA}"/>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44E2A52A-B561-ECDE-FE78-00EAD3D63A0D}"/>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BD48DC3E-E47A-67F9-238D-1929F5957B29}"/>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a:extLst>
              <a:ext uri="{FF2B5EF4-FFF2-40B4-BE49-F238E27FC236}">
                <a16:creationId xmlns:a16="http://schemas.microsoft.com/office/drawing/2014/main" id="{040F853F-91DC-251C-317A-73E7DA1BA29F}"/>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7521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34E9D-BB66-A604-BE8A-FF18A278A374}"/>
              </a:ext>
            </a:extLst>
          </p:cNvPr>
          <p:cNvSpPr>
            <a:spLocks noGrp="1"/>
          </p:cNvSpPr>
          <p:nvPr>
            <p:ph type="title"/>
          </p:nvPr>
        </p:nvSpPr>
        <p:spPr>
          <a:xfrm>
            <a:off x="838200" y="191485"/>
            <a:ext cx="10515600" cy="1325563"/>
          </a:xfrm>
        </p:spPr>
        <p:txBody>
          <a:bodyPr/>
          <a:lstStyle/>
          <a:p>
            <a:r>
              <a:rPr lang="en-GB" dirty="0">
                <a:solidFill>
                  <a:srgbClr val="BFD6EF"/>
                </a:solidFill>
                <a:latin typeface="Book Antiqua" panose="02040602050305030304" pitchFamily="18" charset="0"/>
                <a:cs typeface="Dubai Medium" panose="020B0603030403030204" pitchFamily="34" charset="-78"/>
              </a:rPr>
              <a:t>The Global Ecosystem (Biosphere)</a:t>
            </a:r>
          </a:p>
        </p:txBody>
      </p:sp>
      <p:pic>
        <p:nvPicPr>
          <p:cNvPr id="4" name="Picture 3">
            <a:extLst>
              <a:ext uri="{FF2B5EF4-FFF2-40B4-BE49-F238E27FC236}">
                <a16:creationId xmlns:a16="http://schemas.microsoft.com/office/drawing/2014/main" id="{766024D1-5400-625A-82CC-E15EC7CF2117}"/>
              </a:ext>
            </a:extLst>
          </p:cNvPr>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1828800" y="1541657"/>
            <a:ext cx="8178800" cy="4600575"/>
          </a:xfrm>
          <a:prstGeom prst="rect">
            <a:avLst/>
          </a:prstGeom>
        </p:spPr>
      </p:pic>
      <p:sp>
        <p:nvSpPr>
          <p:cNvPr id="10" name="Freeform: Shape 9">
            <a:extLst>
              <a:ext uri="{FF2B5EF4-FFF2-40B4-BE49-F238E27FC236}">
                <a16:creationId xmlns:a16="http://schemas.microsoft.com/office/drawing/2014/main" id="{513E2A86-E1ED-886B-D080-66AE7191CDB5}"/>
              </a:ext>
            </a:extLst>
          </p:cNvPr>
          <p:cNvSpPr/>
          <p:nvPr/>
        </p:nvSpPr>
        <p:spPr>
          <a:xfrm>
            <a:off x="8992172" y="2168538"/>
            <a:ext cx="114575" cy="476250"/>
          </a:xfrm>
          <a:custGeom>
            <a:avLst/>
            <a:gdLst>
              <a:gd name="connsiteX0" fmla="*/ 0 w 114575"/>
              <a:gd name="connsiteY0" fmla="*/ 0 h 476250"/>
              <a:gd name="connsiteX1" fmla="*/ 16668 w 114575"/>
              <a:gd name="connsiteY1" fmla="*/ 38100 h 476250"/>
              <a:gd name="connsiteX2" fmla="*/ 21431 w 114575"/>
              <a:gd name="connsiteY2" fmla="*/ 45244 h 476250"/>
              <a:gd name="connsiteX3" fmla="*/ 38100 w 114575"/>
              <a:gd name="connsiteY3" fmla="*/ 90488 h 476250"/>
              <a:gd name="connsiteX4" fmla="*/ 50006 w 114575"/>
              <a:gd name="connsiteY4" fmla="*/ 114300 h 476250"/>
              <a:gd name="connsiteX5" fmla="*/ 73818 w 114575"/>
              <a:gd name="connsiteY5" fmla="*/ 188119 h 476250"/>
              <a:gd name="connsiteX6" fmla="*/ 80962 w 114575"/>
              <a:gd name="connsiteY6" fmla="*/ 211931 h 476250"/>
              <a:gd name="connsiteX7" fmla="*/ 92868 w 114575"/>
              <a:gd name="connsiteY7" fmla="*/ 259556 h 476250"/>
              <a:gd name="connsiteX8" fmla="*/ 102393 w 114575"/>
              <a:gd name="connsiteY8" fmla="*/ 311944 h 476250"/>
              <a:gd name="connsiteX9" fmla="*/ 104775 w 114575"/>
              <a:gd name="connsiteY9" fmla="*/ 328613 h 476250"/>
              <a:gd name="connsiteX10" fmla="*/ 111918 w 114575"/>
              <a:gd name="connsiteY10" fmla="*/ 378619 h 476250"/>
              <a:gd name="connsiteX11" fmla="*/ 114300 w 114575"/>
              <a:gd name="connsiteY11" fmla="*/ 400050 h 476250"/>
              <a:gd name="connsiteX12" fmla="*/ 114300 w 114575"/>
              <a:gd name="connsiteY12"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5" h="476250">
                <a:moveTo>
                  <a:pt x="0" y="0"/>
                </a:moveTo>
                <a:cubicBezTo>
                  <a:pt x="2781" y="6674"/>
                  <a:pt x="10900" y="28007"/>
                  <a:pt x="16668" y="38100"/>
                </a:cubicBezTo>
                <a:cubicBezTo>
                  <a:pt x="18088" y="40585"/>
                  <a:pt x="19843" y="42863"/>
                  <a:pt x="21431" y="45244"/>
                </a:cubicBezTo>
                <a:cubicBezTo>
                  <a:pt x="26919" y="64454"/>
                  <a:pt x="27736" y="69760"/>
                  <a:pt x="38100" y="90488"/>
                </a:cubicBezTo>
                <a:cubicBezTo>
                  <a:pt x="42069" y="98425"/>
                  <a:pt x="47200" y="105881"/>
                  <a:pt x="50006" y="114300"/>
                </a:cubicBezTo>
                <a:cubicBezTo>
                  <a:pt x="59045" y="141417"/>
                  <a:pt x="65151" y="159232"/>
                  <a:pt x="73818" y="188119"/>
                </a:cubicBezTo>
                <a:cubicBezTo>
                  <a:pt x="76199" y="196056"/>
                  <a:pt x="78827" y="203924"/>
                  <a:pt x="80962" y="211931"/>
                </a:cubicBezTo>
                <a:cubicBezTo>
                  <a:pt x="85178" y="227742"/>
                  <a:pt x="90380" y="243383"/>
                  <a:pt x="92868" y="259556"/>
                </a:cubicBezTo>
                <a:cubicBezTo>
                  <a:pt x="105901" y="344266"/>
                  <a:pt x="90350" y="247714"/>
                  <a:pt x="102393" y="311944"/>
                </a:cubicBezTo>
                <a:cubicBezTo>
                  <a:pt x="103427" y="317461"/>
                  <a:pt x="103852" y="323077"/>
                  <a:pt x="104775" y="328613"/>
                </a:cubicBezTo>
                <a:cubicBezTo>
                  <a:pt x="112368" y="374169"/>
                  <a:pt x="107392" y="335625"/>
                  <a:pt x="111918" y="378619"/>
                </a:cubicBezTo>
                <a:cubicBezTo>
                  <a:pt x="112671" y="385767"/>
                  <a:pt x="114125" y="392864"/>
                  <a:pt x="114300" y="400050"/>
                </a:cubicBezTo>
                <a:cubicBezTo>
                  <a:pt x="114920" y="425442"/>
                  <a:pt x="114300" y="450850"/>
                  <a:pt x="114300" y="476250"/>
                </a:cubicBezTo>
              </a:path>
            </a:pathLst>
          </a:cu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AC48A183-E6B7-7B80-AE94-ED382720823B}"/>
              </a:ext>
            </a:extLst>
          </p:cNvPr>
          <p:cNvSpPr/>
          <p:nvPr/>
        </p:nvSpPr>
        <p:spPr>
          <a:xfrm>
            <a:off x="8927878" y="2230451"/>
            <a:ext cx="51545" cy="283368"/>
          </a:xfrm>
          <a:custGeom>
            <a:avLst/>
            <a:gdLst>
              <a:gd name="connsiteX0" fmla="*/ 0 w 51545"/>
              <a:gd name="connsiteY0" fmla="*/ 0 h 283368"/>
              <a:gd name="connsiteX1" fmla="*/ 30956 w 51545"/>
              <a:gd name="connsiteY1" fmla="*/ 69056 h 283368"/>
              <a:gd name="connsiteX2" fmla="*/ 35719 w 51545"/>
              <a:gd name="connsiteY2" fmla="*/ 95250 h 283368"/>
              <a:gd name="connsiteX3" fmla="*/ 38100 w 51545"/>
              <a:gd name="connsiteY3" fmla="*/ 107156 h 283368"/>
              <a:gd name="connsiteX4" fmla="*/ 45244 w 51545"/>
              <a:gd name="connsiteY4" fmla="*/ 138112 h 283368"/>
              <a:gd name="connsiteX5" fmla="*/ 47625 w 51545"/>
              <a:gd name="connsiteY5" fmla="*/ 150018 h 283368"/>
              <a:gd name="connsiteX6" fmla="*/ 50006 w 51545"/>
              <a:gd name="connsiteY6" fmla="*/ 283368 h 2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5" h="283368">
                <a:moveTo>
                  <a:pt x="0" y="0"/>
                </a:moveTo>
                <a:cubicBezTo>
                  <a:pt x="15604" y="23406"/>
                  <a:pt x="23864" y="33593"/>
                  <a:pt x="30956" y="69056"/>
                </a:cubicBezTo>
                <a:cubicBezTo>
                  <a:pt x="36837" y="98465"/>
                  <a:pt x="29625" y="61737"/>
                  <a:pt x="35719" y="95250"/>
                </a:cubicBezTo>
                <a:cubicBezTo>
                  <a:pt x="36443" y="99232"/>
                  <a:pt x="37485" y="103156"/>
                  <a:pt x="38100" y="107156"/>
                </a:cubicBezTo>
                <a:cubicBezTo>
                  <a:pt x="42103" y="133176"/>
                  <a:pt x="37375" y="118442"/>
                  <a:pt x="45244" y="138112"/>
                </a:cubicBezTo>
                <a:cubicBezTo>
                  <a:pt x="46038" y="142081"/>
                  <a:pt x="47010" y="146018"/>
                  <a:pt x="47625" y="150018"/>
                </a:cubicBezTo>
                <a:cubicBezTo>
                  <a:pt x="54731" y="196213"/>
                  <a:pt x="50006" y="226140"/>
                  <a:pt x="50006" y="283368"/>
                </a:cubicBezTo>
              </a:path>
            </a:pathLst>
          </a:cu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9493365D-4B70-0753-C3D7-539ED8534CFF}"/>
              </a:ext>
            </a:extLst>
          </p:cNvPr>
          <p:cNvSpPr/>
          <p:nvPr/>
        </p:nvSpPr>
        <p:spPr>
          <a:xfrm>
            <a:off x="8865965" y="2287601"/>
            <a:ext cx="33425" cy="147637"/>
          </a:xfrm>
          <a:custGeom>
            <a:avLst/>
            <a:gdLst>
              <a:gd name="connsiteX0" fmla="*/ 0 w 33425"/>
              <a:gd name="connsiteY0" fmla="*/ 0 h 147637"/>
              <a:gd name="connsiteX1" fmla="*/ 11907 w 33425"/>
              <a:gd name="connsiteY1" fmla="*/ 14287 h 147637"/>
              <a:gd name="connsiteX2" fmla="*/ 26194 w 33425"/>
              <a:gd name="connsiteY2" fmla="*/ 57150 h 147637"/>
              <a:gd name="connsiteX3" fmla="*/ 30957 w 33425"/>
              <a:gd name="connsiteY3" fmla="*/ 66675 h 147637"/>
              <a:gd name="connsiteX4" fmla="*/ 33338 w 33425"/>
              <a:gd name="connsiteY4" fmla="*/ 147637 h 14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25" h="147637">
                <a:moveTo>
                  <a:pt x="0" y="0"/>
                </a:moveTo>
                <a:cubicBezTo>
                  <a:pt x="3969" y="4762"/>
                  <a:pt x="9324" y="8651"/>
                  <a:pt x="11907" y="14287"/>
                </a:cubicBezTo>
                <a:cubicBezTo>
                  <a:pt x="18182" y="27978"/>
                  <a:pt x="21047" y="42996"/>
                  <a:pt x="26194" y="57150"/>
                </a:cubicBezTo>
                <a:cubicBezTo>
                  <a:pt x="27407" y="60486"/>
                  <a:pt x="29369" y="63500"/>
                  <a:pt x="30957" y="66675"/>
                </a:cubicBezTo>
                <a:cubicBezTo>
                  <a:pt x="34130" y="120626"/>
                  <a:pt x="33338" y="93639"/>
                  <a:pt x="33338" y="147637"/>
                </a:cubicBezTo>
              </a:path>
            </a:pathLst>
          </a:cu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8E2039F2-BF22-F3B3-CEA3-1CA5B56DC80F}"/>
              </a:ext>
            </a:extLst>
          </p:cNvPr>
          <p:cNvSpPr/>
          <p:nvPr/>
        </p:nvSpPr>
        <p:spPr>
          <a:xfrm>
            <a:off x="9056465" y="2101863"/>
            <a:ext cx="126207" cy="578644"/>
          </a:xfrm>
          <a:custGeom>
            <a:avLst/>
            <a:gdLst>
              <a:gd name="connsiteX0" fmla="*/ 0 w 126207"/>
              <a:gd name="connsiteY0" fmla="*/ 0 h 578644"/>
              <a:gd name="connsiteX1" fmla="*/ 73819 w 126207"/>
              <a:gd name="connsiteY1" fmla="*/ 135731 h 578644"/>
              <a:gd name="connsiteX2" fmla="*/ 85725 w 126207"/>
              <a:gd name="connsiteY2" fmla="*/ 164306 h 578644"/>
              <a:gd name="connsiteX3" fmla="*/ 88107 w 126207"/>
              <a:gd name="connsiteY3" fmla="*/ 178594 h 578644"/>
              <a:gd name="connsiteX4" fmla="*/ 95250 w 126207"/>
              <a:gd name="connsiteY4" fmla="*/ 209550 h 578644"/>
              <a:gd name="connsiteX5" fmla="*/ 100013 w 126207"/>
              <a:gd name="connsiteY5" fmla="*/ 238125 h 578644"/>
              <a:gd name="connsiteX6" fmla="*/ 109538 w 126207"/>
              <a:gd name="connsiteY6" fmla="*/ 273844 h 578644"/>
              <a:gd name="connsiteX7" fmla="*/ 111919 w 126207"/>
              <a:gd name="connsiteY7" fmla="*/ 304800 h 578644"/>
              <a:gd name="connsiteX8" fmla="*/ 116682 w 126207"/>
              <a:gd name="connsiteY8" fmla="*/ 328613 h 578644"/>
              <a:gd name="connsiteX9" fmla="*/ 123825 w 126207"/>
              <a:gd name="connsiteY9" fmla="*/ 369094 h 578644"/>
              <a:gd name="connsiteX10" fmla="*/ 126207 w 126207"/>
              <a:gd name="connsiteY10" fmla="*/ 411956 h 578644"/>
              <a:gd name="connsiteX11" fmla="*/ 123825 w 126207"/>
              <a:gd name="connsiteY11" fmla="*/ 464344 h 578644"/>
              <a:gd name="connsiteX12" fmla="*/ 119063 w 126207"/>
              <a:gd name="connsiteY12" fmla="*/ 495300 h 578644"/>
              <a:gd name="connsiteX13" fmla="*/ 116682 w 126207"/>
              <a:gd name="connsiteY13" fmla="*/ 507206 h 578644"/>
              <a:gd name="connsiteX14" fmla="*/ 114300 w 126207"/>
              <a:gd name="connsiteY14" fmla="*/ 521494 h 578644"/>
              <a:gd name="connsiteX15" fmla="*/ 111919 w 126207"/>
              <a:gd name="connsiteY15" fmla="*/ 531019 h 578644"/>
              <a:gd name="connsiteX16" fmla="*/ 104775 w 126207"/>
              <a:gd name="connsiteY16" fmla="*/ 542925 h 578644"/>
              <a:gd name="connsiteX17" fmla="*/ 100013 w 126207"/>
              <a:gd name="connsiteY17" fmla="*/ 564356 h 578644"/>
              <a:gd name="connsiteX18" fmla="*/ 97632 w 126207"/>
              <a:gd name="connsiteY18" fmla="*/ 573881 h 578644"/>
              <a:gd name="connsiteX19" fmla="*/ 90488 w 126207"/>
              <a:gd name="connsiteY19" fmla="*/ 578644 h 57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207" h="578644">
                <a:moveTo>
                  <a:pt x="0" y="0"/>
                </a:moveTo>
                <a:cubicBezTo>
                  <a:pt x="29214" y="48687"/>
                  <a:pt x="25714" y="42436"/>
                  <a:pt x="73819" y="135731"/>
                </a:cubicBezTo>
                <a:cubicBezTo>
                  <a:pt x="78548" y="144902"/>
                  <a:pt x="85725" y="164306"/>
                  <a:pt x="85725" y="164306"/>
                </a:cubicBezTo>
                <a:cubicBezTo>
                  <a:pt x="86519" y="169069"/>
                  <a:pt x="87095" y="173873"/>
                  <a:pt x="88107" y="178594"/>
                </a:cubicBezTo>
                <a:cubicBezTo>
                  <a:pt x="92279" y="198064"/>
                  <a:pt x="92557" y="193394"/>
                  <a:pt x="95250" y="209550"/>
                </a:cubicBezTo>
                <a:cubicBezTo>
                  <a:pt x="98043" y="226307"/>
                  <a:pt x="96648" y="223541"/>
                  <a:pt x="100013" y="238125"/>
                </a:cubicBezTo>
                <a:cubicBezTo>
                  <a:pt x="103713" y="254161"/>
                  <a:pt x="105151" y="258492"/>
                  <a:pt x="109538" y="273844"/>
                </a:cubicBezTo>
                <a:cubicBezTo>
                  <a:pt x="110332" y="284163"/>
                  <a:pt x="110580" y="294538"/>
                  <a:pt x="111919" y="304800"/>
                </a:cubicBezTo>
                <a:cubicBezTo>
                  <a:pt x="112966" y="312827"/>
                  <a:pt x="115351" y="320628"/>
                  <a:pt x="116682" y="328613"/>
                </a:cubicBezTo>
                <a:cubicBezTo>
                  <a:pt x="124359" y="374675"/>
                  <a:pt x="112656" y="318831"/>
                  <a:pt x="123825" y="369094"/>
                </a:cubicBezTo>
                <a:cubicBezTo>
                  <a:pt x="124619" y="383381"/>
                  <a:pt x="126207" y="397647"/>
                  <a:pt x="126207" y="411956"/>
                </a:cubicBezTo>
                <a:cubicBezTo>
                  <a:pt x="126207" y="429437"/>
                  <a:pt x="125028" y="446905"/>
                  <a:pt x="123825" y="464344"/>
                </a:cubicBezTo>
                <a:cubicBezTo>
                  <a:pt x="123528" y="468657"/>
                  <a:pt x="119987" y="490217"/>
                  <a:pt x="119063" y="495300"/>
                </a:cubicBezTo>
                <a:cubicBezTo>
                  <a:pt x="118339" y="499282"/>
                  <a:pt x="117406" y="503224"/>
                  <a:pt x="116682" y="507206"/>
                </a:cubicBezTo>
                <a:cubicBezTo>
                  <a:pt x="115818" y="511957"/>
                  <a:pt x="115247" y="516759"/>
                  <a:pt x="114300" y="521494"/>
                </a:cubicBezTo>
                <a:cubicBezTo>
                  <a:pt x="113658" y="524703"/>
                  <a:pt x="113248" y="528028"/>
                  <a:pt x="111919" y="531019"/>
                </a:cubicBezTo>
                <a:cubicBezTo>
                  <a:pt x="110039" y="535248"/>
                  <a:pt x="107156" y="538956"/>
                  <a:pt x="104775" y="542925"/>
                </a:cubicBezTo>
                <a:cubicBezTo>
                  <a:pt x="100478" y="568713"/>
                  <a:pt x="104703" y="547942"/>
                  <a:pt x="100013" y="564356"/>
                </a:cubicBezTo>
                <a:cubicBezTo>
                  <a:pt x="99114" y="567503"/>
                  <a:pt x="99447" y="571158"/>
                  <a:pt x="97632" y="573881"/>
                </a:cubicBezTo>
                <a:cubicBezTo>
                  <a:pt x="96044" y="576262"/>
                  <a:pt x="90488" y="578644"/>
                  <a:pt x="90488" y="578644"/>
                </a:cubicBezTo>
              </a:path>
            </a:pathLst>
          </a:cu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E506CBD7-3718-ACAD-F2AA-A1F2E70085D0}"/>
              </a:ext>
            </a:extLst>
          </p:cNvPr>
          <p:cNvSpPr/>
          <p:nvPr/>
        </p:nvSpPr>
        <p:spPr>
          <a:xfrm>
            <a:off x="9108853" y="2042332"/>
            <a:ext cx="157162" cy="638175"/>
          </a:xfrm>
          <a:custGeom>
            <a:avLst/>
            <a:gdLst>
              <a:gd name="connsiteX0" fmla="*/ 0 w 157162"/>
              <a:gd name="connsiteY0" fmla="*/ 0 h 638175"/>
              <a:gd name="connsiteX1" fmla="*/ 111919 w 157162"/>
              <a:gd name="connsiteY1" fmla="*/ 119062 h 638175"/>
              <a:gd name="connsiteX2" fmla="*/ 133350 w 157162"/>
              <a:gd name="connsiteY2" fmla="*/ 166687 h 638175"/>
              <a:gd name="connsiteX3" fmla="*/ 138112 w 157162"/>
              <a:gd name="connsiteY3" fmla="*/ 178594 h 638175"/>
              <a:gd name="connsiteX4" fmla="*/ 140494 w 157162"/>
              <a:gd name="connsiteY4" fmla="*/ 190500 h 638175"/>
              <a:gd name="connsiteX5" fmla="*/ 147637 w 157162"/>
              <a:gd name="connsiteY5" fmla="*/ 221456 h 638175"/>
              <a:gd name="connsiteX6" fmla="*/ 150019 w 157162"/>
              <a:gd name="connsiteY6" fmla="*/ 238125 h 638175"/>
              <a:gd name="connsiteX7" fmla="*/ 157162 w 157162"/>
              <a:gd name="connsiteY7" fmla="*/ 257175 h 638175"/>
              <a:gd name="connsiteX8" fmla="*/ 154781 w 157162"/>
              <a:gd name="connsiteY8" fmla="*/ 411956 h 638175"/>
              <a:gd name="connsiteX9" fmla="*/ 150019 w 157162"/>
              <a:gd name="connsiteY9" fmla="*/ 466725 h 638175"/>
              <a:gd name="connsiteX10" fmla="*/ 145256 w 157162"/>
              <a:gd name="connsiteY10" fmla="*/ 476250 h 638175"/>
              <a:gd name="connsiteX11" fmla="*/ 140494 w 157162"/>
              <a:gd name="connsiteY11" fmla="*/ 569119 h 638175"/>
              <a:gd name="connsiteX12" fmla="*/ 130969 w 157162"/>
              <a:gd name="connsiteY12" fmla="*/ 609600 h 638175"/>
              <a:gd name="connsiteX13" fmla="*/ 128587 w 157162"/>
              <a:gd name="connsiteY13" fmla="*/ 626269 h 638175"/>
              <a:gd name="connsiteX14" fmla="*/ 123825 w 157162"/>
              <a:gd name="connsiteY14" fmla="*/ 63817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162" h="638175">
                <a:moveTo>
                  <a:pt x="0" y="0"/>
                </a:moveTo>
                <a:cubicBezTo>
                  <a:pt x="63027" y="18006"/>
                  <a:pt x="24379" y="3582"/>
                  <a:pt x="111919" y="119062"/>
                </a:cubicBezTo>
                <a:cubicBezTo>
                  <a:pt x="125583" y="137087"/>
                  <a:pt x="126778" y="148615"/>
                  <a:pt x="133350" y="166687"/>
                </a:cubicBezTo>
                <a:cubicBezTo>
                  <a:pt x="134811" y="170704"/>
                  <a:pt x="136884" y="174500"/>
                  <a:pt x="138112" y="178594"/>
                </a:cubicBezTo>
                <a:cubicBezTo>
                  <a:pt x="139275" y="182471"/>
                  <a:pt x="139584" y="186556"/>
                  <a:pt x="140494" y="190500"/>
                </a:cubicBezTo>
                <a:cubicBezTo>
                  <a:pt x="143831" y="204961"/>
                  <a:pt x="145460" y="208397"/>
                  <a:pt x="147637" y="221456"/>
                </a:cubicBezTo>
                <a:cubicBezTo>
                  <a:pt x="148560" y="226992"/>
                  <a:pt x="148573" y="232702"/>
                  <a:pt x="150019" y="238125"/>
                </a:cubicBezTo>
                <a:cubicBezTo>
                  <a:pt x="151766" y="244678"/>
                  <a:pt x="154781" y="250825"/>
                  <a:pt x="157162" y="257175"/>
                </a:cubicBezTo>
                <a:cubicBezTo>
                  <a:pt x="156368" y="308769"/>
                  <a:pt x="156009" y="360371"/>
                  <a:pt x="154781" y="411956"/>
                </a:cubicBezTo>
                <a:cubicBezTo>
                  <a:pt x="154666" y="416767"/>
                  <a:pt x="155534" y="452019"/>
                  <a:pt x="150019" y="466725"/>
                </a:cubicBezTo>
                <a:cubicBezTo>
                  <a:pt x="148773" y="470049"/>
                  <a:pt x="146844" y="473075"/>
                  <a:pt x="145256" y="476250"/>
                </a:cubicBezTo>
                <a:cubicBezTo>
                  <a:pt x="137524" y="522647"/>
                  <a:pt x="148684" y="451732"/>
                  <a:pt x="140494" y="569119"/>
                </a:cubicBezTo>
                <a:cubicBezTo>
                  <a:pt x="139111" y="588948"/>
                  <a:pt x="134733" y="592036"/>
                  <a:pt x="130969" y="609600"/>
                </a:cubicBezTo>
                <a:cubicBezTo>
                  <a:pt x="129793" y="615088"/>
                  <a:pt x="130200" y="620893"/>
                  <a:pt x="128587" y="626269"/>
                </a:cubicBezTo>
                <a:cubicBezTo>
                  <a:pt x="122944" y="645077"/>
                  <a:pt x="123825" y="624811"/>
                  <a:pt x="123825" y="638175"/>
                </a:cubicBezTo>
              </a:path>
            </a:pathLst>
          </a:cu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79E6BB35-D5D0-9C70-A06A-62E6A24BE6A8}"/>
              </a:ext>
            </a:extLst>
          </p:cNvPr>
          <p:cNvSpPr/>
          <p:nvPr/>
        </p:nvSpPr>
        <p:spPr>
          <a:xfrm>
            <a:off x="9166003" y="2004232"/>
            <a:ext cx="207169" cy="547687"/>
          </a:xfrm>
          <a:custGeom>
            <a:avLst/>
            <a:gdLst>
              <a:gd name="connsiteX0" fmla="*/ 0 w 207169"/>
              <a:gd name="connsiteY0" fmla="*/ 0 h 547687"/>
              <a:gd name="connsiteX1" fmla="*/ 16669 w 207169"/>
              <a:gd name="connsiteY1" fmla="*/ 2381 h 547687"/>
              <a:gd name="connsiteX2" fmla="*/ 111919 w 207169"/>
              <a:gd name="connsiteY2" fmla="*/ 97631 h 547687"/>
              <a:gd name="connsiteX3" fmla="*/ 135731 w 207169"/>
              <a:gd name="connsiteY3" fmla="*/ 121444 h 547687"/>
              <a:gd name="connsiteX4" fmla="*/ 157162 w 207169"/>
              <a:gd name="connsiteY4" fmla="*/ 150019 h 547687"/>
              <a:gd name="connsiteX5" fmla="*/ 171450 w 207169"/>
              <a:gd name="connsiteY5" fmla="*/ 180975 h 547687"/>
              <a:gd name="connsiteX6" fmla="*/ 183356 w 207169"/>
              <a:gd name="connsiteY6" fmla="*/ 221456 h 547687"/>
              <a:gd name="connsiteX7" fmla="*/ 185737 w 207169"/>
              <a:gd name="connsiteY7" fmla="*/ 238125 h 547687"/>
              <a:gd name="connsiteX8" fmla="*/ 188119 w 207169"/>
              <a:gd name="connsiteY8" fmla="*/ 247650 h 547687"/>
              <a:gd name="connsiteX9" fmla="*/ 190500 w 207169"/>
              <a:gd name="connsiteY9" fmla="*/ 285750 h 547687"/>
              <a:gd name="connsiteX10" fmla="*/ 192881 w 207169"/>
              <a:gd name="connsiteY10" fmla="*/ 297656 h 547687"/>
              <a:gd name="connsiteX11" fmla="*/ 197644 w 207169"/>
              <a:gd name="connsiteY11" fmla="*/ 326231 h 547687"/>
              <a:gd name="connsiteX12" fmla="*/ 207169 w 207169"/>
              <a:gd name="connsiteY12" fmla="*/ 381000 h 547687"/>
              <a:gd name="connsiteX13" fmla="*/ 204787 w 207169"/>
              <a:gd name="connsiteY13" fmla="*/ 469106 h 547687"/>
              <a:gd name="connsiteX14" fmla="*/ 200025 w 207169"/>
              <a:gd name="connsiteY14" fmla="*/ 523875 h 547687"/>
              <a:gd name="connsiteX15" fmla="*/ 197644 w 207169"/>
              <a:gd name="connsiteY15" fmla="*/ 547687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169" h="547687">
                <a:moveTo>
                  <a:pt x="0" y="0"/>
                </a:moveTo>
                <a:cubicBezTo>
                  <a:pt x="5556" y="794"/>
                  <a:pt x="12330" y="-1179"/>
                  <a:pt x="16669" y="2381"/>
                </a:cubicBezTo>
                <a:cubicBezTo>
                  <a:pt x="93833" y="65695"/>
                  <a:pt x="70969" y="54405"/>
                  <a:pt x="111919" y="97631"/>
                </a:cubicBezTo>
                <a:cubicBezTo>
                  <a:pt x="119639" y="105780"/>
                  <a:pt x="128719" y="112679"/>
                  <a:pt x="135731" y="121444"/>
                </a:cubicBezTo>
                <a:cubicBezTo>
                  <a:pt x="142887" y="130389"/>
                  <a:pt x="151215" y="140355"/>
                  <a:pt x="157162" y="150019"/>
                </a:cubicBezTo>
                <a:cubicBezTo>
                  <a:pt x="160378" y="155245"/>
                  <a:pt x="169738" y="175838"/>
                  <a:pt x="171450" y="180975"/>
                </a:cubicBezTo>
                <a:cubicBezTo>
                  <a:pt x="175898" y="194318"/>
                  <a:pt x="183356" y="221456"/>
                  <a:pt x="183356" y="221456"/>
                </a:cubicBezTo>
                <a:cubicBezTo>
                  <a:pt x="184150" y="227012"/>
                  <a:pt x="184733" y="232603"/>
                  <a:pt x="185737" y="238125"/>
                </a:cubicBezTo>
                <a:cubicBezTo>
                  <a:pt x="186323" y="241345"/>
                  <a:pt x="187793" y="244393"/>
                  <a:pt x="188119" y="247650"/>
                </a:cubicBezTo>
                <a:cubicBezTo>
                  <a:pt x="189385" y="260312"/>
                  <a:pt x="189294" y="273083"/>
                  <a:pt x="190500" y="285750"/>
                </a:cubicBezTo>
                <a:cubicBezTo>
                  <a:pt x="190884" y="289779"/>
                  <a:pt x="192178" y="293670"/>
                  <a:pt x="192881" y="297656"/>
                </a:cubicBezTo>
                <a:cubicBezTo>
                  <a:pt x="194559" y="307165"/>
                  <a:pt x="195917" y="316730"/>
                  <a:pt x="197644" y="326231"/>
                </a:cubicBezTo>
                <a:cubicBezTo>
                  <a:pt x="207857" y="382401"/>
                  <a:pt x="196786" y="313515"/>
                  <a:pt x="207169" y="381000"/>
                </a:cubicBezTo>
                <a:cubicBezTo>
                  <a:pt x="206375" y="410369"/>
                  <a:pt x="206254" y="439763"/>
                  <a:pt x="204787" y="469106"/>
                </a:cubicBezTo>
                <a:cubicBezTo>
                  <a:pt x="203872" y="487408"/>
                  <a:pt x="201790" y="505635"/>
                  <a:pt x="200025" y="523875"/>
                </a:cubicBezTo>
                <a:cubicBezTo>
                  <a:pt x="197447" y="550516"/>
                  <a:pt x="197644" y="535033"/>
                  <a:pt x="197644" y="547687"/>
                </a:cubicBezTo>
              </a:path>
            </a:pathLst>
          </a:cu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CE89FAAD-B952-F5CD-B102-9DB2B68091D1}"/>
              </a:ext>
            </a:extLst>
          </p:cNvPr>
          <p:cNvSpPr/>
          <p:nvPr/>
        </p:nvSpPr>
        <p:spPr>
          <a:xfrm>
            <a:off x="9418415" y="2211401"/>
            <a:ext cx="40482" cy="254793"/>
          </a:xfrm>
          <a:custGeom>
            <a:avLst/>
            <a:gdLst>
              <a:gd name="connsiteX0" fmla="*/ 0 w 40482"/>
              <a:gd name="connsiteY0" fmla="*/ 0 h 254793"/>
              <a:gd name="connsiteX1" fmla="*/ 38100 w 40482"/>
              <a:gd name="connsiteY1" fmla="*/ 128587 h 254793"/>
              <a:gd name="connsiteX2" fmla="*/ 40482 w 40482"/>
              <a:gd name="connsiteY2" fmla="*/ 173831 h 254793"/>
              <a:gd name="connsiteX3" fmla="*/ 35719 w 40482"/>
              <a:gd name="connsiteY3" fmla="*/ 230981 h 254793"/>
              <a:gd name="connsiteX4" fmla="*/ 33338 w 40482"/>
              <a:gd name="connsiteY4" fmla="*/ 254793 h 25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2" h="254793">
                <a:moveTo>
                  <a:pt x="0" y="0"/>
                </a:moveTo>
                <a:cubicBezTo>
                  <a:pt x="27406" y="80389"/>
                  <a:pt x="34401" y="74963"/>
                  <a:pt x="38100" y="128587"/>
                </a:cubicBezTo>
                <a:cubicBezTo>
                  <a:pt x="39139" y="143653"/>
                  <a:pt x="39688" y="158750"/>
                  <a:pt x="40482" y="173831"/>
                </a:cubicBezTo>
                <a:cubicBezTo>
                  <a:pt x="38894" y="192881"/>
                  <a:pt x="37503" y="211948"/>
                  <a:pt x="35719" y="230981"/>
                </a:cubicBezTo>
                <a:cubicBezTo>
                  <a:pt x="33141" y="258477"/>
                  <a:pt x="33338" y="241927"/>
                  <a:pt x="33338" y="254793"/>
                </a:cubicBezTo>
              </a:path>
            </a:pathLst>
          </a:cu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364BDD4-0228-6257-EECB-EFE7C497B7D3}"/>
              </a:ext>
            </a:extLst>
          </p:cNvPr>
          <p:cNvSpPr/>
          <p:nvPr/>
        </p:nvSpPr>
        <p:spPr>
          <a:xfrm rot="2700000">
            <a:off x="8919082" y="2078958"/>
            <a:ext cx="540000" cy="540000"/>
          </a:xfrm>
          <a:prstGeom prst="rect">
            <a:avLst/>
          </a:prstGeom>
          <a:noFill/>
          <a:ln w="28575">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6A4342CE-A936-F070-4623-70FA0DBC8E82}"/>
              </a:ext>
            </a:extLst>
          </p:cNvPr>
          <p:cNvCxnSpPr>
            <a:cxnSpLocks/>
          </p:cNvCxnSpPr>
          <p:nvPr/>
        </p:nvCxnSpPr>
        <p:spPr>
          <a:xfrm>
            <a:off x="9351741" y="2116151"/>
            <a:ext cx="1332760" cy="0"/>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FFE3CD-086E-FB3A-756C-0AB63473582D}"/>
              </a:ext>
            </a:extLst>
          </p:cNvPr>
          <p:cNvSpPr txBox="1"/>
          <p:nvPr/>
        </p:nvSpPr>
        <p:spPr>
          <a:xfrm>
            <a:off x="9580800" y="1865345"/>
            <a:ext cx="1426243"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Magnetic Field</a:t>
            </a:r>
          </a:p>
        </p:txBody>
      </p:sp>
      <p:sp>
        <p:nvSpPr>
          <p:cNvPr id="21" name="Freeform: Shape 20">
            <a:extLst>
              <a:ext uri="{FF2B5EF4-FFF2-40B4-BE49-F238E27FC236}">
                <a16:creationId xmlns:a16="http://schemas.microsoft.com/office/drawing/2014/main" id="{EF1F05F7-2EB8-BB10-D8A6-C88BDEAB9159}"/>
              </a:ext>
            </a:extLst>
          </p:cNvPr>
          <p:cNvSpPr/>
          <p:nvPr/>
        </p:nvSpPr>
        <p:spPr>
          <a:xfrm flipV="1">
            <a:off x="7538392" y="5002019"/>
            <a:ext cx="1381125" cy="318294"/>
          </a:xfrm>
          <a:custGeom>
            <a:avLst/>
            <a:gdLst>
              <a:gd name="connsiteX0" fmla="*/ 0 w 1657350"/>
              <a:gd name="connsiteY0" fmla="*/ 981075 h 981075"/>
              <a:gd name="connsiteX1" fmla="*/ 914400 w 1657350"/>
              <a:gd name="connsiteY1" fmla="*/ 0 h 981075"/>
              <a:gd name="connsiteX2" fmla="*/ 1657350 w 1657350"/>
              <a:gd name="connsiteY2" fmla="*/ 0 h 981075"/>
              <a:gd name="connsiteX0" fmla="*/ 0 w 1778000"/>
              <a:gd name="connsiteY0" fmla="*/ 987425 h 987425"/>
              <a:gd name="connsiteX1" fmla="*/ 914400 w 1778000"/>
              <a:gd name="connsiteY1" fmla="*/ 6350 h 987425"/>
              <a:gd name="connsiteX2" fmla="*/ 1778000 w 1778000"/>
              <a:gd name="connsiteY2" fmla="*/ 0 h 987425"/>
              <a:gd name="connsiteX0" fmla="*/ 0 w 1771650"/>
              <a:gd name="connsiteY0" fmla="*/ 987425 h 987425"/>
              <a:gd name="connsiteX1" fmla="*/ 914400 w 1771650"/>
              <a:gd name="connsiteY1" fmla="*/ 6350 h 987425"/>
              <a:gd name="connsiteX2" fmla="*/ 1771650 w 1771650"/>
              <a:gd name="connsiteY2" fmla="*/ 0 h 987425"/>
              <a:gd name="connsiteX0" fmla="*/ 0 w 1143000"/>
              <a:gd name="connsiteY0" fmla="*/ 320675 h 320675"/>
              <a:gd name="connsiteX1" fmla="*/ 285750 w 1143000"/>
              <a:gd name="connsiteY1" fmla="*/ 6350 h 320675"/>
              <a:gd name="connsiteX2" fmla="*/ 1143000 w 1143000"/>
              <a:gd name="connsiteY2" fmla="*/ 0 h 320675"/>
              <a:gd name="connsiteX0" fmla="*/ 0 w 1143000"/>
              <a:gd name="connsiteY0" fmla="*/ 315912 h 315912"/>
              <a:gd name="connsiteX1" fmla="*/ 285750 w 1143000"/>
              <a:gd name="connsiteY1" fmla="*/ 1587 h 315912"/>
              <a:gd name="connsiteX2" fmla="*/ 1143000 w 1143000"/>
              <a:gd name="connsiteY2" fmla="*/ 0 h 315912"/>
              <a:gd name="connsiteX0" fmla="*/ 0 w 1143000"/>
              <a:gd name="connsiteY0" fmla="*/ 314325 h 314325"/>
              <a:gd name="connsiteX1" fmla="*/ 285750 w 1143000"/>
              <a:gd name="connsiteY1" fmla="*/ 0 h 314325"/>
              <a:gd name="connsiteX2" fmla="*/ 1143000 w 1143000"/>
              <a:gd name="connsiteY2" fmla="*/ 794 h 314325"/>
              <a:gd name="connsiteX0" fmla="*/ 0 w 1381125"/>
              <a:gd name="connsiteY0" fmla="*/ 318294 h 318294"/>
              <a:gd name="connsiteX1" fmla="*/ 285750 w 1381125"/>
              <a:gd name="connsiteY1" fmla="*/ 3969 h 318294"/>
              <a:gd name="connsiteX2" fmla="*/ 1381125 w 1381125"/>
              <a:gd name="connsiteY2" fmla="*/ 0 h 318294"/>
            </a:gdLst>
            <a:ahLst/>
            <a:cxnLst>
              <a:cxn ang="0">
                <a:pos x="connsiteX0" y="connsiteY0"/>
              </a:cxn>
              <a:cxn ang="0">
                <a:pos x="connsiteX1" y="connsiteY1"/>
              </a:cxn>
              <a:cxn ang="0">
                <a:pos x="connsiteX2" y="connsiteY2"/>
              </a:cxn>
            </a:cxnLst>
            <a:rect l="l" t="t" r="r" b="b"/>
            <a:pathLst>
              <a:path w="1381125" h="318294">
                <a:moveTo>
                  <a:pt x="0" y="318294"/>
                </a:moveTo>
                <a:lnTo>
                  <a:pt x="285750" y="3969"/>
                </a:lnTo>
                <a:lnTo>
                  <a:pt x="1381125" y="0"/>
                </a:lnTo>
              </a:path>
            </a:pathLst>
          </a:custGeom>
          <a:noFill/>
          <a:ln>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95E9C286-7024-7015-63C4-E884F174FA23}"/>
              </a:ext>
            </a:extLst>
          </p:cNvPr>
          <p:cNvSpPr txBox="1"/>
          <p:nvPr/>
        </p:nvSpPr>
        <p:spPr>
          <a:xfrm>
            <a:off x="7976169" y="5039344"/>
            <a:ext cx="1426243"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Liquid water</a:t>
            </a:r>
          </a:p>
        </p:txBody>
      </p:sp>
      <p:sp>
        <p:nvSpPr>
          <p:cNvPr id="23" name="Arc 22">
            <a:extLst>
              <a:ext uri="{FF2B5EF4-FFF2-40B4-BE49-F238E27FC236}">
                <a16:creationId xmlns:a16="http://schemas.microsoft.com/office/drawing/2014/main" id="{D862C1A9-4277-94AF-A008-0B16E82927DC}"/>
              </a:ext>
            </a:extLst>
          </p:cNvPr>
          <p:cNvSpPr/>
          <p:nvPr/>
        </p:nvSpPr>
        <p:spPr>
          <a:xfrm rot="15252750">
            <a:off x="3786763" y="1583981"/>
            <a:ext cx="3487532" cy="3690037"/>
          </a:xfrm>
          <a:prstGeom prst="arc">
            <a:avLst>
              <a:gd name="adj1" fmla="val 17916628"/>
              <a:gd name="adj2" fmla="val 20724986"/>
            </a:avLst>
          </a:prstGeom>
          <a:ln w="28575">
            <a:solidFill>
              <a:srgbClr val="BFD6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4" name="Straight Connector 23">
            <a:extLst>
              <a:ext uri="{FF2B5EF4-FFF2-40B4-BE49-F238E27FC236}">
                <a16:creationId xmlns:a16="http://schemas.microsoft.com/office/drawing/2014/main" id="{CA8C275D-BBC1-6E3E-1E88-2E45EB1E7BF7}"/>
              </a:ext>
            </a:extLst>
          </p:cNvPr>
          <p:cNvCxnSpPr>
            <a:cxnSpLocks/>
          </p:cNvCxnSpPr>
          <p:nvPr/>
        </p:nvCxnSpPr>
        <p:spPr>
          <a:xfrm>
            <a:off x="3390900" y="2211401"/>
            <a:ext cx="857527" cy="1120"/>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C28BFB0-A359-5299-57A8-FC142F92BFCB}"/>
              </a:ext>
            </a:extLst>
          </p:cNvPr>
          <p:cNvSpPr txBox="1"/>
          <p:nvPr/>
        </p:nvSpPr>
        <p:spPr>
          <a:xfrm>
            <a:off x="1556150" y="1944998"/>
            <a:ext cx="1984891" cy="461665"/>
          </a:xfrm>
          <a:prstGeom prst="rect">
            <a:avLst/>
          </a:prstGeom>
          <a:noFill/>
        </p:spPr>
        <p:txBody>
          <a:bodyPr wrap="square">
            <a:spAutoFit/>
          </a:bodyPr>
          <a:lstStyle/>
          <a:p>
            <a:r>
              <a:rPr lang="en-GB" sz="2400" dirty="0">
                <a:solidFill>
                  <a:srgbClr val="5994D5"/>
                </a:solidFill>
                <a:effectLst/>
                <a:latin typeface="Book Antiqua" panose="02040602050305030304" pitchFamily="18" charset="0"/>
              </a:rPr>
              <a:t>Atmosphere</a:t>
            </a:r>
          </a:p>
        </p:txBody>
      </p:sp>
      <p:sp>
        <p:nvSpPr>
          <p:cNvPr id="26" name="TextBox 25">
            <a:extLst>
              <a:ext uri="{FF2B5EF4-FFF2-40B4-BE49-F238E27FC236}">
                <a16:creationId xmlns:a16="http://schemas.microsoft.com/office/drawing/2014/main" id="{725B1EBF-D246-AAC5-B525-06480EFC2B25}"/>
              </a:ext>
            </a:extLst>
          </p:cNvPr>
          <p:cNvSpPr txBox="1"/>
          <p:nvPr/>
        </p:nvSpPr>
        <p:spPr>
          <a:xfrm>
            <a:off x="1583226" y="2313989"/>
            <a:ext cx="1957815" cy="1200329"/>
          </a:xfrm>
          <a:prstGeom prst="rect">
            <a:avLst/>
          </a:prstGeom>
          <a:noFill/>
        </p:spPr>
        <p:txBody>
          <a:bodyPr wrap="square">
            <a:spAutoFit/>
          </a:bodyPr>
          <a:lstStyle/>
          <a:p>
            <a:pPr marL="171450" indent="-171450">
              <a:buFontTx/>
              <a:buChar char="-"/>
            </a:pPr>
            <a:r>
              <a:rPr lang="en-GB" sz="1200" dirty="0">
                <a:solidFill>
                  <a:srgbClr val="5994D5"/>
                </a:solidFill>
                <a:effectLst/>
                <a:latin typeface="Book Antiqua" panose="02040602050305030304" pitchFamily="18" charset="0"/>
              </a:rPr>
              <a:t>Greenhouse effect</a:t>
            </a:r>
            <a:endParaRPr lang="en-GB" sz="1200" dirty="0">
              <a:solidFill>
                <a:srgbClr val="5994D5"/>
              </a:solidFill>
              <a:latin typeface="Book Antiqua" panose="02040602050305030304" pitchFamily="18" charset="0"/>
            </a:endParaRPr>
          </a:p>
          <a:p>
            <a:pPr marL="171450" indent="-171450">
              <a:buFontTx/>
              <a:buChar char="-"/>
            </a:pPr>
            <a:r>
              <a:rPr lang="en-GB" sz="1200" dirty="0">
                <a:solidFill>
                  <a:srgbClr val="5994D5"/>
                </a:solidFill>
                <a:effectLst/>
                <a:latin typeface="Book Antiqua" panose="02040602050305030304" pitchFamily="18" charset="0"/>
              </a:rPr>
              <a:t>Oxygenated</a:t>
            </a:r>
          </a:p>
          <a:p>
            <a:pPr marL="171450" indent="-171450">
              <a:buFontTx/>
              <a:buChar char="-"/>
            </a:pPr>
            <a:r>
              <a:rPr lang="en-GB" sz="1200" dirty="0">
                <a:solidFill>
                  <a:srgbClr val="5994D5"/>
                </a:solidFill>
                <a:latin typeface="Book Antiqua" panose="02040602050305030304" pitchFamily="18" charset="0"/>
              </a:rPr>
              <a:t>Ozone layer</a:t>
            </a:r>
          </a:p>
          <a:p>
            <a:pPr marL="171450" indent="-171450">
              <a:buFontTx/>
              <a:buChar char="-"/>
            </a:pPr>
            <a:r>
              <a:rPr lang="en-GB" sz="1200" dirty="0">
                <a:solidFill>
                  <a:srgbClr val="5994D5"/>
                </a:solidFill>
                <a:latin typeface="Book Antiqua" panose="02040602050305030304" pitchFamily="18" charset="0"/>
              </a:rPr>
              <a:t>CO</a:t>
            </a:r>
            <a:r>
              <a:rPr lang="en-GB" sz="1200" baseline="-25000" dirty="0">
                <a:solidFill>
                  <a:srgbClr val="5994D5"/>
                </a:solidFill>
                <a:latin typeface="Book Antiqua" panose="02040602050305030304" pitchFamily="18" charset="0"/>
              </a:rPr>
              <a:t>2</a:t>
            </a:r>
            <a:endParaRPr lang="en-GB" sz="1200" dirty="0">
              <a:solidFill>
                <a:srgbClr val="5994D5"/>
              </a:solidFill>
              <a:latin typeface="Book Antiqua" panose="02040602050305030304" pitchFamily="18" charset="0"/>
            </a:endParaRPr>
          </a:p>
          <a:p>
            <a:pPr marL="171450" indent="-171450">
              <a:buFontTx/>
              <a:buChar char="-"/>
            </a:pPr>
            <a:r>
              <a:rPr lang="en-GB" sz="1200" dirty="0">
                <a:solidFill>
                  <a:srgbClr val="5994D5"/>
                </a:solidFill>
                <a:latin typeface="Book Antiqua" panose="02040602050305030304" pitchFamily="18" charset="0"/>
              </a:rPr>
              <a:t>N</a:t>
            </a:r>
            <a:r>
              <a:rPr lang="en-GB" sz="1200" baseline="-25000" dirty="0">
                <a:solidFill>
                  <a:srgbClr val="5994D5"/>
                </a:solidFill>
                <a:latin typeface="Book Antiqua" panose="02040602050305030304" pitchFamily="18" charset="0"/>
              </a:rPr>
              <a:t>2</a:t>
            </a:r>
            <a:r>
              <a:rPr lang="en-GB" sz="1200" dirty="0">
                <a:solidFill>
                  <a:srgbClr val="5994D5"/>
                </a:solidFill>
                <a:latin typeface="Book Antiqua" panose="02040602050305030304" pitchFamily="18" charset="0"/>
              </a:rPr>
              <a:t> </a:t>
            </a:r>
          </a:p>
          <a:p>
            <a:pPr marL="171450" indent="-171450">
              <a:buFontTx/>
              <a:buChar char="-"/>
            </a:pPr>
            <a:endParaRPr lang="en-GB" sz="1200" dirty="0">
              <a:solidFill>
                <a:srgbClr val="5994D5"/>
              </a:solidFill>
              <a:latin typeface="Book Antiqua" panose="02040602050305030304" pitchFamily="18" charset="0"/>
            </a:endParaRPr>
          </a:p>
        </p:txBody>
      </p:sp>
      <p:cxnSp>
        <p:nvCxnSpPr>
          <p:cNvPr id="32" name="Straight Connector 31">
            <a:extLst>
              <a:ext uri="{FF2B5EF4-FFF2-40B4-BE49-F238E27FC236}">
                <a16:creationId xmlns:a16="http://schemas.microsoft.com/office/drawing/2014/main" id="{F4E62D95-FFDB-E220-819B-4A237364CBF5}"/>
              </a:ext>
            </a:extLst>
          </p:cNvPr>
          <p:cNvCxnSpPr>
            <a:cxnSpLocks/>
          </p:cNvCxnSpPr>
          <p:nvPr/>
        </p:nvCxnSpPr>
        <p:spPr>
          <a:xfrm>
            <a:off x="5023769" y="1541657"/>
            <a:ext cx="110206" cy="341912"/>
          </a:xfrm>
          <a:prstGeom prst="line">
            <a:avLst/>
          </a:prstGeom>
          <a:ln w="28575" cap="rnd">
            <a:solidFill>
              <a:srgbClr val="BFD6E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652B9C2-E8EA-1950-0801-20DE7281A7CA}"/>
              </a:ext>
            </a:extLst>
          </p:cNvPr>
          <p:cNvCxnSpPr>
            <a:cxnSpLocks/>
          </p:cNvCxnSpPr>
          <p:nvPr/>
        </p:nvCxnSpPr>
        <p:spPr>
          <a:xfrm>
            <a:off x="6421223" y="5882530"/>
            <a:ext cx="110206" cy="341912"/>
          </a:xfrm>
          <a:prstGeom prst="line">
            <a:avLst/>
          </a:prstGeom>
          <a:ln w="28575" cap="rnd">
            <a:solidFill>
              <a:srgbClr val="BFD6EF"/>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717197C-C55F-BFA0-1864-49B0471EA97F}"/>
              </a:ext>
            </a:extLst>
          </p:cNvPr>
          <p:cNvSpPr txBox="1"/>
          <p:nvPr/>
        </p:nvSpPr>
        <p:spPr>
          <a:xfrm>
            <a:off x="5969000" y="6225884"/>
            <a:ext cx="1426243"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Stable axial tilt</a:t>
            </a:r>
          </a:p>
        </p:txBody>
      </p:sp>
      <p:sp>
        <p:nvSpPr>
          <p:cNvPr id="40" name="TextBox 39">
            <a:extLst>
              <a:ext uri="{FF2B5EF4-FFF2-40B4-BE49-F238E27FC236}">
                <a16:creationId xmlns:a16="http://schemas.microsoft.com/office/drawing/2014/main" id="{E8D30ABC-E19C-C629-EAED-8A31C60350A8}"/>
              </a:ext>
            </a:extLst>
          </p:cNvPr>
          <p:cNvSpPr txBox="1"/>
          <p:nvPr/>
        </p:nvSpPr>
        <p:spPr>
          <a:xfrm>
            <a:off x="596926" y="4312838"/>
            <a:ext cx="1957815"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Within habitable zone</a:t>
            </a:r>
          </a:p>
        </p:txBody>
      </p:sp>
      <p:sp>
        <p:nvSpPr>
          <p:cNvPr id="43" name="Rectangle 42">
            <a:extLst>
              <a:ext uri="{FF2B5EF4-FFF2-40B4-BE49-F238E27FC236}">
                <a16:creationId xmlns:a16="http://schemas.microsoft.com/office/drawing/2014/main" id="{F98E5064-42E1-8DA1-A37B-2B0EAD03CAF5}"/>
              </a:ext>
            </a:extLst>
          </p:cNvPr>
          <p:cNvSpPr/>
          <p:nvPr/>
        </p:nvSpPr>
        <p:spPr>
          <a:xfrm flipH="1">
            <a:off x="596926" y="4161651"/>
            <a:ext cx="1422374" cy="579372"/>
          </a:xfrm>
          <a:prstGeom prst="rect">
            <a:avLst/>
          </a:prstGeom>
          <a:gradFill flip="none" rotWithShape="1">
            <a:gsLst>
              <a:gs pos="100000">
                <a:schemeClr val="tx1">
                  <a:alpha val="0"/>
                </a:schemeClr>
              </a:gs>
              <a:gs pos="0">
                <a:schemeClr val="tx1">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5B48393A-565C-1365-B55B-14A6D92D376A}"/>
              </a:ext>
            </a:extLst>
          </p:cNvPr>
          <p:cNvSpPr txBox="1"/>
          <p:nvPr/>
        </p:nvSpPr>
        <p:spPr>
          <a:xfrm>
            <a:off x="3023790" y="5177843"/>
            <a:ext cx="1426243"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Rocky planet</a:t>
            </a:r>
          </a:p>
        </p:txBody>
      </p:sp>
      <p:sp>
        <p:nvSpPr>
          <p:cNvPr id="45" name="Freeform: Shape 44">
            <a:extLst>
              <a:ext uri="{FF2B5EF4-FFF2-40B4-BE49-F238E27FC236}">
                <a16:creationId xmlns:a16="http://schemas.microsoft.com/office/drawing/2014/main" id="{169A0D80-7535-D54E-811C-62419756CB01}"/>
              </a:ext>
            </a:extLst>
          </p:cNvPr>
          <p:cNvSpPr/>
          <p:nvPr/>
        </p:nvSpPr>
        <p:spPr>
          <a:xfrm flipH="1" flipV="1">
            <a:off x="3116633" y="4523821"/>
            <a:ext cx="1739800" cy="913106"/>
          </a:xfrm>
          <a:custGeom>
            <a:avLst/>
            <a:gdLst>
              <a:gd name="connsiteX0" fmla="*/ 0 w 1657350"/>
              <a:gd name="connsiteY0" fmla="*/ 981075 h 981075"/>
              <a:gd name="connsiteX1" fmla="*/ 914400 w 1657350"/>
              <a:gd name="connsiteY1" fmla="*/ 0 h 981075"/>
              <a:gd name="connsiteX2" fmla="*/ 1657350 w 1657350"/>
              <a:gd name="connsiteY2" fmla="*/ 0 h 981075"/>
              <a:gd name="connsiteX0" fmla="*/ 0 w 1778000"/>
              <a:gd name="connsiteY0" fmla="*/ 987425 h 987425"/>
              <a:gd name="connsiteX1" fmla="*/ 914400 w 1778000"/>
              <a:gd name="connsiteY1" fmla="*/ 6350 h 987425"/>
              <a:gd name="connsiteX2" fmla="*/ 1778000 w 1778000"/>
              <a:gd name="connsiteY2" fmla="*/ 0 h 987425"/>
              <a:gd name="connsiteX0" fmla="*/ 0 w 1771650"/>
              <a:gd name="connsiteY0" fmla="*/ 987425 h 987425"/>
              <a:gd name="connsiteX1" fmla="*/ 914400 w 1771650"/>
              <a:gd name="connsiteY1" fmla="*/ 6350 h 987425"/>
              <a:gd name="connsiteX2" fmla="*/ 1771650 w 1771650"/>
              <a:gd name="connsiteY2" fmla="*/ 0 h 987425"/>
              <a:gd name="connsiteX0" fmla="*/ 0 w 1143000"/>
              <a:gd name="connsiteY0" fmla="*/ 320675 h 320675"/>
              <a:gd name="connsiteX1" fmla="*/ 285750 w 1143000"/>
              <a:gd name="connsiteY1" fmla="*/ 6350 h 320675"/>
              <a:gd name="connsiteX2" fmla="*/ 1143000 w 1143000"/>
              <a:gd name="connsiteY2" fmla="*/ 0 h 320675"/>
              <a:gd name="connsiteX0" fmla="*/ 0 w 1143000"/>
              <a:gd name="connsiteY0" fmla="*/ 315912 h 315912"/>
              <a:gd name="connsiteX1" fmla="*/ 285750 w 1143000"/>
              <a:gd name="connsiteY1" fmla="*/ 1587 h 315912"/>
              <a:gd name="connsiteX2" fmla="*/ 1143000 w 1143000"/>
              <a:gd name="connsiteY2" fmla="*/ 0 h 315912"/>
              <a:gd name="connsiteX0" fmla="*/ 0 w 1143000"/>
              <a:gd name="connsiteY0" fmla="*/ 314325 h 314325"/>
              <a:gd name="connsiteX1" fmla="*/ 285750 w 1143000"/>
              <a:gd name="connsiteY1" fmla="*/ 0 h 314325"/>
              <a:gd name="connsiteX2" fmla="*/ 1143000 w 1143000"/>
              <a:gd name="connsiteY2" fmla="*/ 794 h 314325"/>
              <a:gd name="connsiteX0" fmla="*/ 0 w 1381125"/>
              <a:gd name="connsiteY0" fmla="*/ 318294 h 318294"/>
              <a:gd name="connsiteX1" fmla="*/ 285750 w 1381125"/>
              <a:gd name="connsiteY1" fmla="*/ 3969 h 318294"/>
              <a:gd name="connsiteX2" fmla="*/ 1381125 w 1381125"/>
              <a:gd name="connsiteY2" fmla="*/ 0 h 318294"/>
              <a:gd name="connsiteX0" fmla="*/ 0 w 993254"/>
              <a:gd name="connsiteY0" fmla="*/ 320483 h 320483"/>
              <a:gd name="connsiteX1" fmla="*/ 285750 w 993254"/>
              <a:gd name="connsiteY1" fmla="*/ 6158 h 320483"/>
              <a:gd name="connsiteX2" fmla="*/ 993254 w 993254"/>
              <a:gd name="connsiteY2" fmla="*/ 0 h 320483"/>
              <a:gd name="connsiteX0" fmla="*/ 0 w 993254"/>
              <a:gd name="connsiteY0" fmla="*/ 314325 h 314325"/>
              <a:gd name="connsiteX1" fmla="*/ 285750 w 993254"/>
              <a:gd name="connsiteY1" fmla="*/ 0 h 314325"/>
              <a:gd name="connsiteX2" fmla="*/ 993254 w 993254"/>
              <a:gd name="connsiteY2" fmla="*/ 409 h 314325"/>
              <a:gd name="connsiteX0" fmla="*/ 0 w 1295983"/>
              <a:gd name="connsiteY0" fmla="*/ 629541 h 629541"/>
              <a:gd name="connsiteX1" fmla="*/ 588479 w 1295983"/>
              <a:gd name="connsiteY1" fmla="*/ 0 h 629541"/>
              <a:gd name="connsiteX2" fmla="*/ 1295983 w 1295983"/>
              <a:gd name="connsiteY2" fmla="*/ 409 h 629541"/>
            </a:gdLst>
            <a:ahLst/>
            <a:cxnLst>
              <a:cxn ang="0">
                <a:pos x="connsiteX0" y="connsiteY0"/>
              </a:cxn>
              <a:cxn ang="0">
                <a:pos x="connsiteX1" y="connsiteY1"/>
              </a:cxn>
              <a:cxn ang="0">
                <a:pos x="connsiteX2" y="connsiteY2"/>
              </a:cxn>
            </a:cxnLst>
            <a:rect l="l" t="t" r="r" b="b"/>
            <a:pathLst>
              <a:path w="1295983" h="629541">
                <a:moveTo>
                  <a:pt x="0" y="629541"/>
                </a:moveTo>
                <a:lnTo>
                  <a:pt x="588479" y="0"/>
                </a:lnTo>
                <a:lnTo>
                  <a:pt x="1295983" y="409"/>
                </a:lnTo>
              </a:path>
            </a:pathLst>
          </a:custGeom>
          <a:noFill/>
          <a:ln>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D5254F5E-DFA6-0721-4C51-B0230FF98C5B}"/>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FC190AFB-CE3D-49F7-CC1C-B67CC8F54541}"/>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C1E701F2-35B3-9C4C-D689-71F48C3CBE76}"/>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2F432E36-11A9-B242-B387-CE41D6AD1B1F}"/>
              </a:ext>
            </a:extLst>
          </p:cNvPr>
          <p:cNvSpPr/>
          <p:nvPr/>
        </p:nvSpPr>
        <p:spPr>
          <a:xfrm>
            <a:off x="703696" y="10192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A5603A5-293D-591E-3846-CD989C59531D}"/>
              </a:ext>
            </a:extLst>
          </p:cNvPr>
          <p:cNvSpPr/>
          <p:nvPr/>
        </p:nvSpPr>
        <p:spPr>
          <a:xfrm>
            <a:off x="928096" y="13792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D25C83A9-4D71-EF1A-4FA2-875F8753F0C6}"/>
              </a:ext>
            </a:extLst>
          </p:cNvPr>
          <p:cNvSpPr/>
          <p:nvPr/>
        </p:nvSpPr>
        <p:spPr>
          <a:xfrm>
            <a:off x="1080496" y="10192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1AB44706-9263-5883-CA50-CE51EE06D47A}"/>
              </a:ext>
            </a:extLst>
          </p:cNvPr>
          <p:cNvSpPr/>
          <p:nvPr/>
        </p:nvSpPr>
        <p:spPr>
          <a:xfrm>
            <a:off x="1303027" y="13792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F74EF97F-3B07-53C0-1712-9122BA9712E8}"/>
              </a:ext>
            </a:extLst>
          </p:cNvPr>
          <p:cNvSpPr/>
          <p:nvPr/>
        </p:nvSpPr>
        <p:spPr>
          <a:xfrm>
            <a:off x="1448696" y="13792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C9F210FA-E2C3-B598-9D76-AC4B79044D44}"/>
              </a:ext>
            </a:extLst>
          </p:cNvPr>
          <p:cNvSpPr/>
          <p:nvPr/>
        </p:nvSpPr>
        <p:spPr>
          <a:xfrm>
            <a:off x="1594365"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EA5862DD-A349-5C5B-D51A-618348197E13}"/>
              </a:ext>
            </a:extLst>
          </p:cNvPr>
          <p:cNvSpPr/>
          <p:nvPr/>
        </p:nvSpPr>
        <p:spPr>
          <a:xfrm>
            <a:off x="1736034"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25FC6ECA-9D61-04A0-9703-F34F0283BE9F}"/>
              </a:ext>
            </a:extLst>
          </p:cNvPr>
          <p:cNvSpPr/>
          <p:nvPr/>
        </p:nvSpPr>
        <p:spPr>
          <a:xfrm>
            <a:off x="1877703"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F217AC13-548C-52A2-E53D-7803AE38C5EB}"/>
              </a:ext>
            </a:extLst>
          </p:cNvPr>
          <p:cNvSpPr/>
          <p:nvPr/>
        </p:nvSpPr>
        <p:spPr>
          <a:xfrm>
            <a:off x="2019754"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0F83EDED-5420-C226-917C-9A46647C0A58}"/>
              </a:ext>
            </a:extLst>
          </p:cNvPr>
          <p:cNvSpPr/>
          <p:nvPr/>
        </p:nvSpPr>
        <p:spPr>
          <a:xfrm>
            <a:off x="216061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F141F4E2-01B8-1044-2584-F60336B6A22B}"/>
              </a:ext>
            </a:extLst>
          </p:cNvPr>
          <p:cNvSpPr/>
          <p:nvPr/>
        </p:nvSpPr>
        <p:spPr>
          <a:xfrm>
            <a:off x="238315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138A2069-8D32-31DF-F4F9-82526250BF55}"/>
              </a:ext>
            </a:extLst>
          </p:cNvPr>
          <p:cNvSpPr/>
          <p:nvPr/>
        </p:nvSpPr>
        <p:spPr>
          <a:xfrm>
            <a:off x="252881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9F661E8C-678F-02BC-177F-35C8A9BE9D17}"/>
              </a:ext>
            </a:extLst>
          </p:cNvPr>
          <p:cNvSpPr/>
          <p:nvPr/>
        </p:nvSpPr>
        <p:spPr>
          <a:xfrm>
            <a:off x="267448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29BCEEAD-2E08-3670-0193-B652D6E7DB61}"/>
              </a:ext>
            </a:extLst>
          </p:cNvPr>
          <p:cNvSpPr/>
          <p:nvPr/>
        </p:nvSpPr>
        <p:spPr>
          <a:xfrm>
            <a:off x="2816157"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30C47120-4360-1A7D-B575-926CFC95939B}"/>
              </a:ext>
            </a:extLst>
          </p:cNvPr>
          <p:cNvSpPr/>
          <p:nvPr/>
        </p:nvSpPr>
        <p:spPr>
          <a:xfrm>
            <a:off x="2957826"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B34CF7E8-EBF8-F478-8950-5047281F397F}"/>
              </a:ext>
            </a:extLst>
          </p:cNvPr>
          <p:cNvSpPr/>
          <p:nvPr/>
        </p:nvSpPr>
        <p:spPr>
          <a:xfrm>
            <a:off x="3092232"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83F2CFCE-965D-6CC0-A5D7-BB0F841AE823}"/>
              </a:ext>
            </a:extLst>
          </p:cNvPr>
          <p:cNvSpPr/>
          <p:nvPr/>
        </p:nvSpPr>
        <p:spPr>
          <a:xfrm>
            <a:off x="3314763"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79A8C3A2-E4D8-A223-F850-67C4CD9FBA7D}"/>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FC2AED74-CCED-1080-EF31-4DC0622AF494}"/>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4C8FF2FD-2170-40E0-D463-1E1FF0E0F289}"/>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3A7AC07E-2370-6B2D-96EB-D0C2AA6E9866}"/>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DB0A1038-8286-0C72-AEAB-AEBA9E26390C}"/>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4D4D8B58-0DA2-E085-9A2D-8141BBD41619}"/>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3E4C6935-CEBB-233D-5C65-8E4386BACA41}"/>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CCA6632A-C5A8-674D-0ADB-6B10C3C28500}"/>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76EBDA12-2801-4893-F351-7ABA6B4B2FF2}"/>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112FD5C0-82A6-7AB9-A0CF-9B1DE9AE3603}"/>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ACEED5F5-BD27-6343-9A4F-F55B0FC71438}"/>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40852842-6D3B-A3C1-0031-1B0113D4FD0D}"/>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a:extLst>
              <a:ext uri="{FF2B5EF4-FFF2-40B4-BE49-F238E27FC236}">
                <a16:creationId xmlns:a16="http://schemas.microsoft.com/office/drawing/2014/main" id="{2AD1FDBC-008B-0BFB-A8B5-CC1F20097524}"/>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5C0FEAE5-14D9-4AE7-540D-26EF0F16940C}"/>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68B18175-37EF-6500-4737-6AF7E44F12E9}"/>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610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5AF59-92CE-9A97-64F7-4FA244B8A75F}"/>
              </a:ext>
            </a:extLst>
          </p:cNvPr>
          <p:cNvSpPr>
            <a:spLocks noGrp="1"/>
          </p:cNvSpPr>
          <p:nvPr>
            <p:ph type="title"/>
          </p:nvPr>
        </p:nvSpPr>
        <p:spPr/>
        <p:txBody>
          <a:bodyPr/>
          <a:lstStyle/>
          <a:p>
            <a:r>
              <a:rPr lang="en-GB" dirty="0">
                <a:solidFill>
                  <a:srgbClr val="BFD6EF"/>
                </a:solidFill>
                <a:latin typeface="Book Antiqua" panose="02040602050305030304" pitchFamily="18" charset="0"/>
              </a:rPr>
              <a:t>Why Mars and Venus are not habitable</a:t>
            </a:r>
          </a:p>
        </p:txBody>
      </p:sp>
      <p:sp>
        <p:nvSpPr>
          <p:cNvPr id="3" name="Content Placeholder 2">
            <a:extLst>
              <a:ext uri="{FF2B5EF4-FFF2-40B4-BE49-F238E27FC236}">
                <a16:creationId xmlns:a16="http://schemas.microsoft.com/office/drawing/2014/main" id="{F37E043C-9F45-8A3A-EC6A-04DA75850575}"/>
              </a:ext>
            </a:extLst>
          </p:cNvPr>
          <p:cNvSpPr>
            <a:spLocks noGrp="1"/>
          </p:cNvSpPr>
          <p:nvPr>
            <p:ph idx="1"/>
          </p:nvPr>
        </p:nvSpPr>
        <p:spPr>
          <a:xfrm>
            <a:off x="7582172" y="5083831"/>
            <a:ext cx="4175654" cy="4351338"/>
          </a:xfrm>
        </p:spPr>
        <p:txBody>
          <a:bodyPr>
            <a:normAutofit/>
          </a:bodyPr>
          <a:lstStyle/>
          <a:p>
            <a:pPr marL="0" indent="0" algn="ctr">
              <a:buNone/>
            </a:pPr>
            <a:r>
              <a:rPr lang="en-GB" sz="3200" dirty="0">
                <a:solidFill>
                  <a:srgbClr val="BFD6EF"/>
                </a:solidFill>
                <a:latin typeface="Book Antiqua" panose="02040602050305030304" pitchFamily="18" charset="0"/>
              </a:rPr>
              <a:t>A stable greenhouse effect is really </a:t>
            </a:r>
            <a:r>
              <a:rPr lang="en-GB" sz="3200" dirty="0" err="1">
                <a:solidFill>
                  <a:srgbClr val="BFD6EF"/>
                </a:solidFill>
                <a:latin typeface="Book Antiqua" panose="02040602050305030304" pitchFamily="18" charset="0"/>
              </a:rPr>
              <a:t>really</a:t>
            </a:r>
            <a:r>
              <a:rPr lang="en-GB" sz="3200" dirty="0">
                <a:solidFill>
                  <a:srgbClr val="BFD6EF"/>
                </a:solidFill>
                <a:latin typeface="Book Antiqua" panose="02040602050305030304" pitchFamily="18" charset="0"/>
              </a:rPr>
              <a:t> important</a:t>
            </a:r>
          </a:p>
        </p:txBody>
      </p:sp>
      <p:sp>
        <p:nvSpPr>
          <p:cNvPr id="4" name="Title 1">
            <a:extLst>
              <a:ext uri="{FF2B5EF4-FFF2-40B4-BE49-F238E27FC236}">
                <a16:creationId xmlns:a16="http://schemas.microsoft.com/office/drawing/2014/main" id="{A633F610-69CB-872E-1B01-8093408FAE6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BFD6EF"/>
                </a:solidFill>
                <a:latin typeface="Book Antiqua" panose="02040602050305030304" pitchFamily="18" charset="0"/>
              </a:rPr>
              <a:t>Geoengineering</a:t>
            </a:r>
          </a:p>
        </p:txBody>
      </p:sp>
      <p:sp>
        <p:nvSpPr>
          <p:cNvPr id="5" name="Rectangle 4">
            <a:extLst>
              <a:ext uri="{FF2B5EF4-FFF2-40B4-BE49-F238E27FC236}">
                <a16:creationId xmlns:a16="http://schemas.microsoft.com/office/drawing/2014/main" id="{3B6FDFDA-0A60-E432-1C29-E1D6AA136B4F}"/>
              </a:ext>
            </a:extLst>
          </p:cNvPr>
          <p:cNvSpPr/>
          <p:nvPr/>
        </p:nvSpPr>
        <p:spPr>
          <a:xfrm>
            <a:off x="409903" y="5924715"/>
            <a:ext cx="6505903" cy="252248"/>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A79E61D-9736-3D59-8505-5BAEB8E50475}"/>
              </a:ext>
            </a:extLst>
          </p:cNvPr>
          <p:cNvSpPr/>
          <p:nvPr/>
        </p:nvSpPr>
        <p:spPr>
          <a:xfrm>
            <a:off x="3401385" y="5924715"/>
            <a:ext cx="645463" cy="252248"/>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F16D530A-C020-79A6-D94B-742CC1FBA00C}"/>
              </a:ext>
            </a:extLst>
          </p:cNvPr>
          <p:cNvCxnSpPr>
            <a:cxnSpLocks/>
          </p:cNvCxnSpPr>
          <p:nvPr/>
        </p:nvCxnSpPr>
        <p:spPr>
          <a:xfrm>
            <a:off x="409903" y="6316745"/>
            <a:ext cx="6505903" cy="0"/>
          </a:xfrm>
          <a:prstGeom prst="straightConnector1">
            <a:avLst/>
          </a:prstGeom>
          <a:ln>
            <a:solidFill>
              <a:srgbClr val="BFD6E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85F2D60-C98F-D69C-46B6-1C4F14CCDE70}"/>
              </a:ext>
            </a:extLst>
          </p:cNvPr>
          <p:cNvSpPr txBox="1"/>
          <p:nvPr/>
        </p:nvSpPr>
        <p:spPr>
          <a:xfrm>
            <a:off x="2102068" y="6311900"/>
            <a:ext cx="4887310" cy="369332"/>
          </a:xfrm>
          <a:prstGeom prst="rect">
            <a:avLst/>
          </a:prstGeom>
          <a:noFill/>
        </p:spPr>
        <p:txBody>
          <a:bodyPr wrap="square" rtlCol="0">
            <a:spAutoFit/>
          </a:bodyPr>
          <a:lstStyle/>
          <a:p>
            <a:r>
              <a:rPr lang="en-GB" dirty="0">
                <a:solidFill>
                  <a:srgbClr val="5994D5"/>
                </a:solidFill>
                <a:latin typeface="Book Antiqua" panose="02040602050305030304" pitchFamily="18" charset="0"/>
              </a:rPr>
              <a:t>Strength of greenhouse effect</a:t>
            </a:r>
          </a:p>
        </p:txBody>
      </p:sp>
      <p:cxnSp>
        <p:nvCxnSpPr>
          <p:cNvPr id="13" name="Straight Connector 12">
            <a:extLst>
              <a:ext uri="{FF2B5EF4-FFF2-40B4-BE49-F238E27FC236}">
                <a16:creationId xmlns:a16="http://schemas.microsoft.com/office/drawing/2014/main" id="{20AEAC38-B302-DEDC-576C-5B6F93F2BC39}"/>
              </a:ext>
            </a:extLst>
          </p:cNvPr>
          <p:cNvCxnSpPr>
            <a:cxnSpLocks/>
            <a:stCxn id="7" idx="0"/>
          </p:cNvCxnSpPr>
          <p:nvPr/>
        </p:nvCxnSpPr>
        <p:spPr>
          <a:xfrm flipV="1">
            <a:off x="3724117" y="5459742"/>
            <a:ext cx="0" cy="464973"/>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9A706D8-60B1-7D32-36FD-A55FF7CBBAEF}"/>
              </a:ext>
            </a:extLst>
          </p:cNvPr>
          <p:cNvSpPr txBox="1"/>
          <p:nvPr/>
        </p:nvSpPr>
        <p:spPr>
          <a:xfrm>
            <a:off x="3261686" y="4993232"/>
            <a:ext cx="928459" cy="461665"/>
          </a:xfrm>
          <a:prstGeom prst="rect">
            <a:avLst/>
          </a:prstGeom>
          <a:noFill/>
        </p:spPr>
        <p:txBody>
          <a:bodyPr wrap="none" rtlCol="0">
            <a:spAutoFit/>
          </a:bodyPr>
          <a:lstStyle/>
          <a:p>
            <a:r>
              <a:rPr lang="en-GB" sz="2400" dirty="0">
                <a:solidFill>
                  <a:srgbClr val="5994D5"/>
                </a:solidFill>
                <a:latin typeface="Book Antiqua" panose="02040602050305030304" pitchFamily="18" charset="0"/>
              </a:rPr>
              <a:t>Earth</a:t>
            </a:r>
          </a:p>
        </p:txBody>
      </p:sp>
      <p:cxnSp>
        <p:nvCxnSpPr>
          <p:cNvPr id="15" name="Straight Connector 14">
            <a:extLst>
              <a:ext uri="{FF2B5EF4-FFF2-40B4-BE49-F238E27FC236}">
                <a16:creationId xmlns:a16="http://schemas.microsoft.com/office/drawing/2014/main" id="{537E6B38-2A34-CE6B-7006-EF3764464D6C}"/>
              </a:ext>
            </a:extLst>
          </p:cNvPr>
          <p:cNvCxnSpPr/>
          <p:nvPr/>
        </p:nvCxnSpPr>
        <p:spPr>
          <a:xfrm flipH="1" flipV="1">
            <a:off x="6404739" y="5453200"/>
            <a:ext cx="1" cy="469818"/>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9BE65EB-5463-C011-0E2A-ADF433393899}"/>
              </a:ext>
            </a:extLst>
          </p:cNvPr>
          <p:cNvSpPr txBox="1"/>
          <p:nvPr/>
        </p:nvSpPr>
        <p:spPr>
          <a:xfrm>
            <a:off x="5878697" y="4991535"/>
            <a:ext cx="1050288" cy="461665"/>
          </a:xfrm>
          <a:prstGeom prst="rect">
            <a:avLst/>
          </a:prstGeom>
          <a:noFill/>
        </p:spPr>
        <p:txBody>
          <a:bodyPr wrap="none" rtlCol="0">
            <a:spAutoFit/>
          </a:bodyPr>
          <a:lstStyle/>
          <a:p>
            <a:r>
              <a:rPr lang="en-GB" sz="2400" dirty="0">
                <a:solidFill>
                  <a:srgbClr val="5994D5"/>
                </a:solidFill>
                <a:latin typeface="Book Antiqua" panose="02040602050305030304" pitchFamily="18" charset="0"/>
              </a:rPr>
              <a:t>Venus</a:t>
            </a:r>
          </a:p>
        </p:txBody>
      </p:sp>
      <p:cxnSp>
        <p:nvCxnSpPr>
          <p:cNvPr id="17" name="Straight Connector 16">
            <a:extLst>
              <a:ext uri="{FF2B5EF4-FFF2-40B4-BE49-F238E27FC236}">
                <a16:creationId xmlns:a16="http://schemas.microsoft.com/office/drawing/2014/main" id="{B9D512A8-1C09-92BE-33CE-2C1D8F563209}"/>
              </a:ext>
            </a:extLst>
          </p:cNvPr>
          <p:cNvCxnSpPr/>
          <p:nvPr/>
        </p:nvCxnSpPr>
        <p:spPr>
          <a:xfrm flipH="1" flipV="1">
            <a:off x="874133" y="5460316"/>
            <a:ext cx="1" cy="469818"/>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BC56868-B922-DCDA-E8B2-9C5A11C6CE0C}"/>
              </a:ext>
            </a:extLst>
          </p:cNvPr>
          <p:cNvSpPr txBox="1"/>
          <p:nvPr/>
        </p:nvSpPr>
        <p:spPr>
          <a:xfrm>
            <a:off x="409903" y="4998651"/>
            <a:ext cx="881973" cy="461665"/>
          </a:xfrm>
          <a:prstGeom prst="rect">
            <a:avLst/>
          </a:prstGeom>
          <a:noFill/>
        </p:spPr>
        <p:txBody>
          <a:bodyPr wrap="none" rtlCol="0">
            <a:spAutoFit/>
          </a:bodyPr>
          <a:lstStyle/>
          <a:p>
            <a:r>
              <a:rPr lang="en-GB" sz="2400" dirty="0">
                <a:solidFill>
                  <a:srgbClr val="5994D5"/>
                </a:solidFill>
                <a:latin typeface="Book Antiqua" panose="02040602050305030304" pitchFamily="18" charset="0"/>
              </a:rPr>
              <a:t>Mars</a:t>
            </a:r>
          </a:p>
        </p:txBody>
      </p:sp>
      <p:pic>
        <p:nvPicPr>
          <p:cNvPr id="21" name="Picture 2" descr="Mars: The Red Planet | Live Science">
            <a:extLst>
              <a:ext uri="{FF2B5EF4-FFF2-40B4-BE49-F238E27FC236}">
                <a16:creationId xmlns:a16="http://schemas.microsoft.com/office/drawing/2014/main" id="{34A1DBDC-42D4-0D42-0490-73D4B10D3CC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utout numberOfShades="4"/>
                    </a14:imgEffect>
                  </a14:imgLayer>
                </a14:imgProps>
              </a:ext>
              <a:ext uri="{28A0092B-C50C-407E-A947-70E740481C1C}">
                <a14:useLocalDpi xmlns:a14="http://schemas.microsoft.com/office/drawing/2010/main" val="0"/>
              </a:ext>
            </a:extLst>
          </a:blip>
          <a:srcRect l="23709" r="23760"/>
          <a:stretch/>
        </p:blipFill>
        <p:spPr bwMode="auto">
          <a:xfrm>
            <a:off x="2921067" y="1896114"/>
            <a:ext cx="2551963" cy="2732632"/>
          </a:xfrm>
          <a:prstGeom prst="rect">
            <a:avLst/>
          </a:prstGeom>
          <a:noFill/>
          <a:extLst>
            <a:ext uri="{909E8E84-426E-40DD-AFC4-6F175D3DCCD1}">
              <a14:hiddenFill xmlns:a14="http://schemas.microsoft.com/office/drawing/2010/main">
                <a:solidFill>
                  <a:srgbClr val="FFFFFF"/>
                </a:solidFill>
              </a14:hiddenFill>
            </a:ext>
          </a:extLst>
        </p:spPr>
      </p:pic>
      <p:sp>
        <p:nvSpPr>
          <p:cNvPr id="22" name="Arc 21">
            <a:extLst>
              <a:ext uri="{FF2B5EF4-FFF2-40B4-BE49-F238E27FC236}">
                <a16:creationId xmlns:a16="http://schemas.microsoft.com/office/drawing/2014/main" id="{AFFACDA1-148D-EC62-0516-D09A266EABFE}"/>
              </a:ext>
            </a:extLst>
          </p:cNvPr>
          <p:cNvSpPr/>
          <p:nvPr/>
        </p:nvSpPr>
        <p:spPr>
          <a:xfrm rot="6347250" flipV="1">
            <a:off x="3470379" y="2742655"/>
            <a:ext cx="1391248" cy="2192771"/>
          </a:xfrm>
          <a:prstGeom prst="arc">
            <a:avLst>
              <a:gd name="adj1" fmla="val 17916628"/>
              <a:gd name="adj2" fmla="val 20724986"/>
            </a:avLst>
          </a:prstGeom>
          <a:ln w="28575">
            <a:solidFill>
              <a:srgbClr val="BFD6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3" name="Straight Connector 22">
            <a:extLst>
              <a:ext uri="{FF2B5EF4-FFF2-40B4-BE49-F238E27FC236}">
                <a16:creationId xmlns:a16="http://schemas.microsoft.com/office/drawing/2014/main" id="{31FC765D-0DD4-C989-51F3-1E75060B8671}"/>
              </a:ext>
            </a:extLst>
          </p:cNvPr>
          <p:cNvCxnSpPr>
            <a:cxnSpLocks/>
          </p:cNvCxnSpPr>
          <p:nvPr/>
        </p:nvCxnSpPr>
        <p:spPr>
          <a:xfrm>
            <a:off x="1772001" y="4341573"/>
            <a:ext cx="1767123" cy="0"/>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31F1D41-C3F2-D474-1749-36783F8E7706}"/>
              </a:ext>
            </a:extLst>
          </p:cNvPr>
          <p:cNvSpPr txBox="1"/>
          <p:nvPr/>
        </p:nvSpPr>
        <p:spPr>
          <a:xfrm>
            <a:off x="1709260" y="4100680"/>
            <a:ext cx="1528234"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Thin Atmosphere</a:t>
            </a:r>
          </a:p>
        </p:txBody>
      </p:sp>
      <p:pic>
        <p:nvPicPr>
          <p:cNvPr id="26" name="Picture 25">
            <a:extLst>
              <a:ext uri="{FF2B5EF4-FFF2-40B4-BE49-F238E27FC236}">
                <a16:creationId xmlns:a16="http://schemas.microsoft.com/office/drawing/2014/main" id="{42543365-6C4D-97EF-77A3-75FE07A59B4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926" b="93333" l="11932" r="42163">
                        <a14:foregroundMark x1="27479" y1="7685" x2="22617" y2="12407"/>
                        <a14:foregroundMark x1="22617" y1="12407" x2="17594" y2="23426"/>
                        <a14:foregroundMark x1="17594" y1="23426" x2="16763" y2="26667"/>
                        <a14:foregroundMark x1="25304" y1="85463" x2="41139" y2="65000"/>
                        <a14:foregroundMark x1="41139" y1="65000" x2="41139" y2="65000"/>
                        <a14:foregroundMark x1="42163" y1="41204" x2="42067" y2="52315"/>
                        <a14:foregroundMark x1="27575" y1="5926" x2="28215" y2="5926"/>
                        <a14:foregroundMark x1="12796" y1="39074" x2="11964" y2="51759"/>
                        <a14:foregroundMark x1="24760" y1="93056" x2="28535" y2="93333"/>
                        <a14:foregroundMark x1="24152" y1="6481" x2="22777" y2="5926"/>
                        <a14:foregroundMark x1="32054" y1="21296" x2="33301" y2="37315"/>
                        <a14:foregroundMark x1="33301" y1="37315" x2="26839" y2="63519"/>
                        <a14:foregroundMark x1="26839" y1="63519" x2="26839" y2="35370"/>
                        <a14:foregroundMark x1="26839" y1="35370" x2="35157" y2="39722"/>
                        <a14:foregroundMark x1="35157" y1="39722" x2="37492" y2="46296"/>
                      </a14:backgroundRemoval>
                    </a14:imgEffect>
                    <a14:imgEffect>
                      <a14:artisticCutout/>
                    </a14:imgEffect>
                    <a14:imgEffect>
                      <a14:saturation sat="66000"/>
                    </a14:imgEffect>
                  </a14:imgLayer>
                </a14:imgProps>
              </a:ext>
            </a:extLst>
          </a:blip>
          <a:srcRect l="9895" r="56160"/>
          <a:stretch/>
        </p:blipFill>
        <p:spPr>
          <a:xfrm>
            <a:off x="6592824" y="1690688"/>
            <a:ext cx="2708855" cy="2757087"/>
          </a:xfrm>
          <a:prstGeom prst="rect">
            <a:avLst/>
          </a:prstGeom>
        </p:spPr>
      </p:pic>
      <p:sp>
        <p:nvSpPr>
          <p:cNvPr id="27" name="Arc 26">
            <a:extLst>
              <a:ext uri="{FF2B5EF4-FFF2-40B4-BE49-F238E27FC236}">
                <a16:creationId xmlns:a16="http://schemas.microsoft.com/office/drawing/2014/main" id="{CAFCE773-A10E-5A16-3B61-03AE41960E04}"/>
              </a:ext>
            </a:extLst>
          </p:cNvPr>
          <p:cNvSpPr/>
          <p:nvPr/>
        </p:nvSpPr>
        <p:spPr>
          <a:xfrm rot="6347250" flipH="1">
            <a:off x="7364764" y="1113241"/>
            <a:ext cx="1325024" cy="2427006"/>
          </a:xfrm>
          <a:prstGeom prst="arc">
            <a:avLst>
              <a:gd name="adj1" fmla="val 17916628"/>
              <a:gd name="adj2" fmla="val 20724986"/>
            </a:avLst>
          </a:prstGeom>
          <a:ln w="28575">
            <a:solidFill>
              <a:srgbClr val="BFD6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8" name="Straight Connector 27">
            <a:extLst>
              <a:ext uri="{FF2B5EF4-FFF2-40B4-BE49-F238E27FC236}">
                <a16:creationId xmlns:a16="http://schemas.microsoft.com/office/drawing/2014/main" id="{91137800-CCA0-B962-8167-284C9DB340D8}"/>
              </a:ext>
            </a:extLst>
          </p:cNvPr>
          <p:cNvCxnSpPr>
            <a:cxnSpLocks/>
          </p:cNvCxnSpPr>
          <p:nvPr/>
        </p:nvCxnSpPr>
        <p:spPr>
          <a:xfrm flipH="1" flipV="1">
            <a:off x="8613796" y="1867712"/>
            <a:ext cx="1767123" cy="0"/>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18B0C4A-D91B-86EE-7A26-360296CEB1EF}"/>
              </a:ext>
            </a:extLst>
          </p:cNvPr>
          <p:cNvSpPr txBox="1"/>
          <p:nvPr/>
        </p:nvSpPr>
        <p:spPr>
          <a:xfrm>
            <a:off x="8733981" y="1619115"/>
            <a:ext cx="1817399"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Thick CO</a:t>
            </a:r>
            <a:r>
              <a:rPr lang="en-GB" sz="1200" baseline="-25000" dirty="0">
                <a:solidFill>
                  <a:srgbClr val="5994D5"/>
                </a:solidFill>
                <a:effectLst/>
                <a:latin typeface="Book Antiqua" panose="02040602050305030304" pitchFamily="18" charset="0"/>
              </a:rPr>
              <a:t>2</a:t>
            </a:r>
            <a:r>
              <a:rPr lang="en-GB" sz="1200" dirty="0">
                <a:solidFill>
                  <a:srgbClr val="5994D5"/>
                </a:solidFill>
                <a:effectLst/>
                <a:latin typeface="Book Antiqua" panose="02040602050305030304" pitchFamily="18" charset="0"/>
              </a:rPr>
              <a:t> Atmosphere</a:t>
            </a:r>
          </a:p>
        </p:txBody>
      </p:sp>
      <p:sp>
        <p:nvSpPr>
          <p:cNvPr id="8" name="Oval 7">
            <a:extLst>
              <a:ext uri="{FF2B5EF4-FFF2-40B4-BE49-F238E27FC236}">
                <a16:creationId xmlns:a16="http://schemas.microsoft.com/office/drawing/2014/main" id="{FC8E728E-4939-B0A5-BB2D-D7F03C1D5C50}"/>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3BB4883C-D0FE-0ACC-884B-9DC2D35586C1}"/>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17E3CE80-8B30-8908-D04A-79B2F56D35CF}"/>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BF4D4ACD-9B11-501E-3ACC-135457178EA5}"/>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A860211A-3336-E120-0C82-58BF85EFB5AB}"/>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5EDCB0B9-9956-17E9-BAB4-54F464F7E518}"/>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A7B39CC8-7555-2746-2D16-361193C52BF0}"/>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6A6CA06D-F881-A851-9F56-351057F1EB94}"/>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1EC3F400-2BD6-81D4-5113-2C5DB51897F2}"/>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DBA314D7-3520-2780-1499-9423BB633D87}"/>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B4F0F698-62B3-C3B8-E924-D16E7B8A9D1B}"/>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65143B14-4D8F-CD05-F527-86F8D25DE330}"/>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FB9D4CCB-EA9B-9670-4169-9E18D3BAED6D}"/>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ED0D9394-9050-D516-366E-49A5CAA9176C}"/>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5641B726-73E9-60A6-536B-FAA96EBD1DF6}"/>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165C8E49-FC42-DD73-C749-6C6ADECB4079}"/>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05E05079-2A62-44EE-3E01-91B5C7AFC605}"/>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F7B0CA6C-46AA-3781-814A-0D3245134624}"/>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3CCD1C9E-C28F-C3DB-7D11-90E273ED0E25}"/>
              </a:ext>
            </a:extLst>
          </p:cNvPr>
          <p:cNvSpPr/>
          <p:nvPr/>
        </p:nvSpPr>
        <p:spPr>
          <a:xfrm>
            <a:off x="3092232"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AC900D6-4295-20E6-CD25-DB2F0E8C8DE0}"/>
              </a:ext>
            </a:extLst>
          </p:cNvPr>
          <p:cNvSpPr/>
          <p:nvPr/>
        </p:nvSpPr>
        <p:spPr>
          <a:xfrm>
            <a:off x="3314763"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37B12A73-1082-0A9E-48FD-C85245D76576}"/>
              </a:ext>
            </a:extLst>
          </p:cNvPr>
          <p:cNvSpPr/>
          <p:nvPr/>
        </p:nvSpPr>
        <p:spPr>
          <a:xfrm>
            <a:off x="3460432"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A2C8F941-787D-FB5A-7BB0-A6CEE40DF431}"/>
              </a:ext>
            </a:extLst>
          </p:cNvPr>
          <p:cNvSpPr/>
          <p:nvPr/>
        </p:nvSpPr>
        <p:spPr>
          <a:xfrm>
            <a:off x="3606101"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F143BFE3-F5F5-DC77-7EA9-CD0AFE12EE4C}"/>
              </a:ext>
            </a:extLst>
          </p:cNvPr>
          <p:cNvSpPr/>
          <p:nvPr/>
        </p:nvSpPr>
        <p:spPr>
          <a:xfrm>
            <a:off x="374543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4DF2E39A-B048-B21A-26B5-121AD136EF43}"/>
              </a:ext>
            </a:extLst>
          </p:cNvPr>
          <p:cNvSpPr/>
          <p:nvPr/>
        </p:nvSpPr>
        <p:spPr>
          <a:xfrm>
            <a:off x="396797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2187DC78-4BE2-67AC-093D-23CBB830BDE3}"/>
              </a:ext>
            </a:extLst>
          </p:cNvPr>
          <p:cNvSpPr/>
          <p:nvPr/>
        </p:nvSpPr>
        <p:spPr>
          <a:xfrm>
            <a:off x="411363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EABC737D-F17D-05CA-F40C-ED830F1709AD}"/>
              </a:ext>
            </a:extLst>
          </p:cNvPr>
          <p:cNvSpPr/>
          <p:nvPr/>
        </p:nvSpPr>
        <p:spPr>
          <a:xfrm>
            <a:off x="425930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54A8E65F-6CA5-43F7-C70E-E307F6CF27C3}"/>
              </a:ext>
            </a:extLst>
          </p:cNvPr>
          <p:cNvSpPr/>
          <p:nvPr/>
        </p:nvSpPr>
        <p:spPr>
          <a:xfrm>
            <a:off x="4397345" y="94194"/>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8BD0350B-A31B-9DA0-0DAB-32D9644C0E7A}"/>
              </a:ext>
            </a:extLst>
          </p:cNvPr>
          <p:cNvSpPr/>
          <p:nvPr/>
        </p:nvSpPr>
        <p:spPr>
          <a:xfrm>
            <a:off x="4619876" y="130194"/>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CCAB07F9-D3B9-8C94-4EDD-C5AB1550E8D4}"/>
              </a:ext>
            </a:extLst>
          </p:cNvPr>
          <p:cNvSpPr/>
          <p:nvPr/>
        </p:nvSpPr>
        <p:spPr>
          <a:xfrm>
            <a:off x="4765545" y="130194"/>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53FB9A67-30B1-C871-A80D-4FD62ADE8470}"/>
              </a:ext>
            </a:extLst>
          </p:cNvPr>
          <p:cNvSpPr/>
          <p:nvPr/>
        </p:nvSpPr>
        <p:spPr>
          <a:xfrm>
            <a:off x="4911214" y="128112"/>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A48E2752-6EB6-E879-40FC-03B09027F635}"/>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6D6AD833-9783-5CB0-2D98-8E15CA88B51C}"/>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B8F3D7C6-3A5B-0B73-45FF-FD98DC76AD35}"/>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1BD4DB54-B137-B9C2-DFE5-0371E7FAD3DD}"/>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a:extLst>
              <a:ext uri="{FF2B5EF4-FFF2-40B4-BE49-F238E27FC236}">
                <a16:creationId xmlns:a16="http://schemas.microsoft.com/office/drawing/2014/main" id="{892ED854-BF17-17DC-61AA-FB6E9F4388CF}"/>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232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xit" presetSubtype="8" fill="hold" grpId="1" nodeType="withEffect">
                                  <p:stCondLst>
                                    <p:cond delay="250"/>
                                  </p:stCondLst>
                                  <p:childTnLst>
                                    <p:anim calcmode="lin" valueType="num">
                                      <p:cBhvr additive="base">
                                        <p:cTn id="16" dur="500"/>
                                        <p:tgtEl>
                                          <p:spTgt spid="4"/>
                                        </p:tgtEl>
                                        <p:attrNameLst>
                                          <p:attrName>ppt_x</p:attrName>
                                        </p:attrNameLst>
                                      </p:cBhvr>
                                      <p:tavLst>
                                        <p:tav tm="0">
                                          <p:val>
                                            <p:strVal val="ppt_x"/>
                                          </p:val>
                                        </p:tav>
                                        <p:tav tm="100000">
                                          <p:val>
                                            <p:strVal val="0-ppt_w/2"/>
                                          </p:val>
                                        </p:tav>
                                      </p:tavLst>
                                    </p:anim>
                                    <p:anim calcmode="lin" valueType="num">
                                      <p:cBhvr additive="base">
                                        <p:cTn id="17" dur="500"/>
                                        <p:tgtEl>
                                          <p:spTgt spid="4"/>
                                        </p:tgtEl>
                                        <p:attrNameLst>
                                          <p:attrName>ppt_y</p:attrName>
                                        </p:attrNameLst>
                                      </p:cBhvr>
                                      <p:tavLst>
                                        <p:tav tm="0">
                                          <p:val>
                                            <p:strVal val="ppt_y"/>
                                          </p:val>
                                        </p:tav>
                                        <p:tav tm="100000">
                                          <p:val>
                                            <p:strVal val="ppt_y"/>
                                          </p:val>
                                        </p:tav>
                                      </p:tavLst>
                                    </p:anim>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10"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par>
                                <p:cTn id="63" presetID="10"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par>
                                <p:cTn id="69" presetID="10"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par>
                                <p:cTn id="75" presetID="10" presetClass="entr" presetSubtype="0"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3">
                                            <p:txEl>
                                              <p:pRg st="0" end="0"/>
                                            </p:txEl>
                                          </p:spTgt>
                                        </p:tgtEl>
                                        <p:attrNameLst>
                                          <p:attrName>style.visibility</p:attrName>
                                        </p:attrNameLst>
                                      </p:cBhvr>
                                      <p:to>
                                        <p:strVal val="visible"/>
                                      </p:to>
                                    </p:set>
                                    <p:anim calcmode="lin" valueType="num">
                                      <p:cBhvr>
                                        <p:cTn id="8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8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4" grpId="1"/>
      <p:bldP spid="5" grpId="0" animBg="1"/>
      <p:bldP spid="7" grpId="0" animBg="1"/>
      <p:bldP spid="10" grpId="0"/>
      <p:bldP spid="14" grpId="0"/>
      <p:bldP spid="16" grpId="0"/>
      <p:bldP spid="18" grpId="0"/>
      <p:bldP spid="22" grpId="0" animBg="1"/>
      <p:bldP spid="24" grpId="0"/>
      <p:bldP spid="27" grpId="0" animBg="1"/>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A6701-465F-3120-BDE4-67D6C0B2BEDF}"/>
              </a:ext>
            </a:extLst>
          </p:cNvPr>
          <p:cNvSpPr>
            <a:spLocks noGrp="1"/>
          </p:cNvSpPr>
          <p:nvPr>
            <p:ph type="title"/>
          </p:nvPr>
        </p:nvSpPr>
        <p:spPr/>
        <p:txBody>
          <a:bodyPr/>
          <a:lstStyle/>
          <a:p>
            <a:r>
              <a:rPr lang="en-GB" dirty="0">
                <a:solidFill>
                  <a:srgbClr val="BFD6EF"/>
                </a:solidFill>
                <a:latin typeface="Book Antiqua" panose="02040602050305030304" pitchFamily="18" charset="0"/>
              </a:rPr>
              <a:t>Geoengineering</a:t>
            </a:r>
          </a:p>
        </p:txBody>
      </p:sp>
      <p:sp>
        <p:nvSpPr>
          <p:cNvPr id="3" name="Content Placeholder 2">
            <a:extLst>
              <a:ext uri="{FF2B5EF4-FFF2-40B4-BE49-F238E27FC236}">
                <a16:creationId xmlns:a16="http://schemas.microsoft.com/office/drawing/2014/main" id="{17FC5F19-5081-E712-755C-1A60CFC625A6}"/>
              </a:ext>
            </a:extLst>
          </p:cNvPr>
          <p:cNvSpPr>
            <a:spLocks noGrp="1"/>
          </p:cNvSpPr>
          <p:nvPr>
            <p:ph idx="1"/>
          </p:nvPr>
        </p:nvSpPr>
        <p:spPr>
          <a:xfrm>
            <a:off x="838200" y="1825625"/>
            <a:ext cx="5172131" cy="4351338"/>
          </a:xfrm>
        </p:spPr>
        <p:txBody>
          <a:bodyPr/>
          <a:lstStyle/>
          <a:p>
            <a:r>
              <a:rPr lang="en-GB" sz="2000" dirty="0">
                <a:solidFill>
                  <a:srgbClr val="BFD6EF"/>
                </a:solidFill>
                <a:latin typeface="Book Antiqua" panose="02040602050305030304" pitchFamily="18" charset="0"/>
              </a:rPr>
              <a:t>What are aerosols?</a:t>
            </a:r>
          </a:p>
          <a:p>
            <a:endParaRPr lang="en-GB" sz="2000" dirty="0">
              <a:solidFill>
                <a:srgbClr val="BFD6EF"/>
              </a:solidFill>
              <a:latin typeface="Book Antiqua" panose="02040602050305030304" pitchFamily="18" charset="0"/>
            </a:endParaRPr>
          </a:p>
          <a:p>
            <a:r>
              <a:rPr lang="en-GB" sz="2000" dirty="0">
                <a:solidFill>
                  <a:srgbClr val="BFD6EF"/>
                </a:solidFill>
                <a:latin typeface="Book Antiqua" panose="02040602050305030304" pitchFamily="18" charset="0"/>
              </a:rPr>
              <a:t>Effects:</a:t>
            </a:r>
          </a:p>
          <a:p>
            <a:pPr lvl="1"/>
            <a:r>
              <a:rPr lang="en-GB" sz="1800" dirty="0">
                <a:solidFill>
                  <a:srgbClr val="BFD6EF"/>
                </a:solidFill>
                <a:latin typeface="Book Antiqua" panose="02040602050305030304" pitchFamily="18" charset="0"/>
              </a:rPr>
              <a:t>Temporary</a:t>
            </a:r>
          </a:p>
          <a:p>
            <a:pPr lvl="1"/>
            <a:r>
              <a:rPr lang="en-GB" sz="1800" dirty="0">
                <a:solidFill>
                  <a:srgbClr val="BFD6EF"/>
                </a:solidFill>
                <a:latin typeface="Book Antiqua" panose="02040602050305030304" pitchFamily="18" charset="0"/>
              </a:rPr>
              <a:t>Moderate </a:t>
            </a:r>
          </a:p>
          <a:p>
            <a:pPr lvl="1"/>
            <a:r>
              <a:rPr lang="en-GB" sz="1800" dirty="0">
                <a:solidFill>
                  <a:srgbClr val="BFD6EF"/>
                </a:solidFill>
                <a:latin typeface="Book Antiqua" panose="02040602050305030304" pitchFamily="18" charset="0"/>
              </a:rPr>
              <a:t>Responsive </a:t>
            </a:r>
          </a:p>
          <a:p>
            <a:endParaRPr lang="en-GB" sz="2000" dirty="0">
              <a:solidFill>
                <a:srgbClr val="BFD6EF"/>
              </a:solidFill>
              <a:latin typeface="Book Antiqua" panose="02040602050305030304" pitchFamily="18" charset="0"/>
            </a:endParaRPr>
          </a:p>
          <a:p>
            <a:r>
              <a:rPr lang="en-GB" sz="2000" dirty="0">
                <a:solidFill>
                  <a:srgbClr val="BFD6EF"/>
                </a:solidFill>
                <a:latin typeface="Book Antiqua" panose="02040602050305030304" pitchFamily="18" charset="0"/>
              </a:rPr>
              <a:t>What else could happen?</a:t>
            </a:r>
          </a:p>
          <a:p>
            <a:endParaRPr lang="en-GB" dirty="0"/>
          </a:p>
        </p:txBody>
      </p:sp>
      <p:sp>
        <p:nvSpPr>
          <p:cNvPr id="4" name="Oval 3">
            <a:extLst>
              <a:ext uri="{FF2B5EF4-FFF2-40B4-BE49-F238E27FC236}">
                <a16:creationId xmlns:a16="http://schemas.microsoft.com/office/drawing/2014/main" id="{96377630-2367-B077-65EF-1C05090B18D3}"/>
              </a:ext>
            </a:extLst>
          </p:cNvPr>
          <p:cNvSpPr/>
          <p:nvPr/>
        </p:nvSpPr>
        <p:spPr>
          <a:xfrm>
            <a:off x="7502634" y="1932152"/>
            <a:ext cx="273269" cy="315310"/>
          </a:xfrm>
          <a:prstGeom prst="ellipse">
            <a:avLst/>
          </a:prstGeom>
          <a:solidFill>
            <a:srgbClr val="81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D8F80FF7-8554-78C1-7AF9-FF65FEF6F640}"/>
              </a:ext>
            </a:extLst>
          </p:cNvPr>
          <p:cNvSpPr/>
          <p:nvPr/>
        </p:nvSpPr>
        <p:spPr>
          <a:xfrm>
            <a:off x="7923048" y="2382399"/>
            <a:ext cx="105104" cy="106801"/>
          </a:xfrm>
          <a:prstGeom prst="ellipse">
            <a:avLst/>
          </a:prstGeom>
          <a:solidFill>
            <a:srgbClr val="81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7F0B517-1975-3C30-32AC-185AB6A709E2}"/>
              </a:ext>
            </a:extLst>
          </p:cNvPr>
          <p:cNvSpPr/>
          <p:nvPr/>
        </p:nvSpPr>
        <p:spPr>
          <a:xfrm>
            <a:off x="7651367" y="2299161"/>
            <a:ext cx="189186" cy="315310"/>
          </a:xfrm>
          <a:prstGeom prst="ellipse">
            <a:avLst/>
          </a:prstGeom>
          <a:solidFill>
            <a:srgbClr val="81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307D49B-7FA3-6650-86FA-658155067DC0}"/>
              </a:ext>
            </a:extLst>
          </p:cNvPr>
          <p:cNvSpPr txBox="1"/>
          <p:nvPr/>
        </p:nvSpPr>
        <p:spPr>
          <a:xfrm>
            <a:off x="8145953" y="2030119"/>
            <a:ext cx="3547766" cy="369332"/>
          </a:xfrm>
          <a:prstGeom prst="rect">
            <a:avLst/>
          </a:prstGeom>
          <a:noFill/>
        </p:spPr>
        <p:txBody>
          <a:bodyPr wrap="none" rtlCol="0">
            <a:spAutoFit/>
          </a:bodyPr>
          <a:lstStyle/>
          <a:p>
            <a:r>
              <a:rPr lang="en-GB" dirty="0">
                <a:solidFill>
                  <a:srgbClr val="5994D5"/>
                </a:solidFill>
                <a:latin typeface="Book Antiqua" panose="02040602050305030304" pitchFamily="18" charset="0"/>
              </a:rPr>
              <a:t>Some aerosols heat up the planet</a:t>
            </a:r>
          </a:p>
        </p:txBody>
      </p:sp>
      <p:sp>
        <p:nvSpPr>
          <p:cNvPr id="8" name="Oval 7">
            <a:extLst>
              <a:ext uri="{FF2B5EF4-FFF2-40B4-BE49-F238E27FC236}">
                <a16:creationId xmlns:a16="http://schemas.microsoft.com/office/drawing/2014/main" id="{E34DC09C-B520-F5FD-F488-888F2D9E3CCA}"/>
              </a:ext>
            </a:extLst>
          </p:cNvPr>
          <p:cNvSpPr/>
          <p:nvPr/>
        </p:nvSpPr>
        <p:spPr>
          <a:xfrm>
            <a:off x="7637515" y="2907634"/>
            <a:ext cx="273269" cy="315310"/>
          </a:xfrm>
          <a:prstGeom prst="ellipse">
            <a:avLst/>
          </a:prstGeom>
          <a:solidFill>
            <a:srgbClr val="69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CFDA818-B72B-4DE8-1E5C-A0A437C6F25C}"/>
              </a:ext>
            </a:extLst>
          </p:cNvPr>
          <p:cNvSpPr/>
          <p:nvPr/>
        </p:nvSpPr>
        <p:spPr>
          <a:xfrm>
            <a:off x="7942316" y="3270412"/>
            <a:ext cx="105104" cy="106801"/>
          </a:xfrm>
          <a:prstGeom prst="ellipse">
            <a:avLst/>
          </a:prstGeom>
          <a:solidFill>
            <a:srgbClr val="69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10590F4-655E-3C6A-9C2D-A1661C358794}"/>
              </a:ext>
            </a:extLst>
          </p:cNvPr>
          <p:cNvSpPr/>
          <p:nvPr/>
        </p:nvSpPr>
        <p:spPr>
          <a:xfrm rot="2861436">
            <a:off x="7605985" y="3270412"/>
            <a:ext cx="189186" cy="315310"/>
          </a:xfrm>
          <a:prstGeom prst="ellipse">
            <a:avLst/>
          </a:prstGeom>
          <a:solidFill>
            <a:srgbClr val="69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546BD91-A50C-D843-012A-0658848224F9}"/>
              </a:ext>
            </a:extLst>
          </p:cNvPr>
          <p:cNvSpPr txBox="1"/>
          <p:nvPr/>
        </p:nvSpPr>
        <p:spPr>
          <a:xfrm>
            <a:off x="8145953" y="3007881"/>
            <a:ext cx="3850734" cy="369332"/>
          </a:xfrm>
          <a:prstGeom prst="rect">
            <a:avLst/>
          </a:prstGeom>
          <a:noFill/>
        </p:spPr>
        <p:txBody>
          <a:bodyPr wrap="none" rtlCol="0">
            <a:spAutoFit/>
          </a:bodyPr>
          <a:lstStyle/>
          <a:p>
            <a:r>
              <a:rPr lang="en-GB" dirty="0">
                <a:solidFill>
                  <a:srgbClr val="5994D5"/>
                </a:solidFill>
                <a:latin typeface="Book Antiqua" panose="02040602050305030304" pitchFamily="18" charset="0"/>
              </a:rPr>
              <a:t>Some aerosols cool down the planet</a:t>
            </a:r>
          </a:p>
        </p:txBody>
      </p:sp>
      <p:pic>
        <p:nvPicPr>
          <p:cNvPr id="13" name="Picture 12">
            <a:extLst>
              <a:ext uri="{FF2B5EF4-FFF2-40B4-BE49-F238E27FC236}">
                <a16:creationId xmlns:a16="http://schemas.microsoft.com/office/drawing/2014/main" id="{F0AB6E7B-BB41-32B8-7B71-1614F59AD77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40" b="95520" l="1500" r="99200">
                        <a14:foregroundMark x1="36300" y1="6560" x2="36300" y2="6560"/>
                        <a14:foregroundMark x1="61100" y1="5600" x2="61100" y2="5600"/>
                        <a14:foregroundMark x1="72500" y1="11840" x2="72500" y2="11840"/>
                        <a14:foregroundMark x1="62300" y1="63520" x2="65000" y2="84160"/>
                        <a14:foregroundMark x1="80000" y1="65600" x2="94600" y2="83520"/>
                        <a14:foregroundMark x1="81300" y1="69920" x2="35500" y2="80480"/>
                        <a14:foregroundMark x1="75000" y1="81600" x2="29000" y2="89920"/>
                        <a14:foregroundMark x1="69000" y1="87200" x2="8800" y2="94560"/>
                        <a14:foregroundMark x1="21300" y1="74240" x2="1500" y2="85920"/>
                        <a14:foregroundMark x1="19400" y1="82560" x2="8400" y2="94240"/>
                        <a14:foregroundMark x1="26300" y1="83520" x2="11100" y2="90880"/>
                        <a14:foregroundMark x1="68600" y1="86560" x2="60900" y2="89920"/>
                        <a14:foregroundMark x1="65500" y1="90880" x2="84000" y2="95520"/>
                        <a14:foregroundMark x1="84800" y1="79840" x2="91300" y2="90240"/>
                        <a14:foregroundMark x1="96700" y1="79840" x2="98000" y2="94560"/>
                        <a14:foregroundMark x1="99200" y1="78880" x2="99200" y2="81920"/>
                        <a14:foregroundMark x1="77500" y1="61280" x2="77500" y2="69600"/>
                      </a14:backgroundRemoval>
                    </a14:imgEffect>
                  </a14:imgLayer>
                </a14:imgProps>
              </a:ext>
            </a:extLst>
          </a:blip>
          <a:srcRect r="1414" b="20458"/>
          <a:stretch/>
        </p:blipFill>
        <p:spPr>
          <a:xfrm>
            <a:off x="6181671" y="3827186"/>
            <a:ext cx="6010329" cy="3030814"/>
          </a:xfrm>
          <a:prstGeom prst="rect">
            <a:avLst/>
          </a:prstGeom>
        </p:spPr>
      </p:pic>
      <p:sp>
        <p:nvSpPr>
          <p:cNvPr id="15" name="TextBox 14">
            <a:extLst>
              <a:ext uri="{FF2B5EF4-FFF2-40B4-BE49-F238E27FC236}">
                <a16:creationId xmlns:a16="http://schemas.microsoft.com/office/drawing/2014/main" id="{1CB5737D-B717-B3D3-4DE5-BB2FB054809A}"/>
              </a:ext>
            </a:extLst>
          </p:cNvPr>
          <p:cNvSpPr txBox="1"/>
          <p:nvPr/>
        </p:nvSpPr>
        <p:spPr>
          <a:xfrm>
            <a:off x="85671" y="6311900"/>
            <a:ext cx="6096000" cy="478849"/>
          </a:xfrm>
          <a:prstGeom prst="rect">
            <a:avLst/>
          </a:prstGeom>
          <a:noFill/>
        </p:spPr>
        <p:txBody>
          <a:bodyPr wrap="square">
            <a:spAutoFit/>
          </a:bodyPr>
          <a:lstStyle/>
          <a:p>
            <a:pPr>
              <a:lnSpc>
                <a:spcPct val="107000"/>
              </a:lnSpc>
              <a:spcAft>
                <a:spcPts val="800"/>
              </a:spcAft>
            </a:pPr>
            <a:r>
              <a:rPr lang="en-GB" sz="1200" dirty="0">
                <a:solidFill>
                  <a:srgbClr val="5994D5"/>
                </a:solidFill>
                <a:effectLst/>
                <a:latin typeface="Calibri" panose="020F0502020204030204" pitchFamily="34" charset="0"/>
                <a:ea typeface="Calibri" panose="020F0502020204030204" pitchFamily="34" charset="0"/>
                <a:cs typeface="Times New Roman" panose="02020603050405020304" pitchFamily="18" charset="0"/>
              </a:rPr>
              <a:t>Keith, D. W. &amp; </a:t>
            </a:r>
            <a:r>
              <a:rPr lang="en-GB" sz="1200" dirty="0" err="1">
                <a:solidFill>
                  <a:srgbClr val="5994D5"/>
                </a:solidFill>
                <a:effectLst/>
                <a:latin typeface="Calibri" panose="020F0502020204030204" pitchFamily="34" charset="0"/>
                <a:ea typeface="Calibri" panose="020F0502020204030204" pitchFamily="34" charset="0"/>
                <a:cs typeface="Times New Roman" panose="02020603050405020304" pitchFamily="18" charset="0"/>
              </a:rPr>
              <a:t>MacMartin</a:t>
            </a:r>
            <a:r>
              <a:rPr lang="en-GB" sz="1200" dirty="0">
                <a:solidFill>
                  <a:srgbClr val="5994D5"/>
                </a:solidFill>
                <a:effectLst/>
                <a:latin typeface="Calibri" panose="020F0502020204030204" pitchFamily="34" charset="0"/>
                <a:ea typeface="Calibri" panose="020F0502020204030204" pitchFamily="34" charset="0"/>
                <a:cs typeface="Times New Roman" panose="02020603050405020304" pitchFamily="18" charset="0"/>
              </a:rPr>
              <a:t>, D. G. A temporary, moderate and responsive scenario for solar geoengineering. Nat. </a:t>
            </a:r>
            <a:r>
              <a:rPr lang="en-GB" sz="1200" dirty="0" err="1">
                <a:solidFill>
                  <a:srgbClr val="5994D5"/>
                </a:solidFill>
                <a:effectLst/>
                <a:latin typeface="Calibri" panose="020F0502020204030204" pitchFamily="34" charset="0"/>
                <a:ea typeface="Calibri" panose="020F0502020204030204" pitchFamily="34" charset="0"/>
                <a:cs typeface="Times New Roman" panose="02020603050405020304" pitchFamily="18" charset="0"/>
              </a:rPr>
              <a:t>Clim</a:t>
            </a:r>
            <a:r>
              <a:rPr lang="en-GB" sz="1200" dirty="0">
                <a:solidFill>
                  <a:srgbClr val="5994D5"/>
                </a:solidFill>
                <a:effectLst/>
                <a:latin typeface="Calibri" panose="020F0502020204030204" pitchFamily="34" charset="0"/>
                <a:ea typeface="Calibri" panose="020F0502020204030204" pitchFamily="34" charset="0"/>
                <a:cs typeface="Times New Roman" panose="02020603050405020304" pitchFamily="18" charset="0"/>
              </a:rPr>
              <a:t>. Change 5, 201–206 (2015).</a:t>
            </a:r>
          </a:p>
        </p:txBody>
      </p:sp>
      <p:sp>
        <p:nvSpPr>
          <p:cNvPr id="14" name="Oval 13">
            <a:extLst>
              <a:ext uri="{FF2B5EF4-FFF2-40B4-BE49-F238E27FC236}">
                <a16:creationId xmlns:a16="http://schemas.microsoft.com/office/drawing/2014/main" id="{55767100-370B-E123-5E88-E1FBBAA46682}"/>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046D053-FAED-0C30-5050-0D38A8F7C905}"/>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A9B4C79-D971-0352-3B70-5013F7FB70AE}"/>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C510BA48-7668-8D79-B934-50A49C55E9DA}"/>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C2FB50EF-8F90-B1D5-98CA-D26E928AFC62}"/>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CCB4AACE-B451-163C-98E2-FD91B41236D7}"/>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CCD4F537-07CB-F1EB-41D8-6FF2DFEC82F2}"/>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DF649983-2CF0-1477-7FF6-D76F3702E884}"/>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4EA8995A-98BE-F663-C55A-89D8299510BB}"/>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4480109B-B19B-24CF-E112-61B363351F30}"/>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0ADD12D7-E484-4C7A-8F88-52A95389451A}"/>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8C5F8F46-34FB-4ADD-0354-7196D8BEA115}"/>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041C159D-E32B-0F6C-E3BF-9629AE28DD0E}"/>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10F13EEA-B026-1AA2-DF91-90650F80EAD9}"/>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1579ADF2-F1D7-23BB-0B94-B86C0BE7A8E1}"/>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AB78C51C-3833-376A-D502-3A73B047D953}"/>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9F9C5B06-66FD-F450-3176-98424CA38CAF}"/>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358831D8-5F40-8E79-80A8-039307B25241}"/>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B2C26FE7-4B63-5052-6672-8BDC1B317CCD}"/>
              </a:ext>
            </a:extLst>
          </p:cNvPr>
          <p:cNvSpPr/>
          <p:nvPr/>
        </p:nvSpPr>
        <p:spPr>
          <a:xfrm>
            <a:off x="3092232"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34C4D266-C3A8-C247-35EA-8199158607A6}"/>
              </a:ext>
            </a:extLst>
          </p:cNvPr>
          <p:cNvSpPr/>
          <p:nvPr/>
        </p:nvSpPr>
        <p:spPr>
          <a:xfrm>
            <a:off x="3314763"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7BAB9296-F906-22F5-D1A2-2FE98169B53A}"/>
              </a:ext>
            </a:extLst>
          </p:cNvPr>
          <p:cNvSpPr/>
          <p:nvPr/>
        </p:nvSpPr>
        <p:spPr>
          <a:xfrm>
            <a:off x="3460432"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ED59EF98-4ED2-EFAF-A6B2-591684E6AD6E}"/>
              </a:ext>
            </a:extLst>
          </p:cNvPr>
          <p:cNvSpPr/>
          <p:nvPr/>
        </p:nvSpPr>
        <p:spPr>
          <a:xfrm>
            <a:off x="3606101"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CCB179B7-0B59-FCF5-0DF9-4453C8246CD9}"/>
              </a:ext>
            </a:extLst>
          </p:cNvPr>
          <p:cNvSpPr/>
          <p:nvPr/>
        </p:nvSpPr>
        <p:spPr>
          <a:xfrm>
            <a:off x="374543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9B496282-2A4C-3B79-BE12-465401BC4314}"/>
              </a:ext>
            </a:extLst>
          </p:cNvPr>
          <p:cNvSpPr/>
          <p:nvPr/>
        </p:nvSpPr>
        <p:spPr>
          <a:xfrm>
            <a:off x="396797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98D71D17-5521-1EBD-BDD6-E1518CF7603F}"/>
              </a:ext>
            </a:extLst>
          </p:cNvPr>
          <p:cNvSpPr/>
          <p:nvPr/>
        </p:nvSpPr>
        <p:spPr>
          <a:xfrm>
            <a:off x="411363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D335E03B-4710-C4E4-572F-73DD232AB5C9}"/>
              </a:ext>
            </a:extLst>
          </p:cNvPr>
          <p:cNvSpPr/>
          <p:nvPr/>
        </p:nvSpPr>
        <p:spPr>
          <a:xfrm>
            <a:off x="425930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F78473D5-6BDB-21A3-89E2-84985813FE31}"/>
              </a:ext>
            </a:extLst>
          </p:cNvPr>
          <p:cNvSpPr/>
          <p:nvPr/>
        </p:nvSpPr>
        <p:spPr>
          <a:xfrm>
            <a:off x="4397345" y="94194"/>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F856B2FD-D84B-DB00-AF88-51ED628DB11F}"/>
              </a:ext>
            </a:extLst>
          </p:cNvPr>
          <p:cNvSpPr/>
          <p:nvPr/>
        </p:nvSpPr>
        <p:spPr>
          <a:xfrm>
            <a:off x="4619876" y="130194"/>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F94CBC27-E3B7-90D3-57C3-62F3D30D8F85}"/>
              </a:ext>
            </a:extLst>
          </p:cNvPr>
          <p:cNvSpPr/>
          <p:nvPr/>
        </p:nvSpPr>
        <p:spPr>
          <a:xfrm>
            <a:off x="4765545" y="130194"/>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0A75CA9D-8C06-7C6B-4408-3DD3F1AE18CB}"/>
              </a:ext>
            </a:extLst>
          </p:cNvPr>
          <p:cNvSpPr/>
          <p:nvPr/>
        </p:nvSpPr>
        <p:spPr>
          <a:xfrm>
            <a:off x="4911214" y="128112"/>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E6104826-6A22-7F1C-1FE3-639A2A29AB1D}"/>
              </a:ext>
            </a:extLst>
          </p:cNvPr>
          <p:cNvSpPr/>
          <p:nvPr/>
        </p:nvSpPr>
        <p:spPr>
          <a:xfrm>
            <a:off x="5052883" y="128112"/>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3BD68BA6-29B3-6CB4-1BD5-D327575479CB}"/>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E827375B-496A-1605-0E4B-5D574DE58620}"/>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63E1CB5F-1E8F-88AC-D346-9F935E62526F}"/>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7ABE81E7-D6B1-0CE5-939B-69B44BF04EEF}"/>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72083741-991A-038E-6478-AD1272EA7FBF}"/>
              </a:ext>
            </a:extLst>
          </p:cNvPr>
          <p:cNvSpPr/>
          <p:nvPr/>
        </p:nvSpPr>
        <p:spPr>
          <a:xfrm>
            <a:off x="1949703" y="5153538"/>
            <a:ext cx="3449581" cy="810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BFD6EF"/>
                </a:solidFill>
                <a:latin typeface="Book Antiqua" panose="02040602050305030304" pitchFamily="18" charset="0"/>
              </a:rPr>
              <a:t>Mirrors in space</a:t>
            </a:r>
          </a:p>
          <a:p>
            <a:pPr algn="ctr"/>
            <a:r>
              <a:rPr lang="en-GB" dirty="0">
                <a:solidFill>
                  <a:srgbClr val="BFD6EF"/>
                </a:solidFill>
                <a:latin typeface="Book Antiqua" panose="02040602050305030304" pitchFamily="18" charset="0"/>
              </a:rPr>
              <a:t>Increasing surface reflectivity</a:t>
            </a:r>
          </a:p>
          <a:p>
            <a:pPr algn="ctr"/>
            <a:r>
              <a:rPr lang="en-GB" dirty="0">
                <a:solidFill>
                  <a:srgbClr val="BFD6EF"/>
                </a:solidFill>
                <a:latin typeface="Book Antiqua" panose="02040602050305030304" pitchFamily="18" charset="0"/>
              </a:rPr>
              <a:t>Carbon capture</a:t>
            </a:r>
          </a:p>
          <a:p>
            <a:pPr algn="ctr"/>
            <a:r>
              <a:rPr lang="en-GB" dirty="0">
                <a:solidFill>
                  <a:srgbClr val="BFD6EF"/>
                </a:solidFill>
                <a:latin typeface="Book Antiqua" panose="02040602050305030304" pitchFamily="18" charset="0"/>
              </a:rPr>
              <a:t>Afforestation</a:t>
            </a:r>
          </a:p>
          <a:p>
            <a:pPr algn="ctr"/>
            <a:r>
              <a:rPr lang="en-GB" dirty="0">
                <a:solidFill>
                  <a:srgbClr val="BFD6EF"/>
                </a:solidFill>
                <a:latin typeface="Book Antiqua" panose="02040602050305030304" pitchFamily="18" charset="0"/>
              </a:rPr>
              <a:t>etc.</a:t>
            </a:r>
          </a:p>
        </p:txBody>
      </p:sp>
    </p:spTree>
    <p:extLst>
      <p:ext uri="{BB962C8B-B14F-4D97-AF65-F5344CB8AC3E}">
        <p14:creationId xmlns:p14="http://schemas.microsoft.com/office/powerpoint/2010/main" val="411963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A4141-88A0-19D7-343B-7ACAF6F4AEBA}"/>
              </a:ext>
            </a:extLst>
          </p:cNvPr>
          <p:cNvSpPr>
            <a:spLocks noGrp="1"/>
          </p:cNvSpPr>
          <p:nvPr>
            <p:ph type="title"/>
          </p:nvPr>
        </p:nvSpPr>
        <p:spPr/>
        <p:txBody>
          <a:bodyPr/>
          <a:lstStyle/>
          <a:p>
            <a:r>
              <a:rPr lang="en-GB" dirty="0">
                <a:solidFill>
                  <a:srgbClr val="BFD6EF"/>
                </a:solidFill>
                <a:latin typeface="Book Antiqua" panose="02040602050305030304" pitchFamily="18" charset="0"/>
              </a:rPr>
              <a:t>Long term future</a:t>
            </a:r>
          </a:p>
        </p:txBody>
      </p:sp>
      <p:pic>
        <p:nvPicPr>
          <p:cNvPr id="5" name="Picture 4">
            <a:extLst>
              <a:ext uri="{FF2B5EF4-FFF2-40B4-BE49-F238E27FC236}">
                <a16:creationId xmlns:a16="http://schemas.microsoft.com/office/drawing/2014/main" id="{DCB12C5A-3D8E-5191-28AB-9471A01F787F}"/>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utout numberOfShades="5"/>
                    </a14:imgEffect>
                    <a14:imgEffect>
                      <a14:brightnessContrast bright="-20000"/>
                    </a14:imgEffect>
                  </a14:imgLayer>
                </a14:imgProps>
              </a:ext>
            </a:extLst>
          </a:blip>
          <a:srcRect l="25720"/>
          <a:stretch/>
        </p:blipFill>
        <p:spPr>
          <a:xfrm>
            <a:off x="2809875" y="1459352"/>
            <a:ext cx="7057230" cy="4855723"/>
          </a:xfrm>
          <a:prstGeom prst="rect">
            <a:avLst/>
          </a:prstGeom>
        </p:spPr>
      </p:pic>
      <p:sp>
        <p:nvSpPr>
          <p:cNvPr id="7" name="Oval 6">
            <a:extLst>
              <a:ext uri="{FF2B5EF4-FFF2-40B4-BE49-F238E27FC236}">
                <a16:creationId xmlns:a16="http://schemas.microsoft.com/office/drawing/2014/main" id="{D5F2212D-9F86-0F18-2F9F-6F99C03FBD4F}"/>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50BA2A70-0FA7-7EBE-7109-1A09113D1352}"/>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518AE0D6-9325-FA5C-C869-166D3ABFE522}"/>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253F57BE-1F2F-8264-F77E-A641C851632B}"/>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7832FFE8-0951-8E64-891D-8EDD0B1C0D41}"/>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26B0773-B044-B368-2413-DDF92AE01D6B}"/>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A3789B64-2E9E-7699-D0A9-EBE2E1761CEE}"/>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0B0C626-D2CA-D210-35DA-4DF8517F617E}"/>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D61378A-255B-DF3B-30E9-BBBAD1765C74}"/>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3EFD4E41-1657-84CB-A466-A0DD63C3D4F4}"/>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626CBBE3-8BF3-2E62-D991-2F9627122F46}"/>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B729996E-3725-D487-31B9-22B456A9AFC2}"/>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881C1731-40EB-F4F4-1DAC-B8CBA2335DCA}"/>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B4C7D5D6-32D0-2BDE-2FF1-FE3FB8BE2446}"/>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E6A3048D-5F64-195C-E81A-152F26610B23}"/>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F0F5ED66-CD34-CA75-72B4-D8D9DAD9AAA7}"/>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284C2027-AE18-3A0E-396F-FFA1C722D9A3}"/>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5736EF46-2A2B-E8B9-D231-6097417AF767}"/>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31F2536A-D85C-41D4-721F-C016EF5C464A}"/>
              </a:ext>
            </a:extLst>
          </p:cNvPr>
          <p:cNvSpPr/>
          <p:nvPr/>
        </p:nvSpPr>
        <p:spPr>
          <a:xfrm>
            <a:off x="3092232"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59F3BFCD-248E-B16C-4DB5-FBC8DB9814E1}"/>
              </a:ext>
            </a:extLst>
          </p:cNvPr>
          <p:cNvSpPr/>
          <p:nvPr/>
        </p:nvSpPr>
        <p:spPr>
          <a:xfrm>
            <a:off x="3314763"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586B4365-AC34-B7FC-F035-99D7A7C970EF}"/>
              </a:ext>
            </a:extLst>
          </p:cNvPr>
          <p:cNvSpPr/>
          <p:nvPr/>
        </p:nvSpPr>
        <p:spPr>
          <a:xfrm>
            <a:off x="3460432"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CD678258-9A05-F303-0054-1E15287A88E0}"/>
              </a:ext>
            </a:extLst>
          </p:cNvPr>
          <p:cNvSpPr/>
          <p:nvPr/>
        </p:nvSpPr>
        <p:spPr>
          <a:xfrm>
            <a:off x="3606101"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C5D547B9-8010-CDE1-FC63-CE371F4040CB}"/>
              </a:ext>
            </a:extLst>
          </p:cNvPr>
          <p:cNvSpPr/>
          <p:nvPr/>
        </p:nvSpPr>
        <p:spPr>
          <a:xfrm>
            <a:off x="374543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2CBA71DA-D701-65DE-57F9-01877581122A}"/>
              </a:ext>
            </a:extLst>
          </p:cNvPr>
          <p:cNvSpPr/>
          <p:nvPr/>
        </p:nvSpPr>
        <p:spPr>
          <a:xfrm>
            <a:off x="396797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FBF3EFD7-A484-A9CB-71F3-DFCE09BFE895}"/>
              </a:ext>
            </a:extLst>
          </p:cNvPr>
          <p:cNvSpPr/>
          <p:nvPr/>
        </p:nvSpPr>
        <p:spPr>
          <a:xfrm>
            <a:off x="411363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073733F6-4F09-71EB-0E2B-BEE9DCBAE6C0}"/>
              </a:ext>
            </a:extLst>
          </p:cNvPr>
          <p:cNvSpPr/>
          <p:nvPr/>
        </p:nvSpPr>
        <p:spPr>
          <a:xfrm>
            <a:off x="425930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5B0BEAF3-7C1E-A95D-3333-025D4DFD812C}"/>
              </a:ext>
            </a:extLst>
          </p:cNvPr>
          <p:cNvSpPr/>
          <p:nvPr/>
        </p:nvSpPr>
        <p:spPr>
          <a:xfrm>
            <a:off x="4397345" y="94194"/>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C3A2D30D-E2F8-D781-036C-225FB0DB730B}"/>
              </a:ext>
            </a:extLst>
          </p:cNvPr>
          <p:cNvSpPr/>
          <p:nvPr/>
        </p:nvSpPr>
        <p:spPr>
          <a:xfrm>
            <a:off x="4619876" y="130194"/>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B39DCA30-13F8-2B59-3623-ADE70893554A}"/>
              </a:ext>
            </a:extLst>
          </p:cNvPr>
          <p:cNvSpPr/>
          <p:nvPr/>
        </p:nvSpPr>
        <p:spPr>
          <a:xfrm>
            <a:off x="4765545" y="130194"/>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6F91C829-F092-89EE-F33F-9C23076C1C8C}"/>
              </a:ext>
            </a:extLst>
          </p:cNvPr>
          <p:cNvSpPr/>
          <p:nvPr/>
        </p:nvSpPr>
        <p:spPr>
          <a:xfrm>
            <a:off x="4911214" y="128112"/>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49916E2E-965D-E29E-3216-258A3D0417DA}"/>
              </a:ext>
            </a:extLst>
          </p:cNvPr>
          <p:cNvSpPr/>
          <p:nvPr/>
        </p:nvSpPr>
        <p:spPr>
          <a:xfrm>
            <a:off x="5052883" y="128112"/>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1F695335-71F0-00F7-8018-8FD86AF1F103}"/>
              </a:ext>
            </a:extLst>
          </p:cNvPr>
          <p:cNvSpPr/>
          <p:nvPr/>
        </p:nvSpPr>
        <p:spPr>
          <a:xfrm>
            <a:off x="5182681" y="7964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5C916F0C-1551-347C-0D3E-2BDB1383BBEB}"/>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D46E70F3-7B8E-1830-5B60-AECB5B0A3B0A}"/>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40402D77-42DD-D52E-6BCA-875BAD94A055}"/>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4148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AF30255C-EE0C-5934-0275-A2A7454F8634}"/>
              </a:ext>
            </a:extLst>
          </p:cNvPr>
          <p:cNvSpPr>
            <a:spLocks noGrp="1"/>
          </p:cNvSpPr>
          <p:nvPr>
            <p:ph type="title"/>
          </p:nvPr>
        </p:nvSpPr>
        <p:spPr>
          <a:xfrm>
            <a:off x="838200" y="365125"/>
            <a:ext cx="10515600" cy="1325563"/>
          </a:xfrm>
        </p:spPr>
        <p:txBody>
          <a:bodyPr/>
          <a:lstStyle/>
          <a:p>
            <a:r>
              <a:rPr lang="en-GB" dirty="0">
                <a:solidFill>
                  <a:srgbClr val="BFD6EF"/>
                </a:solidFill>
                <a:latin typeface="Book Antiqua" panose="02040602050305030304" pitchFamily="18" charset="0"/>
                <a:cs typeface="Dubai Medium" panose="020B0603030403030204" pitchFamily="34" charset="-78"/>
              </a:rPr>
              <a:t>The Inevitable Doom of all Life on Earth</a:t>
            </a:r>
          </a:p>
        </p:txBody>
      </p:sp>
      <p:pic>
        <p:nvPicPr>
          <p:cNvPr id="3074" name="Picture 2" descr="The Habitable Zone | The Search For Life – Exoplanet Exploration: Planets  Beyond our Solar System">
            <a:extLst>
              <a:ext uri="{FF2B5EF4-FFF2-40B4-BE49-F238E27FC236}">
                <a16:creationId xmlns:a16="http://schemas.microsoft.com/office/drawing/2014/main" id="{A1CB1517-1311-E366-876D-7F11B1162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1" y="1690688"/>
            <a:ext cx="6747202" cy="45577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F8C579C-F012-35D4-8358-2048D5AC2BF8}"/>
              </a:ext>
            </a:extLst>
          </p:cNvPr>
          <p:cNvSpPr txBox="1"/>
          <p:nvPr/>
        </p:nvSpPr>
        <p:spPr>
          <a:xfrm>
            <a:off x="7846110" y="1690688"/>
            <a:ext cx="4215262" cy="3539430"/>
          </a:xfrm>
          <a:prstGeom prst="rect">
            <a:avLst/>
          </a:prstGeom>
          <a:noFill/>
        </p:spPr>
        <p:txBody>
          <a:bodyPr wrap="square" rtlCol="0">
            <a:spAutoFit/>
          </a:bodyPr>
          <a:lstStyle/>
          <a:p>
            <a:r>
              <a:rPr lang="en-GB" sz="2800" dirty="0">
                <a:solidFill>
                  <a:srgbClr val="5994D5"/>
                </a:solidFill>
                <a:latin typeface="Book Antiqua" panose="02040602050305030304" pitchFamily="18" charset="0"/>
              </a:rPr>
              <a:t>1-3 billion years time</a:t>
            </a:r>
          </a:p>
          <a:p>
            <a:endParaRPr lang="en-GB" sz="2800" dirty="0">
              <a:solidFill>
                <a:srgbClr val="5994D5"/>
              </a:solidFill>
              <a:latin typeface="Book Antiqua" panose="02040602050305030304" pitchFamily="18" charset="0"/>
            </a:endParaRPr>
          </a:p>
          <a:p>
            <a:r>
              <a:rPr lang="en-GB" sz="2800" dirty="0">
                <a:solidFill>
                  <a:srgbClr val="5994D5"/>
                </a:solidFill>
                <a:latin typeface="Book Antiqua" panose="02040602050305030304" pitchFamily="18" charset="0"/>
              </a:rPr>
              <a:t>Move to Mars or Titan?</a:t>
            </a:r>
          </a:p>
          <a:p>
            <a:endParaRPr lang="en-GB" sz="2800" dirty="0">
              <a:solidFill>
                <a:srgbClr val="5994D5"/>
              </a:solidFill>
              <a:latin typeface="Book Antiqua" panose="02040602050305030304" pitchFamily="18" charset="0"/>
            </a:endParaRPr>
          </a:p>
          <a:p>
            <a:r>
              <a:rPr lang="en-GB" sz="2800" dirty="0">
                <a:solidFill>
                  <a:srgbClr val="5994D5"/>
                </a:solidFill>
                <a:latin typeface="Book Antiqua" panose="02040602050305030304" pitchFamily="18" charset="0"/>
              </a:rPr>
              <a:t>Send life to other planets now?</a:t>
            </a:r>
          </a:p>
          <a:p>
            <a:endParaRPr lang="en-GB" sz="2800" dirty="0">
              <a:solidFill>
                <a:srgbClr val="5994D5"/>
              </a:solidFill>
              <a:latin typeface="Book Antiqua" panose="02040602050305030304" pitchFamily="18" charset="0"/>
            </a:endParaRPr>
          </a:p>
          <a:p>
            <a:endParaRPr lang="en-GB" sz="2800" dirty="0">
              <a:solidFill>
                <a:srgbClr val="5994D5"/>
              </a:solidFill>
              <a:latin typeface="Book Antiqua" panose="02040602050305030304" pitchFamily="18" charset="0"/>
            </a:endParaRPr>
          </a:p>
        </p:txBody>
      </p:sp>
      <p:sp>
        <p:nvSpPr>
          <p:cNvPr id="4" name="Oval 3">
            <a:extLst>
              <a:ext uri="{FF2B5EF4-FFF2-40B4-BE49-F238E27FC236}">
                <a16:creationId xmlns:a16="http://schemas.microsoft.com/office/drawing/2014/main" id="{43C483EF-0691-2808-4933-0B60C36D5AF7}"/>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E9E6A55-BC45-501E-A0A3-D14EB84C990F}"/>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D73EE59-A496-4A98-D00F-EBD3A09ED94C}"/>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4876586D-EDD0-88B9-B03A-EFC3D4DF255A}"/>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A499E1D-4F17-8A0A-18DD-582ECE193370}"/>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19950FAA-FEDF-05E6-5656-01316C0CCCDD}"/>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087B3311-A447-5EE3-FC00-6A32DDDF75A8}"/>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DBAA7E6-BFB5-497E-D06B-DB6FF39FEEEE}"/>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F5DC0733-507E-8788-0352-AC8F7C124F20}"/>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3CC37F62-0E18-9DEE-AEA5-C5AF6CE5D2BB}"/>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E99D0A43-C7E6-242E-4848-C06100F00245}"/>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C7C6E728-5093-6E2E-2C99-82C15146997E}"/>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9D74FDD0-2890-6698-4240-CF0A36C629E4}"/>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3B67EC06-6D98-48BE-C4CE-8B641270C168}"/>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F3B6FB90-BD84-1FAD-2E03-49B5E8D73477}"/>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BEC82D21-4E9D-C06D-2FC8-44BA32FC1E28}"/>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433BAF5F-D41B-672F-3913-FF705C04EF32}"/>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678AC4D4-2107-BB46-F356-3FC36903FA4F}"/>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B1C8F253-B46C-59C5-C5D6-2F3B260E5EED}"/>
              </a:ext>
            </a:extLst>
          </p:cNvPr>
          <p:cNvSpPr/>
          <p:nvPr/>
        </p:nvSpPr>
        <p:spPr>
          <a:xfrm>
            <a:off x="3092232"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C96D4D3F-5F17-B801-8732-A6F940143847}"/>
              </a:ext>
            </a:extLst>
          </p:cNvPr>
          <p:cNvSpPr/>
          <p:nvPr/>
        </p:nvSpPr>
        <p:spPr>
          <a:xfrm>
            <a:off x="3314763"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1EC5B4AD-1425-EC32-A2C2-1781B1A787CE}"/>
              </a:ext>
            </a:extLst>
          </p:cNvPr>
          <p:cNvSpPr/>
          <p:nvPr/>
        </p:nvSpPr>
        <p:spPr>
          <a:xfrm>
            <a:off x="3460432"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28CF769D-D9C6-5AF1-920A-5A1350CACDF8}"/>
              </a:ext>
            </a:extLst>
          </p:cNvPr>
          <p:cNvSpPr/>
          <p:nvPr/>
        </p:nvSpPr>
        <p:spPr>
          <a:xfrm>
            <a:off x="3606101"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0DED6A2D-7E97-24B0-DBB2-27ED0848153E}"/>
              </a:ext>
            </a:extLst>
          </p:cNvPr>
          <p:cNvSpPr/>
          <p:nvPr/>
        </p:nvSpPr>
        <p:spPr>
          <a:xfrm>
            <a:off x="374543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63AC14FB-631F-F716-5767-837FBE5D2430}"/>
              </a:ext>
            </a:extLst>
          </p:cNvPr>
          <p:cNvSpPr/>
          <p:nvPr/>
        </p:nvSpPr>
        <p:spPr>
          <a:xfrm>
            <a:off x="396797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B3A0F87C-A978-E7BD-F952-0BC3821362A4}"/>
              </a:ext>
            </a:extLst>
          </p:cNvPr>
          <p:cNvSpPr/>
          <p:nvPr/>
        </p:nvSpPr>
        <p:spPr>
          <a:xfrm>
            <a:off x="411363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60546EAE-2194-A0CB-CF8D-C9271C8A033B}"/>
              </a:ext>
            </a:extLst>
          </p:cNvPr>
          <p:cNvSpPr/>
          <p:nvPr/>
        </p:nvSpPr>
        <p:spPr>
          <a:xfrm>
            <a:off x="425930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C8248E90-BB5A-C50E-A85C-E9E2FA588AD6}"/>
              </a:ext>
            </a:extLst>
          </p:cNvPr>
          <p:cNvSpPr/>
          <p:nvPr/>
        </p:nvSpPr>
        <p:spPr>
          <a:xfrm>
            <a:off x="4397345" y="94194"/>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8CDDC2E3-E331-0279-7A5F-07460432A0D3}"/>
              </a:ext>
            </a:extLst>
          </p:cNvPr>
          <p:cNvSpPr/>
          <p:nvPr/>
        </p:nvSpPr>
        <p:spPr>
          <a:xfrm>
            <a:off x="4619876" y="130194"/>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28C401A3-350A-4C00-2D49-3924BF7E7D47}"/>
              </a:ext>
            </a:extLst>
          </p:cNvPr>
          <p:cNvSpPr/>
          <p:nvPr/>
        </p:nvSpPr>
        <p:spPr>
          <a:xfrm>
            <a:off x="4765545" y="130194"/>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139F5409-1323-9D2E-F566-E4CE2A76CA2A}"/>
              </a:ext>
            </a:extLst>
          </p:cNvPr>
          <p:cNvSpPr/>
          <p:nvPr/>
        </p:nvSpPr>
        <p:spPr>
          <a:xfrm>
            <a:off x="4911214" y="128112"/>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3" name="Oval 3072">
            <a:extLst>
              <a:ext uri="{FF2B5EF4-FFF2-40B4-BE49-F238E27FC236}">
                <a16:creationId xmlns:a16="http://schemas.microsoft.com/office/drawing/2014/main" id="{0C252DBA-0F9A-0E51-95F3-4793324F5C6D}"/>
              </a:ext>
            </a:extLst>
          </p:cNvPr>
          <p:cNvSpPr/>
          <p:nvPr/>
        </p:nvSpPr>
        <p:spPr>
          <a:xfrm>
            <a:off x="5052883" y="128112"/>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6" name="Oval 3075">
            <a:extLst>
              <a:ext uri="{FF2B5EF4-FFF2-40B4-BE49-F238E27FC236}">
                <a16:creationId xmlns:a16="http://schemas.microsoft.com/office/drawing/2014/main" id="{B5610DB2-DFA0-E456-FDCF-3516FAC4949C}"/>
              </a:ext>
            </a:extLst>
          </p:cNvPr>
          <p:cNvSpPr/>
          <p:nvPr/>
        </p:nvSpPr>
        <p:spPr>
          <a:xfrm>
            <a:off x="5182681" y="7964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8" name="Oval 3077">
            <a:extLst>
              <a:ext uri="{FF2B5EF4-FFF2-40B4-BE49-F238E27FC236}">
                <a16:creationId xmlns:a16="http://schemas.microsoft.com/office/drawing/2014/main" id="{1654069C-F1C6-81DE-73AF-8D58CF2CB420}"/>
              </a:ext>
            </a:extLst>
          </p:cNvPr>
          <p:cNvSpPr/>
          <p:nvPr/>
        </p:nvSpPr>
        <p:spPr>
          <a:xfrm>
            <a:off x="5405212" y="11564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0" name="Oval 3079">
            <a:extLst>
              <a:ext uri="{FF2B5EF4-FFF2-40B4-BE49-F238E27FC236}">
                <a16:creationId xmlns:a16="http://schemas.microsoft.com/office/drawing/2014/main" id="{8A4B02BA-A933-0077-0977-75FD7E4CD3A4}"/>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2" name="Oval 3081">
            <a:extLst>
              <a:ext uri="{FF2B5EF4-FFF2-40B4-BE49-F238E27FC236}">
                <a16:creationId xmlns:a16="http://schemas.microsoft.com/office/drawing/2014/main" id="{17FD2691-021E-4051-78FC-303C55917830}"/>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9547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olar System - Wikipedia">
            <a:extLst>
              <a:ext uri="{FF2B5EF4-FFF2-40B4-BE49-F238E27FC236}">
                <a16:creationId xmlns:a16="http://schemas.microsoft.com/office/drawing/2014/main" id="{8E038B58-F6E0-97B7-3FD2-CB580D4CE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1008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E8CD0A-8F4C-F65F-C4C1-EA7168B6F4B9}"/>
              </a:ext>
            </a:extLst>
          </p:cNvPr>
          <p:cNvSpPr>
            <a:spLocks noGrp="1"/>
          </p:cNvSpPr>
          <p:nvPr>
            <p:ph type="title"/>
          </p:nvPr>
        </p:nvSpPr>
        <p:spPr/>
        <p:txBody>
          <a:bodyPr/>
          <a:lstStyle/>
          <a:p>
            <a:r>
              <a:rPr lang="en-GB" dirty="0">
                <a:solidFill>
                  <a:srgbClr val="BFD6EF"/>
                </a:solidFill>
                <a:latin typeface="Book Antiqua" panose="02040602050305030304" pitchFamily="18" charset="0"/>
              </a:rPr>
              <a:t>Habitability and future life</a:t>
            </a:r>
          </a:p>
        </p:txBody>
      </p:sp>
      <p:sp>
        <p:nvSpPr>
          <p:cNvPr id="4" name="Oval 3">
            <a:extLst>
              <a:ext uri="{FF2B5EF4-FFF2-40B4-BE49-F238E27FC236}">
                <a16:creationId xmlns:a16="http://schemas.microsoft.com/office/drawing/2014/main" id="{50C5B1DF-0941-A018-061D-08285957925D}"/>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4B82532-C6C0-4E84-56EE-97EBE46A99EE}"/>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FD720E13-D058-52EC-5D44-4AB55620E95D}"/>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5382396-224B-A89E-3926-D3BC0EF4F869}"/>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12FB86D7-64D3-B8FE-2E87-A8A2B4249D75}"/>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C11C83B-4BC3-4488-6C8F-8B8D9BAD6C5C}"/>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085939C7-0982-C253-C5CE-584EDA72BB1B}"/>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C0606A03-03D5-D64B-B5CA-E69FD80E8CA0}"/>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EAAE2D9C-C340-1E63-93F9-1B17F40F8A32}"/>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4F2E8FBA-2E41-E124-5A70-349453986F84}"/>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A32446CC-26EA-2DA0-42F4-B227ECE8F242}"/>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A0B5989A-13B8-7688-83F5-02966A27FEF2}"/>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48C61DC-0C28-79A2-510B-530612AB2307}"/>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E3C0C666-9758-12FB-A7A7-BC7D24831A39}"/>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8750813D-C73A-791E-91D6-414D6003DCD0}"/>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070D4887-2C9A-E4CE-565A-F61CB2F617D1}"/>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2AABACE9-90D6-3EB4-6DD9-7238879874D6}"/>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425A13D5-4937-BD6D-0633-6FB08A9E1E82}"/>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D04D9735-13F3-40B7-88C0-A0009E35C727}"/>
              </a:ext>
            </a:extLst>
          </p:cNvPr>
          <p:cNvSpPr/>
          <p:nvPr/>
        </p:nvSpPr>
        <p:spPr>
          <a:xfrm>
            <a:off x="3092232"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BB98C872-EB30-FB69-65F6-255592D83CC0}"/>
              </a:ext>
            </a:extLst>
          </p:cNvPr>
          <p:cNvSpPr/>
          <p:nvPr/>
        </p:nvSpPr>
        <p:spPr>
          <a:xfrm>
            <a:off x="3314763"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B55B4440-EE21-906D-6D03-9B33EC25C732}"/>
              </a:ext>
            </a:extLst>
          </p:cNvPr>
          <p:cNvSpPr/>
          <p:nvPr/>
        </p:nvSpPr>
        <p:spPr>
          <a:xfrm>
            <a:off x="3460432"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7CFD05C8-4E42-FFD4-4850-399AA0493ED5}"/>
              </a:ext>
            </a:extLst>
          </p:cNvPr>
          <p:cNvSpPr/>
          <p:nvPr/>
        </p:nvSpPr>
        <p:spPr>
          <a:xfrm>
            <a:off x="3606101"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B21B45D6-B391-9356-E700-74D7C4DB6D23}"/>
              </a:ext>
            </a:extLst>
          </p:cNvPr>
          <p:cNvSpPr/>
          <p:nvPr/>
        </p:nvSpPr>
        <p:spPr>
          <a:xfrm>
            <a:off x="374543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08FFE1DF-D9C3-3B7D-3BC8-73093046E4C4}"/>
              </a:ext>
            </a:extLst>
          </p:cNvPr>
          <p:cNvSpPr/>
          <p:nvPr/>
        </p:nvSpPr>
        <p:spPr>
          <a:xfrm>
            <a:off x="396797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C59B1CF7-1C2B-FFA8-0A85-06B49F95F6D1}"/>
              </a:ext>
            </a:extLst>
          </p:cNvPr>
          <p:cNvSpPr/>
          <p:nvPr/>
        </p:nvSpPr>
        <p:spPr>
          <a:xfrm>
            <a:off x="411363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835AD27F-0FB0-E870-0312-B033CDBD8FA1}"/>
              </a:ext>
            </a:extLst>
          </p:cNvPr>
          <p:cNvSpPr/>
          <p:nvPr/>
        </p:nvSpPr>
        <p:spPr>
          <a:xfrm>
            <a:off x="425930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8AA7740B-67F0-2720-42BC-9823E8B9BE76}"/>
              </a:ext>
            </a:extLst>
          </p:cNvPr>
          <p:cNvSpPr/>
          <p:nvPr/>
        </p:nvSpPr>
        <p:spPr>
          <a:xfrm>
            <a:off x="4397345" y="94194"/>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848369B0-7FBB-386B-2F65-D093C4CA2251}"/>
              </a:ext>
            </a:extLst>
          </p:cNvPr>
          <p:cNvSpPr/>
          <p:nvPr/>
        </p:nvSpPr>
        <p:spPr>
          <a:xfrm>
            <a:off x="4619876" y="130194"/>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3C757686-C17E-C13D-BCF7-AD68FAC9A779}"/>
              </a:ext>
            </a:extLst>
          </p:cNvPr>
          <p:cNvSpPr/>
          <p:nvPr/>
        </p:nvSpPr>
        <p:spPr>
          <a:xfrm>
            <a:off x="4765545" y="130194"/>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2DDACD44-0366-F089-9F92-F655D50DED97}"/>
              </a:ext>
            </a:extLst>
          </p:cNvPr>
          <p:cNvSpPr/>
          <p:nvPr/>
        </p:nvSpPr>
        <p:spPr>
          <a:xfrm>
            <a:off x="4911214" y="128112"/>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6" name="Oval 4095">
            <a:extLst>
              <a:ext uri="{FF2B5EF4-FFF2-40B4-BE49-F238E27FC236}">
                <a16:creationId xmlns:a16="http://schemas.microsoft.com/office/drawing/2014/main" id="{590341BD-7396-5B08-1719-734ED1423591}"/>
              </a:ext>
            </a:extLst>
          </p:cNvPr>
          <p:cNvSpPr/>
          <p:nvPr/>
        </p:nvSpPr>
        <p:spPr>
          <a:xfrm>
            <a:off x="5052883" y="128112"/>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9" name="Oval 4098">
            <a:extLst>
              <a:ext uri="{FF2B5EF4-FFF2-40B4-BE49-F238E27FC236}">
                <a16:creationId xmlns:a16="http://schemas.microsoft.com/office/drawing/2014/main" id="{F97A9750-F45D-9467-5C96-F48C524B19E7}"/>
              </a:ext>
            </a:extLst>
          </p:cNvPr>
          <p:cNvSpPr/>
          <p:nvPr/>
        </p:nvSpPr>
        <p:spPr>
          <a:xfrm>
            <a:off x="5182681" y="7964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1" name="Oval 4100">
            <a:extLst>
              <a:ext uri="{FF2B5EF4-FFF2-40B4-BE49-F238E27FC236}">
                <a16:creationId xmlns:a16="http://schemas.microsoft.com/office/drawing/2014/main" id="{CFAD574C-6112-9CDB-9366-BBB5CABC556C}"/>
              </a:ext>
            </a:extLst>
          </p:cNvPr>
          <p:cNvSpPr/>
          <p:nvPr/>
        </p:nvSpPr>
        <p:spPr>
          <a:xfrm>
            <a:off x="5405212" y="11564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3" name="Oval 4102">
            <a:extLst>
              <a:ext uri="{FF2B5EF4-FFF2-40B4-BE49-F238E27FC236}">
                <a16:creationId xmlns:a16="http://schemas.microsoft.com/office/drawing/2014/main" id="{E60B7E0C-EB30-9446-F48A-D3DE017CED18}"/>
              </a:ext>
            </a:extLst>
          </p:cNvPr>
          <p:cNvSpPr/>
          <p:nvPr/>
        </p:nvSpPr>
        <p:spPr>
          <a:xfrm>
            <a:off x="5550881" y="11564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5" name="Oval 4104">
            <a:extLst>
              <a:ext uri="{FF2B5EF4-FFF2-40B4-BE49-F238E27FC236}">
                <a16:creationId xmlns:a16="http://schemas.microsoft.com/office/drawing/2014/main" id="{EC98A6BA-553D-EEBE-99DD-DDDAB5A8A385}"/>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8664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9FA80-A2DA-B458-BAFA-476CA34DA102}"/>
              </a:ext>
            </a:extLst>
          </p:cNvPr>
          <p:cNvSpPr>
            <a:spLocks noGrp="1"/>
          </p:cNvSpPr>
          <p:nvPr>
            <p:ph type="title"/>
          </p:nvPr>
        </p:nvSpPr>
        <p:spPr/>
        <p:txBody>
          <a:bodyPr/>
          <a:lstStyle/>
          <a:p>
            <a:r>
              <a:rPr lang="en-GB" dirty="0">
                <a:solidFill>
                  <a:srgbClr val="BFD6EF"/>
                </a:solidFill>
                <a:latin typeface="Book Antiqua" panose="02040602050305030304" pitchFamily="18" charset="0"/>
              </a:rPr>
              <a:t>Conclusions</a:t>
            </a:r>
          </a:p>
        </p:txBody>
      </p:sp>
      <p:sp>
        <p:nvSpPr>
          <p:cNvPr id="3" name="Content Placeholder 2">
            <a:extLst>
              <a:ext uri="{FF2B5EF4-FFF2-40B4-BE49-F238E27FC236}">
                <a16:creationId xmlns:a16="http://schemas.microsoft.com/office/drawing/2014/main" id="{3922856B-578F-9C32-93B9-D9796A727799}"/>
              </a:ext>
            </a:extLst>
          </p:cNvPr>
          <p:cNvSpPr>
            <a:spLocks noGrp="1"/>
          </p:cNvSpPr>
          <p:nvPr>
            <p:ph idx="1"/>
          </p:nvPr>
        </p:nvSpPr>
        <p:spPr>
          <a:xfrm>
            <a:off x="838200" y="1690688"/>
            <a:ext cx="8204200" cy="4351338"/>
          </a:xfrm>
        </p:spPr>
        <p:txBody>
          <a:bodyPr>
            <a:normAutofit/>
          </a:bodyPr>
          <a:lstStyle/>
          <a:p>
            <a:r>
              <a:rPr lang="en-GB" dirty="0">
                <a:solidFill>
                  <a:srgbClr val="BFD6EF"/>
                </a:solidFill>
                <a:latin typeface="Book Antiqua" panose="02040602050305030304" pitchFamily="18" charset="0"/>
              </a:rPr>
              <a:t>Planetary science is very valuable for understanding Earth</a:t>
            </a:r>
          </a:p>
          <a:p>
            <a:endParaRPr lang="en-GB" dirty="0">
              <a:solidFill>
                <a:srgbClr val="BFD6EF"/>
              </a:solidFill>
              <a:latin typeface="Book Antiqua" panose="02040602050305030304" pitchFamily="18" charset="0"/>
            </a:endParaRPr>
          </a:p>
          <a:p>
            <a:r>
              <a:rPr lang="en-GB" dirty="0">
                <a:solidFill>
                  <a:srgbClr val="BFD6EF"/>
                </a:solidFill>
                <a:latin typeface="Book Antiqua" panose="02040602050305030304" pitchFamily="18" charset="0"/>
              </a:rPr>
              <a:t>Future discoveries from planetary science will teach us more</a:t>
            </a:r>
          </a:p>
          <a:p>
            <a:endParaRPr lang="en-GB" dirty="0">
              <a:solidFill>
                <a:srgbClr val="BFD6EF"/>
              </a:solidFill>
              <a:latin typeface="Book Antiqua" panose="02040602050305030304" pitchFamily="18" charset="0"/>
            </a:endParaRPr>
          </a:p>
          <a:p>
            <a:r>
              <a:rPr lang="en-GB" dirty="0">
                <a:solidFill>
                  <a:srgbClr val="BFD6EF"/>
                </a:solidFill>
                <a:latin typeface="Book Antiqua" panose="02040602050305030304" pitchFamily="18" charset="0"/>
              </a:rPr>
              <a:t>Combining ecosystems and planetary science gives us interesting theories and ideas – but there is a lot to think about</a:t>
            </a:r>
          </a:p>
        </p:txBody>
      </p:sp>
      <p:pic>
        <p:nvPicPr>
          <p:cNvPr id="5" name="Picture 4">
            <a:extLst>
              <a:ext uri="{FF2B5EF4-FFF2-40B4-BE49-F238E27FC236}">
                <a16:creationId xmlns:a16="http://schemas.microsoft.com/office/drawing/2014/main" id="{319C533B-B67A-9747-E2F5-328615B3420C}"/>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utout numberOfShades="6"/>
                    </a14:imgEffect>
                  </a14:imgLayer>
                </a14:imgProps>
              </a:ext>
            </a:extLst>
          </a:blip>
          <a:srcRect b="65150"/>
          <a:stretch/>
        </p:blipFill>
        <p:spPr>
          <a:xfrm rot="16200000">
            <a:off x="7032107" y="2083319"/>
            <a:ext cx="7652786" cy="2667000"/>
          </a:xfrm>
          <a:prstGeom prst="rect">
            <a:avLst/>
          </a:prstGeom>
        </p:spPr>
      </p:pic>
      <p:sp>
        <p:nvSpPr>
          <p:cNvPr id="6" name="Oval 5">
            <a:extLst>
              <a:ext uri="{FF2B5EF4-FFF2-40B4-BE49-F238E27FC236}">
                <a16:creationId xmlns:a16="http://schemas.microsoft.com/office/drawing/2014/main" id="{5AE08F3F-8DC7-571A-8469-7A89D6D80CDE}"/>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5BE30D62-F7EC-0AD8-DC7E-317BAD3AE47D}"/>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F81CD8B-3908-D6D7-F099-AE096B0F886F}"/>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D11A4CAD-32CE-C315-C119-257B27E2AB17}"/>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92C78A8-D6B5-57EF-8EAB-068BA513F1EF}"/>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352D57DD-7834-0517-5FFF-5CE52BD6F00C}"/>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C3553E6-804C-E817-9327-5B28A539882B}"/>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61A0A38B-8AED-5107-C291-309042A348E3}"/>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2A2CC016-D086-8F7C-95FA-7130949A5F37}"/>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1DDEB646-DA93-F0AD-EB4C-1FD2B2513A5B}"/>
              </a:ext>
            </a:extLst>
          </p:cNvPr>
          <p:cNvSpPr/>
          <p:nvPr/>
        </p:nvSpPr>
        <p:spPr>
          <a:xfrm>
            <a:off x="173603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BFB59399-5A4A-5C59-F3CA-826A1F7D6473}"/>
              </a:ext>
            </a:extLst>
          </p:cNvPr>
          <p:cNvSpPr/>
          <p:nvPr/>
        </p:nvSpPr>
        <p:spPr>
          <a:xfrm>
            <a:off x="1877703"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96187452-3718-4CDC-C7DC-2E6993959024}"/>
              </a:ext>
            </a:extLst>
          </p:cNvPr>
          <p:cNvSpPr/>
          <p:nvPr/>
        </p:nvSpPr>
        <p:spPr>
          <a:xfrm>
            <a:off x="2019754"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91C45880-79EE-E550-EEE2-6211DF400080}"/>
              </a:ext>
            </a:extLst>
          </p:cNvPr>
          <p:cNvSpPr/>
          <p:nvPr/>
        </p:nvSpPr>
        <p:spPr>
          <a:xfrm>
            <a:off x="216061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8A1A9DA3-7558-F5AC-6D1E-FFA63D7B0298}"/>
              </a:ext>
            </a:extLst>
          </p:cNvPr>
          <p:cNvSpPr/>
          <p:nvPr/>
        </p:nvSpPr>
        <p:spPr>
          <a:xfrm>
            <a:off x="238315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6F66F999-081C-DDE5-81AA-90A346CA65D6}"/>
              </a:ext>
            </a:extLst>
          </p:cNvPr>
          <p:cNvSpPr/>
          <p:nvPr/>
        </p:nvSpPr>
        <p:spPr>
          <a:xfrm>
            <a:off x="252881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464D3717-7BE1-8435-7EB2-86BB94674E38}"/>
              </a:ext>
            </a:extLst>
          </p:cNvPr>
          <p:cNvSpPr/>
          <p:nvPr/>
        </p:nvSpPr>
        <p:spPr>
          <a:xfrm>
            <a:off x="267448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FB915EF3-4495-8D2D-22D5-2A4A039010FC}"/>
              </a:ext>
            </a:extLst>
          </p:cNvPr>
          <p:cNvSpPr/>
          <p:nvPr/>
        </p:nvSpPr>
        <p:spPr>
          <a:xfrm>
            <a:off x="2816157"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0D3A7248-6195-A1B7-9B79-B5F2BEC4C283}"/>
              </a:ext>
            </a:extLst>
          </p:cNvPr>
          <p:cNvSpPr/>
          <p:nvPr/>
        </p:nvSpPr>
        <p:spPr>
          <a:xfrm>
            <a:off x="2957826"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DF80870C-D2BA-8D33-8C48-B2BB9C9EFCBE}"/>
              </a:ext>
            </a:extLst>
          </p:cNvPr>
          <p:cNvSpPr/>
          <p:nvPr/>
        </p:nvSpPr>
        <p:spPr>
          <a:xfrm>
            <a:off x="3092232"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0AF16A2F-BE7C-7D3D-BE50-EF4FF686B795}"/>
              </a:ext>
            </a:extLst>
          </p:cNvPr>
          <p:cNvSpPr/>
          <p:nvPr/>
        </p:nvSpPr>
        <p:spPr>
          <a:xfrm>
            <a:off x="3314763"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FF37F813-6D33-4FA7-E047-A220AEBD5ACE}"/>
              </a:ext>
            </a:extLst>
          </p:cNvPr>
          <p:cNvSpPr/>
          <p:nvPr/>
        </p:nvSpPr>
        <p:spPr>
          <a:xfrm>
            <a:off x="3460432"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8D958FA9-9869-5BF6-A00D-49DB77382BE1}"/>
              </a:ext>
            </a:extLst>
          </p:cNvPr>
          <p:cNvSpPr/>
          <p:nvPr/>
        </p:nvSpPr>
        <p:spPr>
          <a:xfrm>
            <a:off x="3606101"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3523F370-F409-DF14-D058-C9ACB975AB2B}"/>
              </a:ext>
            </a:extLst>
          </p:cNvPr>
          <p:cNvSpPr/>
          <p:nvPr/>
        </p:nvSpPr>
        <p:spPr>
          <a:xfrm>
            <a:off x="3745439" y="96045"/>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A1605DA2-C62F-3A18-89DB-81698C73A543}"/>
              </a:ext>
            </a:extLst>
          </p:cNvPr>
          <p:cNvSpPr/>
          <p:nvPr/>
        </p:nvSpPr>
        <p:spPr>
          <a:xfrm>
            <a:off x="3967970"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0C26724D-20AC-ECBF-14A2-07970459F845}"/>
              </a:ext>
            </a:extLst>
          </p:cNvPr>
          <p:cNvSpPr/>
          <p:nvPr/>
        </p:nvSpPr>
        <p:spPr>
          <a:xfrm>
            <a:off x="4113639" y="132045"/>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650DD041-4E8F-ECA6-4BF7-2B3026809E0F}"/>
              </a:ext>
            </a:extLst>
          </p:cNvPr>
          <p:cNvSpPr/>
          <p:nvPr/>
        </p:nvSpPr>
        <p:spPr>
          <a:xfrm>
            <a:off x="4259308" y="129963"/>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2CB92466-E6B1-2550-F7CE-E8B08210188F}"/>
              </a:ext>
            </a:extLst>
          </p:cNvPr>
          <p:cNvSpPr/>
          <p:nvPr/>
        </p:nvSpPr>
        <p:spPr>
          <a:xfrm>
            <a:off x="4397345" y="94194"/>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9B4B2384-567F-80C9-682F-12B50AB3F838}"/>
              </a:ext>
            </a:extLst>
          </p:cNvPr>
          <p:cNvSpPr/>
          <p:nvPr/>
        </p:nvSpPr>
        <p:spPr>
          <a:xfrm>
            <a:off x="4619876" y="130194"/>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C717A976-F2B2-D235-17C2-1D890E130215}"/>
              </a:ext>
            </a:extLst>
          </p:cNvPr>
          <p:cNvSpPr/>
          <p:nvPr/>
        </p:nvSpPr>
        <p:spPr>
          <a:xfrm>
            <a:off x="4765545" y="130194"/>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E7843641-C7FE-B598-6280-DA69994F6C27}"/>
              </a:ext>
            </a:extLst>
          </p:cNvPr>
          <p:cNvSpPr/>
          <p:nvPr/>
        </p:nvSpPr>
        <p:spPr>
          <a:xfrm>
            <a:off x="4911214" y="128112"/>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323990C3-6C74-E172-C460-ABF6C6B03F2D}"/>
              </a:ext>
            </a:extLst>
          </p:cNvPr>
          <p:cNvSpPr/>
          <p:nvPr/>
        </p:nvSpPr>
        <p:spPr>
          <a:xfrm>
            <a:off x="5052883" y="128112"/>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81438B3C-87E3-A3E2-9E8A-3FE0E0DAD936}"/>
              </a:ext>
            </a:extLst>
          </p:cNvPr>
          <p:cNvSpPr/>
          <p:nvPr/>
        </p:nvSpPr>
        <p:spPr>
          <a:xfrm>
            <a:off x="5182681" y="7964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CC3F0633-5CD0-7A44-09CD-814FC7CE9C55}"/>
              </a:ext>
            </a:extLst>
          </p:cNvPr>
          <p:cNvSpPr/>
          <p:nvPr/>
        </p:nvSpPr>
        <p:spPr>
          <a:xfrm>
            <a:off x="5405212" y="11564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13C6B53E-29D2-06F7-7387-AAA5910257D1}"/>
              </a:ext>
            </a:extLst>
          </p:cNvPr>
          <p:cNvSpPr/>
          <p:nvPr/>
        </p:nvSpPr>
        <p:spPr>
          <a:xfrm>
            <a:off x="5550881" y="11564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50B09029-A768-1EDD-DD37-6B7CA9926B13}"/>
              </a:ext>
            </a:extLst>
          </p:cNvPr>
          <p:cNvSpPr/>
          <p:nvPr/>
        </p:nvSpPr>
        <p:spPr>
          <a:xfrm>
            <a:off x="5690587" y="7964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0506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EBAB7A-E44D-6A2C-3C45-60691221AE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81126" r="98337">
                        <a14:foregroundMark x1="81158" y1="46667" x2="81158" y2="46667"/>
                        <a14:foregroundMark x1="81478" y1="46667" x2="81478" y2="46667"/>
                        <a14:foregroundMark x1="98337" y1="47593" x2="98337" y2="47593"/>
                      </a14:backgroundRemoval>
                    </a14:imgEffect>
                    <a14:imgEffect>
                      <a14:artisticCutout/>
                    </a14:imgEffect>
                  </a14:imgLayer>
                </a14:imgProps>
              </a:ext>
            </a:extLst>
          </a:blip>
          <a:srcRect l="79375"/>
          <a:stretch/>
        </p:blipFill>
        <p:spPr>
          <a:xfrm>
            <a:off x="865643" y="-538141"/>
            <a:ext cx="2514600" cy="4212207"/>
          </a:xfrm>
          <a:prstGeom prst="rect">
            <a:avLst/>
          </a:prstGeom>
        </p:spPr>
      </p:pic>
      <p:pic>
        <p:nvPicPr>
          <p:cNvPr id="8" name="Picture 7">
            <a:extLst>
              <a:ext uri="{FF2B5EF4-FFF2-40B4-BE49-F238E27FC236}">
                <a16:creationId xmlns:a16="http://schemas.microsoft.com/office/drawing/2014/main" id="{E400F916-047E-5E86-D586-D3AE9FF7C808}"/>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778" b="98148" l="44914" r="76999">
                        <a14:foregroundMark x1="59085" y1="3519" x2="70218" y2="17778"/>
                        <a14:foregroundMark x1="70218" y1="17778" x2="73257" y2="34722"/>
                        <a14:foregroundMark x1="73257" y1="34722" x2="74024" y2="53981"/>
                        <a14:foregroundMark x1="74024" y1="53981" x2="71913" y2="73519"/>
                        <a14:foregroundMark x1="71913" y1="73519" x2="67083" y2="86296"/>
                        <a14:foregroundMark x1="67083" y1="86296" x2="60333" y2="90185"/>
                        <a14:foregroundMark x1="60333" y1="90185" x2="53775" y2="83241"/>
                        <a14:foregroundMark x1="53775" y1="83241" x2="49168" y2="73333"/>
                        <a14:foregroundMark x1="49168" y1="73333" x2="46897" y2="55000"/>
                        <a14:foregroundMark x1="46897" y1="55000" x2="46993" y2="46667"/>
                        <a14:foregroundMark x1="62508" y1="2870" x2="58765" y2="3519"/>
                        <a14:foregroundMark x1="76999" y1="41204" x2="77095" y2="52315"/>
                        <a14:foregroundMark x1="45425" y1="40926" x2="44914" y2="57222"/>
                        <a14:foregroundMark x1="58541" y1="94907" x2="62924" y2="94907"/>
                        <a14:foregroundMark x1="61676" y1="97593" x2="61356" y2="98148"/>
                      </a14:backgroundRemoval>
                    </a14:imgEffect>
                    <a14:imgEffect>
                      <a14:artisticCutout/>
                    </a14:imgEffect>
                    <a14:imgEffect>
                      <a14:colorTemperature colorTemp="4500"/>
                    </a14:imgEffect>
                  </a14:imgLayer>
                </a14:imgProps>
              </a:ext>
            </a:extLst>
          </a:blip>
          <a:srcRect l="43646" r="20208"/>
          <a:stretch/>
        </p:blipFill>
        <p:spPr>
          <a:xfrm>
            <a:off x="4472315" y="993129"/>
            <a:ext cx="4406900" cy="4212207"/>
          </a:xfrm>
          <a:prstGeom prst="rect">
            <a:avLst/>
          </a:prstGeom>
        </p:spPr>
      </p:pic>
      <p:pic>
        <p:nvPicPr>
          <p:cNvPr id="9" name="Picture 8">
            <a:extLst>
              <a:ext uri="{FF2B5EF4-FFF2-40B4-BE49-F238E27FC236}">
                <a16:creationId xmlns:a16="http://schemas.microsoft.com/office/drawing/2014/main" id="{CB007B48-7E12-5B6F-CB87-E09542FF7AED}"/>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5926" b="93333" l="11932" r="42163">
                        <a14:foregroundMark x1="27479" y1="7685" x2="22617" y2="12407"/>
                        <a14:foregroundMark x1="22617" y1="12407" x2="17594" y2="23426"/>
                        <a14:foregroundMark x1="17594" y1="23426" x2="16763" y2="26667"/>
                        <a14:foregroundMark x1="25304" y1="85463" x2="41139" y2="65000"/>
                        <a14:foregroundMark x1="41139" y1="65000" x2="41139" y2="65000"/>
                        <a14:foregroundMark x1="42163" y1="41204" x2="42067" y2="52315"/>
                        <a14:foregroundMark x1="27575" y1="5926" x2="28215" y2="5926"/>
                        <a14:foregroundMark x1="12796" y1="39074" x2="11964" y2="51759"/>
                        <a14:foregroundMark x1="24760" y1="93056" x2="28535" y2="93333"/>
                        <a14:foregroundMark x1="24152" y1="6481" x2="22777" y2="5926"/>
                        <a14:foregroundMark x1="32054" y1="21296" x2="33301" y2="37315"/>
                        <a14:foregroundMark x1="33301" y1="37315" x2="26839" y2="63519"/>
                        <a14:foregroundMark x1="26839" y1="63519" x2="26839" y2="35370"/>
                        <a14:foregroundMark x1="26839" y1="35370" x2="35157" y2="39722"/>
                        <a14:foregroundMark x1="35157" y1="39722" x2="37492" y2="46296"/>
                      </a14:backgroundRemoval>
                    </a14:imgEffect>
                    <a14:imgEffect>
                      <a14:artisticCutout/>
                    </a14:imgEffect>
                    <a14:imgEffect>
                      <a14:saturation sat="66000"/>
                    </a14:imgEffect>
                  </a14:imgLayer>
                </a14:imgProps>
              </a:ext>
            </a:extLst>
          </a:blip>
          <a:srcRect l="9895" r="56160"/>
          <a:stretch/>
        </p:blipFill>
        <p:spPr>
          <a:xfrm>
            <a:off x="6096000" y="2914954"/>
            <a:ext cx="4138520" cy="4212207"/>
          </a:xfrm>
          <a:prstGeom prst="rect">
            <a:avLst/>
          </a:prstGeom>
        </p:spPr>
      </p:pic>
      <p:grpSp>
        <p:nvGrpSpPr>
          <p:cNvPr id="10" name="Group 9">
            <a:extLst>
              <a:ext uri="{FF2B5EF4-FFF2-40B4-BE49-F238E27FC236}">
                <a16:creationId xmlns:a16="http://schemas.microsoft.com/office/drawing/2014/main" id="{58EBC385-4D27-CE28-C1F6-6D4DBFA5C664}"/>
              </a:ext>
            </a:extLst>
          </p:cNvPr>
          <p:cNvGrpSpPr/>
          <p:nvPr/>
        </p:nvGrpSpPr>
        <p:grpSpPr>
          <a:xfrm>
            <a:off x="0" y="0"/>
            <a:ext cx="514350" cy="485775"/>
            <a:chOff x="14080" y="-1"/>
            <a:chExt cx="514350" cy="485775"/>
          </a:xfrm>
        </p:grpSpPr>
        <p:grpSp>
          <p:nvGrpSpPr>
            <p:cNvPr id="11" name="Group 10">
              <a:extLst>
                <a:ext uri="{FF2B5EF4-FFF2-40B4-BE49-F238E27FC236}">
                  <a16:creationId xmlns:a16="http://schemas.microsoft.com/office/drawing/2014/main" id="{8AE92329-1E60-F604-D322-B214E128A57A}"/>
                </a:ext>
              </a:extLst>
            </p:cNvPr>
            <p:cNvGrpSpPr/>
            <p:nvPr/>
          </p:nvGrpSpPr>
          <p:grpSpPr>
            <a:xfrm>
              <a:off x="130841" y="124601"/>
              <a:ext cx="288259" cy="284479"/>
              <a:chOff x="80834" y="80646"/>
              <a:chExt cx="487550" cy="486410"/>
            </a:xfrm>
          </p:grpSpPr>
          <p:pic>
            <p:nvPicPr>
              <p:cNvPr id="13" name="Picture 18" descr="Wall Mural Blue Shiny Planet with Glow - PIXERS.CA">
                <a:extLst>
                  <a:ext uri="{FF2B5EF4-FFF2-40B4-BE49-F238E27FC236}">
                    <a16:creationId xmlns:a16="http://schemas.microsoft.com/office/drawing/2014/main" id="{F24E194F-6082-2A30-35F9-DEFCFB5FBB09}"/>
                  </a:ext>
                </a:extLst>
              </p:cNvPr>
              <p:cNvPicPr>
                <a:picLocks noChangeAspect="1" noChangeArrowheads="1"/>
              </p:cNvPicPr>
              <p:nvPr/>
            </p:nvPicPr>
            <p:blipFill rotWithShape="1">
              <a:blip r:embed="rId6">
                <a:alphaModFix amt="35000"/>
                <a:extLst>
                  <a:ext uri="{BEBA8EAE-BF5A-486C-A8C5-ECC9F3942E4B}">
                    <a14:imgProps xmlns:a14="http://schemas.microsoft.com/office/drawing/2010/main">
                      <a14:imgLayer r:embed="rId7">
                        <a14:imgEffect>
                          <a14:artisticCutout trans="94000"/>
                        </a14:imgEffect>
                      </a14:imgLayer>
                    </a14:imgProps>
                  </a:ext>
                  <a:ext uri="{28A0092B-C50C-407E-A947-70E740481C1C}">
                    <a14:useLocalDpi xmlns:a14="http://schemas.microsoft.com/office/drawing/2010/main" val="0"/>
                  </a:ext>
                </a:extLst>
              </a:blip>
              <a:srcRect l="10190" t="9048" r="8285" b="9619"/>
              <a:stretch/>
            </p:blipFill>
            <p:spPr bwMode="auto">
              <a:xfrm>
                <a:off x="80834" y="80646"/>
                <a:ext cx="487550" cy="486410"/>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A42D33FB-1622-891F-2510-0B384B0044A9}"/>
                  </a:ext>
                </a:extLst>
              </p:cNvPr>
              <p:cNvSpPr/>
              <p:nvPr/>
            </p:nvSpPr>
            <p:spPr>
              <a:xfrm>
                <a:off x="142412" y="141209"/>
                <a:ext cx="351826" cy="365284"/>
              </a:xfrm>
              <a:prstGeom prst="ellipse">
                <a:avLst/>
              </a:prstGeom>
              <a:solidFill>
                <a:schemeClr val="tx1">
                  <a:alpha val="1000"/>
                </a:schemeClr>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8B85B9B2-53DE-12B8-B7FA-943258BF8FEB}"/>
                </a:ext>
              </a:extLst>
            </p:cNvPr>
            <p:cNvSpPr/>
            <p:nvPr/>
          </p:nvSpPr>
          <p:spPr>
            <a:xfrm>
              <a:off x="14080" y="-1"/>
              <a:ext cx="514350" cy="485775"/>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14">
            <a:extLst>
              <a:ext uri="{FF2B5EF4-FFF2-40B4-BE49-F238E27FC236}">
                <a16:creationId xmlns:a16="http://schemas.microsoft.com/office/drawing/2014/main" id="{85554AC0-574D-6427-4E06-3C681EE8BFB1}"/>
              </a:ext>
            </a:extLst>
          </p:cNvPr>
          <p:cNvPicPr>
            <a:picLocks noChangeAspect="1"/>
          </p:cNvPicPr>
          <p:nvPr/>
        </p:nvPicPr>
        <p:blipFill>
          <a:blip r:embed="rId8">
            <a:extLst>
              <a:ext uri="{BEBA8EAE-BF5A-486C-A8C5-ECC9F3942E4B}">
                <a14:imgProps xmlns:a14="http://schemas.microsoft.com/office/drawing/2010/main">
                  <a14:imgLayer r:embed="rId9">
                    <a14:imgEffect>
                      <a14:artisticCutout numberOfShades="6"/>
                    </a14:imgEffect>
                  </a14:imgLayer>
                </a14:imgProps>
              </a:ext>
            </a:extLst>
          </a:blip>
          <a:stretch>
            <a:fillRect/>
          </a:stretch>
        </p:blipFill>
        <p:spPr>
          <a:xfrm>
            <a:off x="8268943" y="7003959"/>
            <a:ext cx="3237257" cy="2883658"/>
          </a:xfrm>
          <a:prstGeom prst="rect">
            <a:avLst/>
          </a:prstGeom>
        </p:spPr>
      </p:pic>
      <p:pic>
        <p:nvPicPr>
          <p:cNvPr id="16" name="Picture 15">
            <a:extLst>
              <a:ext uri="{FF2B5EF4-FFF2-40B4-BE49-F238E27FC236}">
                <a16:creationId xmlns:a16="http://schemas.microsoft.com/office/drawing/2014/main" id="{172B6D3B-9155-2E32-DA51-883B2A9B49C1}"/>
              </a:ext>
            </a:extLst>
          </p:cNvPr>
          <p:cNvPicPr>
            <a:picLocks noChangeAspect="1"/>
          </p:cNvPicPr>
          <p:nvPr/>
        </p:nvPicPr>
        <p:blipFill>
          <a:blip r:embed="rId10">
            <a:extLst>
              <a:ext uri="{BEBA8EAE-BF5A-486C-A8C5-ECC9F3942E4B}">
                <a14:imgProps xmlns:a14="http://schemas.microsoft.com/office/drawing/2010/main">
                  <a14:imgLayer r:embed="rId11">
                    <a14:imgEffect>
                      <a14:artisticCutout numberOfShades="6"/>
                    </a14:imgEffect>
                  </a14:imgLayer>
                </a14:imgProps>
              </a:ext>
            </a:extLst>
          </a:blip>
          <a:stretch>
            <a:fillRect/>
          </a:stretch>
        </p:blipFill>
        <p:spPr>
          <a:xfrm>
            <a:off x="6739257" y="7003959"/>
            <a:ext cx="2097206" cy="2883658"/>
          </a:xfrm>
          <a:prstGeom prst="rect">
            <a:avLst/>
          </a:prstGeom>
        </p:spPr>
      </p:pic>
      <p:pic>
        <p:nvPicPr>
          <p:cNvPr id="17" name="Picture 16">
            <a:extLst>
              <a:ext uri="{FF2B5EF4-FFF2-40B4-BE49-F238E27FC236}">
                <a16:creationId xmlns:a16="http://schemas.microsoft.com/office/drawing/2014/main" id="{C04974EA-3479-B014-4E50-3E2BA339396A}"/>
              </a:ext>
            </a:extLst>
          </p:cNvPr>
          <p:cNvPicPr>
            <a:picLocks noChangeAspect="1"/>
          </p:cNvPicPr>
          <p:nvPr/>
        </p:nvPicPr>
        <p:blipFill>
          <a:blip r:embed="rId12">
            <a:extLst>
              <a:ext uri="{BEBA8EAE-BF5A-486C-A8C5-ECC9F3942E4B}">
                <a14:imgProps xmlns:a14="http://schemas.microsoft.com/office/drawing/2010/main">
                  <a14:imgLayer r:embed="rId13">
                    <a14:imgEffect>
                      <a14:artisticCutout numberOfShades="3"/>
                    </a14:imgEffect>
                    <a14:imgEffect>
                      <a14:brightnessContrast bright="-20000"/>
                    </a14:imgEffect>
                  </a14:imgLayer>
                </a14:imgProps>
              </a:ext>
            </a:extLst>
          </a:blip>
          <a:stretch>
            <a:fillRect/>
          </a:stretch>
        </p:blipFill>
        <p:spPr>
          <a:xfrm>
            <a:off x="5109844" y="6997863"/>
            <a:ext cx="2054530" cy="2889754"/>
          </a:xfrm>
          <a:prstGeom prst="rect">
            <a:avLst/>
          </a:prstGeom>
        </p:spPr>
      </p:pic>
      <p:pic>
        <p:nvPicPr>
          <p:cNvPr id="18" name="Picture 17">
            <a:extLst>
              <a:ext uri="{FF2B5EF4-FFF2-40B4-BE49-F238E27FC236}">
                <a16:creationId xmlns:a16="http://schemas.microsoft.com/office/drawing/2014/main" id="{B5C79DF9-22D0-89A3-0A58-993286EAB601}"/>
              </a:ext>
            </a:extLst>
          </p:cNvPr>
          <p:cNvPicPr>
            <a:picLocks noChangeAspect="1"/>
          </p:cNvPicPr>
          <p:nvPr/>
        </p:nvPicPr>
        <p:blipFill>
          <a:blip r:embed="rId14">
            <a:extLst>
              <a:ext uri="{BEBA8EAE-BF5A-486C-A8C5-ECC9F3942E4B}">
                <a14:imgProps xmlns:a14="http://schemas.microsoft.com/office/drawing/2010/main">
                  <a14:imgLayer r:embed="rId15">
                    <a14:imgEffect>
                      <a14:artisticCutout numberOfShades="6"/>
                    </a14:imgEffect>
                    <a14:imgEffect>
                      <a14:brightnessContrast bright="20000"/>
                    </a14:imgEffect>
                  </a14:imgLayer>
                </a14:imgProps>
              </a:ext>
            </a:extLst>
          </a:blip>
          <a:stretch>
            <a:fillRect/>
          </a:stretch>
        </p:blipFill>
        <p:spPr>
          <a:xfrm>
            <a:off x="3643352" y="7008559"/>
            <a:ext cx="1786283" cy="2889754"/>
          </a:xfrm>
          <a:prstGeom prst="rect">
            <a:avLst/>
          </a:prstGeom>
        </p:spPr>
      </p:pic>
      <p:pic>
        <p:nvPicPr>
          <p:cNvPr id="19" name="Picture 18">
            <a:extLst>
              <a:ext uri="{FF2B5EF4-FFF2-40B4-BE49-F238E27FC236}">
                <a16:creationId xmlns:a16="http://schemas.microsoft.com/office/drawing/2014/main" id="{75F90B8C-8167-DCE6-9B9C-B405F7FCCF8D}"/>
              </a:ext>
            </a:extLst>
          </p:cNvPr>
          <p:cNvPicPr>
            <a:picLocks noChangeAspect="1"/>
          </p:cNvPicPr>
          <p:nvPr/>
        </p:nvPicPr>
        <p:blipFill>
          <a:blip r:embed="rId16">
            <a:extLst>
              <a:ext uri="{BEBA8EAE-BF5A-486C-A8C5-ECC9F3942E4B}">
                <a14:imgProps xmlns:a14="http://schemas.microsoft.com/office/drawing/2010/main">
                  <a14:imgLayer r:embed="rId17">
                    <a14:imgEffect>
                      <a14:artisticCutout numberOfShades="6"/>
                    </a14:imgEffect>
                  </a14:imgLayer>
                </a14:imgProps>
              </a:ext>
            </a:extLst>
          </a:blip>
          <a:stretch>
            <a:fillRect/>
          </a:stretch>
        </p:blipFill>
        <p:spPr>
          <a:xfrm>
            <a:off x="2324862" y="7008559"/>
            <a:ext cx="1475360" cy="2889754"/>
          </a:xfrm>
          <a:prstGeom prst="rect">
            <a:avLst/>
          </a:prstGeom>
        </p:spPr>
      </p:pic>
      <p:pic>
        <p:nvPicPr>
          <p:cNvPr id="20" name="Picture 19">
            <a:extLst>
              <a:ext uri="{FF2B5EF4-FFF2-40B4-BE49-F238E27FC236}">
                <a16:creationId xmlns:a16="http://schemas.microsoft.com/office/drawing/2014/main" id="{96A77CC6-F49A-AB8C-CE78-F7476491C381}"/>
              </a:ext>
            </a:extLst>
          </p:cNvPr>
          <p:cNvPicPr>
            <a:picLocks noChangeAspect="1"/>
          </p:cNvPicPr>
          <p:nvPr/>
        </p:nvPicPr>
        <p:blipFill>
          <a:blip r:embed="rId18">
            <a:extLst>
              <a:ext uri="{BEBA8EAE-BF5A-486C-A8C5-ECC9F3942E4B}">
                <a14:imgProps xmlns:a14="http://schemas.microsoft.com/office/drawing/2010/main">
                  <a14:imgLayer r:embed="rId19">
                    <a14:imgEffect>
                      <a14:artisticCutout numberOfShades="6"/>
                    </a14:imgEffect>
                  </a14:imgLayer>
                </a14:imgProps>
              </a:ext>
            </a:extLst>
          </a:blip>
          <a:stretch>
            <a:fillRect/>
          </a:stretch>
        </p:blipFill>
        <p:spPr>
          <a:xfrm>
            <a:off x="739765" y="7003959"/>
            <a:ext cx="1585097" cy="2883658"/>
          </a:xfrm>
          <a:prstGeom prst="rect">
            <a:avLst/>
          </a:prstGeom>
        </p:spPr>
      </p:pic>
      <p:pic>
        <p:nvPicPr>
          <p:cNvPr id="21" name="Picture 20">
            <a:extLst>
              <a:ext uri="{FF2B5EF4-FFF2-40B4-BE49-F238E27FC236}">
                <a16:creationId xmlns:a16="http://schemas.microsoft.com/office/drawing/2014/main" id="{16F3DA63-2F33-47EE-0594-5C4B8661A2AA}"/>
              </a:ext>
            </a:extLst>
          </p:cNvPr>
          <p:cNvPicPr>
            <a:picLocks noChangeAspect="1"/>
          </p:cNvPicPr>
          <p:nvPr/>
        </p:nvPicPr>
        <p:blipFill>
          <a:blip r:embed="rId20"/>
          <a:stretch>
            <a:fillRect/>
          </a:stretch>
        </p:blipFill>
        <p:spPr>
          <a:xfrm>
            <a:off x="9339840" y="-2321050"/>
            <a:ext cx="4381501" cy="2475548"/>
          </a:xfrm>
          <a:prstGeom prst="rect">
            <a:avLst/>
          </a:prstGeom>
          <a:ln w="12700">
            <a:noFill/>
          </a:ln>
        </p:spPr>
      </p:pic>
      <p:pic>
        <p:nvPicPr>
          <p:cNvPr id="22" name="Picture 21">
            <a:extLst>
              <a:ext uri="{FF2B5EF4-FFF2-40B4-BE49-F238E27FC236}">
                <a16:creationId xmlns:a16="http://schemas.microsoft.com/office/drawing/2014/main" id="{CC8B34FF-23D4-39BA-0FCD-DE29316867AC}"/>
              </a:ext>
            </a:extLst>
          </p:cNvPr>
          <p:cNvPicPr>
            <a:picLocks noChangeAspect="1"/>
          </p:cNvPicPr>
          <p:nvPr/>
        </p:nvPicPr>
        <p:blipFill>
          <a:blip r:embed="rId21"/>
          <a:stretch>
            <a:fillRect/>
          </a:stretch>
        </p:blipFill>
        <p:spPr>
          <a:xfrm>
            <a:off x="13721341" y="154498"/>
            <a:ext cx="4400972" cy="2475547"/>
          </a:xfrm>
          <a:prstGeom prst="rect">
            <a:avLst/>
          </a:prstGeom>
          <a:ln w="12700">
            <a:noFill/>
          </a:ln>
        </p:spPr>
      </p:pic>
      <p:pic>
        <p:nvPicPr>
          <p:cNvPr id="23" name="Picture 22">
            <a:extLst>
              <a:ext uri="{FF2B5EF4-FFF2-40B4-BE49-F238E27FC236}">
                <a16:creationId xmlns:a16="http://schemas.microsoft.com/office/drawing/2014/main" id="{AA3D50F2-6B6F-4E0E-7528-59459B168999}"/>
              </a:ext>
            </a:extLst>
          </p:cNvPr>
          <p:cNvPicPr>
            <a:picLocks noChangeAspect="1"/>
          </p:cNvPicPr>
          <p:nvPr/>
        </p:nvPicPr>
        <p:blipFill rotWithShape="1">
          <a:blip r:embed="rId22"/>
          <a:srcRect b="767"/>
          <a:stretch/>
        </p:blipFill>
        <p:spPr>
          <a:xfrm>
            <a:off x="13721342" y="-2319535"/>
            <a:ext cx="4400972" cy="2474033"/>
          </a:xfrm>
          <a:prstGeom prst="rect">
            <a:avLst/>
          </a:prstGeom>
        </p:spPr>
      </p:pic>
      <p:pic>
        <p:nvPicPr>
          <p:cNvPr id="24" name="Picture 23">
            <a:extLst>
              <a:ext uri="{FF2B5EF4-FFF2-40B4-BE49-F238E27FC236}">
                <a16:creationId xmlns:a16="http://schemas.microsoft.com/office/drawing/2014/main" id="{3D345ED3-14BB-6E81-A5B4-A5E64F2D6FA8}"/>
              </a:ext>
            </a:extLst>
          </p:cNvPr>
          <p:cNvPicPr>
            <a:picLocks noChangeAspect="1"/>
          </p:cNvPicPr>
          <p:nvPr/>
        </p:nvPicPr>
        <p:blipFill>
          <a:blip r:embed="rId23"/>
          <a:stretch>
            <a:fillRect/>
          </a:stretch>
        </p:blipFill>
        <p:spPr>
          <a:xfrm>
            <a:off x="9339838" y="154499"/>
            <a:ext cx="4381501" cy="2464594"/>
          </a:xfrm>
          <a:prstGeom prst="rect">
            <a:avLst/>
          </a:prstGeom>
        </p:spPr>
      </p:pic>
      <p:pic>
        <p:nvPicPr>
          <p:cNvPr id="3" name="Picture 2">
            <a:extLst>
              <a:ext uri="{FF2B5EF4-FFF2-40B4-BE49-F238E27FC236}">
                <a16:creationId xmlns:a16="http://schemas.microsoft.com/office/drawing/2014/main" id="{A6AC848C-B6DF-C212-F4EA-03BCB8FD9CA3}"/>
              </a:ext>
            </a:extLst>
          </p:cNvPr>
          <p:cNvPicPr>
            <a:picLocks noChangeAspect="1"/>
          </p:cNvPicPr>
          <p:nvPr/>
        </p:nvPicPr>
        <p:blipFill rotWithShape="1">
          <a:blip r:embed="rId24">
            <a:extLst>
              <a:ext uri="{BEBA8EAE-BF5A-486C-A8C5-ECC9F3942E4B}">
                <a14:imgProps xmlns:a14="http://schemas.microsoft.com/office/drawing/2010/main">
                  <a14:imgLayer r:embed="rId25">
                    <a14:imgEffect>
                      <a14:artisticCutout numberOfShades="3"/>
                    </a14:imgEffect>
                  </a14:imgLayer>
                </a14:imgProps>
              </a:ext>
            </a:extLst>
          </a:blip>
          <a:srcRect l="33628" t="9326" r="13786" b="50989"/>
          <a:stretch/>
        </p:blipFill>
        <p:spPr>
          <a:xfrm>
            <a:off x="7882759" y="1008993"/>
            <a:ext cx="2564524" cy="2585545"/>
          </a:xfrm>
          <a:prstGeom prst="rect">
            <a:avLst/>
          </a:prstGeom>
        </p:spPr>
      </p:pic>
    </p:spTree>
    <p:extLst>
      <p:ext uri="{BB962C8B-B14F-4D97-AF65-F5344CB8AC3E}">
        <p14:creationId xmlns:p14="http://schemas.microsoft.com/office/powerpoint/2010/main" val="1901839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wo newly-approved Venus missions will get us closer to knowing if Venus  has cloud-based life | Salon.com">
            <a:extLst>
              <a:ext uri="{FF2B5EF4-FFF2-40B4-BE49-F238E27FC236}">
                <a16:creationId xmlns:a16="http://schemas.microsoft.com/office/drawing/2014/main" id="{0CAEBF44-F52B-46A5-688E-9FEB14ACCAFF}"/>
              </a:ext>
            </a:extLst>
          </p:cNvPr>
          <p:cNvPicPr>
            <a:picLocks noChangeAspect="1" noChangeArrowheads="1"/>
          </p:cNvPicPr>
          <p:nvPr/>
        </p:nvPicPr>
        <p:blipFill rotWithShape="1">
          <a:blip r:embed="rId3">
            <a:alphaModFix/>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l="28716" r="21496"/>
          <a:stretch/>
        </p:blipFill>
        <p:spPr bwMode="auto">
          <a:xfrm rot="8714527">
            <a:off x="223064" y="1427695"/>
            <a:ext cx="5122502" cy="57872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wo newly-approved Venus missions will get us closer to knowing if Venus  has cloud-based life | Salon.com">
            <a:extLst>
              <a:ext uri="{FF2B5EF4-FFF2-40B4-BE49-F238E27FC236}">
                <a16:creationId xmlns:a16="http://schemas.microsoft.com/office/drawing/2014/main" id="{9201A35C-3F8D-5772-CDB1-3A5C1DBF4DA1}"/>
              </a:ext>
            </a:extLst>
          </p:cNvPr>
          <p:cNvPicPr>
            <a:picLocks noChangeAspect="1" noChangeArrowheads="1"/>
          </p:cNvPicPr>
          <p:nvPr/>
        </p:nvPicPr>
        <p:blipFill rotWithShape="1">
          <a:blip r:embed="rId3">
            <a:alphaModFix/>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l="28716" r="21496"/>
          <a:stretch/>
        </p:blipFill>
        <p:spPr bwMode="auto">
          <a:xfrm rot="8714527">
            <a:off x="106950" y="1427695"/>
            <a:ext cx="5122502" cy="57872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arth is accelerating, Pt 1 - ABC Radio National">
            <a:extLst>
              <a:ext uri="{FF2B5EF4-FFF2-40B4-BE49-F238E27FC236}">
                <a16:creationId xmlns:a16="http://schemas.microsoft.com/office/drawing/2014/main" id="{2B17F7C7-2806-2C1A-15A9-8C1595CB3CDD}"/>
              </a:ext>
            </a:extLst>
          </p:cNvPr>
          <p:cNvPicPr>
            <a:picLocks noChangeAspect="1" noChangeArrowheads="1"/>
          </p:cNvPicPr>
          <p:nvPr/>
        </p:nvPicPr>
        <p:blipFill rotWithShape="1">
          <a:blip r:embed="rId5">
            <a:alphaModFix/>
            <a:extLst>
              <a:ext uri="{BEBA8EAE-BF5A-486C-A8C5-ECC9F3942E4B}">
                <a14:imgProps xmlns:a14="http://schemas.microsoft.com/office/drawing/2010/main">
                  <a14:imgLayer r:embed="rId6">
                    <a14:imgEffect>
                      <a14:artisticCutout/>
                    </a14:imgEffect>
                  </a14:imgLayer>
                </a14:imgProps>
              </a:ext>
              <a:ext uri="{28A0092B-C50C-407E-A947-70E740481C1C}">
                <a14:useLocalDpi xmlns:a14="http://schemas.microsoft.com/office/drawing/2010/main" val="0"/>
              </a:ext>
            </a:extLst>
          </a:blip>
          <a:srcRect l="19517" t="23704" r="21760" b="27831"/>
          <a:stretch/>
        </p:blipFill>
        <p:spPr bwMode="auto">
          <a:xfrm>
            <a:off x="5584255" y="1569144"/>
            <a:ext cx="6148728" cy="50108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arth is accelerating, Pt 1 - ABC Radio National">
            <a:extLst>
              <a:ext uri="{FF2B5EF4-FFF2-40B4-BE49-F238E27FC236}">
                <a16:creationId xmlns:a16="http://schemas.microsoft.com/office/drawing/2014/main" id="{BD560B1A-3DD0-27C8-9FB8-DA6F78DA9F24}"/>
              </a:ext>
            </a:extLst>
          </p:cNvPr>
          <p:cNvPicPr>
            <a:picLocks noChangeAspect="1" noChangeArrowheads="1"/>
          </p:cNvPicPr>
          <p:nvPr/>
        </p:nvPicPr>
        <p:blipFill rotWithShape="1">
          <a:blip r:embed="rId5">
            <a:alphaModFix/>
            <a:extLst>
              <a:ext uri="{BEBA8EAE-BF5A-486C-A8C5-ECC9F3942E4B}">
                <a14:imgProps xmlns:a14="http://schemas.microsoft.com/office/drawing/2010/main">
                  <a14:imgLayer r:embed="rId6">
                    <a14:imgEffect>
                      <a14:artisticCutout/>
                    </a14:imgEffect>
                  </a14:imgLayer>
                </a14:imgProps>
              </a:ext>
              <a:ext uri="{28A0092B-C50C-407E-A947-70E740481C1C}">
                <a14:useLocalDpi xmlns:a14="http://schemas.microsoft.com/office/drawing/2010/main" val="0"/>
              </a:ext>
            </a:extLst>
          </a:blip>
          <a:srcRect l="19517" t="23704" r="21760" b="27831"/>
          <a:stretch/>
        </p:blipFill>
        <p:spPr bwMode="auto">
          <a:xfrm>
            <a:off x="5624966" y="1569144"/>
            <a:ext cx="6148728" cy="5010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wo newly-approved Venus missions will get us closer to knowing if Venus  has cloud-based life | Salon.com">
            <a:extLst>
              <a:ext uri="{FF2B5EF4-FFF2-40B4-BE49-F238E27FC236}">
                <a16:creationId xmlns:a16="http://schemas.microsoft.com/office/drawing/2014/main" id="{51E57DA0-61DD-00F4-1CB9-31C14C644B99}"/>
              </a:ext>
            </a:extLst>
          </p:cNvPr>
          <p:cNvPicPr>
            <a:picLocks noChangeAspect="1" noChangeArrowheads="1"/>
          </p:cNvPicPr>
          <p:nvPr/>
        </p:nvPicPr>
        <p:blipFill rotWithShape="1">
          <a:blip r:embed="rId3">
            <a:alphaModFix/>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l="28716" r="21496"/>
          <a:stretch/>
        </p:blipFill>
        <p:spPr bwMode="auto">
          <a:xfrm rot="8714527">
            <a:off x="243421" y="1427693"/>
            <a:ext cx="5122502" cy="57872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974983-42BB-50CC-E2C2-2A4F64D3553B}"/>
              </a:ext>
            </a:extLst>
          </p:cNvPr>
          <p:cNvSpPr>
            <a:spLocks noGrp="1"/>
          </p:cNvSpPr>
          <p:nvPr>
            <p:ph type="title"/>
          </p:nvPr>
        </p:nvSpPr>
        <p:spPr>
          <a:xfrm>
            <a:off x="753992" y="210663"/>
            <a:ext cx="10515600" cy="1325563"/>
          </a:xfrm>
        </p:spPr>
        <p:txBody>
          <a:bodyPr/>
          <a:lstStyle/>
          <a:p>
            <a:r>
              <a:rPr lang="en-GB" dirty="0">
                <a:solidFill>
                  <a:srgbClr val="BFD6EF"/>
                </a:solidFill>
                <a:latin typeface="Book Antiqua" panose="02040602050305030304" pitchFamily="18" charset="0"/>
                <a:cs typeface="Dubai Medium" panose="020B0603030403030204" pitchFamily="34" charset="-78"/>
              </a:rPr>
              <a:t>Comparative Planetary Science</a:t>
            </a:r>
          </a:p>
        </p:txBody>
      </p:sp>
      <p:sp>
        <p:nvSpPr>
          <p:cNvPr id="22" name="Freeform: Shape 21">
            <a:extLst>
              <a:ext uri="{FF2B5EF4-FFF2-40B4-BE49-F238E27FC236}">
                <a16:creationId xmlns:a16="http://schemas.microsoft.com/office/drawing/2014/main" id="{EAA81DFA-6E56-1E42-A884-4E692EE910E5}"/>
              </a:ext>
            </a:extLst>
          </p:cNvPr>
          <p:cNvSpPr/>
          <p:nvPr/>
        </p:nvSpPr>
        <p:spPr>
          <a:xfrm>
            <a:off x="1318390" y="2043929"/>
            <a:ext cx="133350" cy="3858222"/>
          </a:xfrm>
          <a:custGeom>
            <a:avLst/>
            <a:gdLst>
              <a:gd name="connsiteX0" fmla="*/ 133350 w 133350"/>
              <a:gd name="connsiteY0" fmla="*/ 0 h 4219575"/>
              <a:gd name="connsiteX1" fmla="*/ 9525 w 133350"/>
              <a:gd name="connsiteY1" fmla="*/ 0 h 4219575"/>
              <a:gd name="connsiteX2" fmla="*/ 0 w 133350"/>
              <a:gd name="connsiteY2" fmla="*/ 4210050 h 4219575"/>
              <a:gd name="connsiteX3" fmla="*/ 104775 w 133350"/>
              <a:gd name="connsiteY3" fmla="*/ 4219575 h 4219575"/>
              <a:gd name="connsiteX0" fmla="*/ 133350 w 133350"/>
              <a:gd name="connsiteY0" fmla="*/ 0 h 4210966"/>
              <a:gd name="connsiteX1" fmla="*/ 9525 w 133350"/>
              <a:gd name="connsiteY1" fmla="*/ 0 h 4210966"/>
              <a:gd name="connsiteX2" fmla="*/ 0 w 133350"/>
              <a:gd name="connsiteY2" fmla="*/ 4210050 h 4210966"/>
              <a:gd name="connsiteX3" fmla="*/ 133350 w 133350"/>
              <a:gd name="connsiteY3" fmla="*/ 4210050 h 4210966"/>
            </a:gdLst>
            <a:ahLst/>
            <a:cxnLst>
              <a:cxn ang="0">
                <a:pos x="connsiteX0" y="connsiteY0"/>
              </a:cxn>
              <a:cxn ang="0">
                <a:pos x="connsiteX1" y="connsiteY1"/>
              </a:cxn>
              <a:cxn ang="0">
                <a:pos x="connsiteX2" y="connsiteY2"/>
              </a:cxn>
              <a:cxn ang="0">
                <a:pos x="connsiteX3" y="connsiteY3"/>
              </a:cxn>
            </a:cxnLst>
            <a:rect l="l" t="t" r="r" b="b"/>
            <a:pathLst>
              <a:path w="133350" h="4210966">
                <a:moveTo>
                  <a:pt x="133350" y="0"/>
                </a:moveTo>
                <a:lnTo>
                  <a:pt x="9525" y="0"/>
                </a:lnTo>
                <a:lnTo>
                  <a:pt x="0" y="4210050"/>
                </a:lnTo>
                <a:cubicBezTo>
                  <a:pt x="34925" y="4213225"/>
                  <a:pt x="98425" y="4206875"/>
                  <a:pt x="133350" y="4210050"/>
                </a:cubicBezTo>
              </a:path>
            </a:pathLst>
          </a:custGeom>
          <a:noFill/>
          <a:ln>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BFD6EF"/>
              </a:solidFill>
            </a:endParaRPr>
          </a:p>
        </p:txBody>
      </p:sp>
      <p:sp>
        <p:nvSpPr>
          <p:cNvPr id="23" name="Freeform: Shape 22">
            <a:extLst>
              <a:ext uri="{FF2B5EF4-FFF2-40B4-BE49-F238E27FC236}">
                <a16:creationId xmlns:a16="http://schemas.microsoft.com/office/drawing/2014/main" id="{E5294B01-0F98-2007-5801-3D26E5E933CB}"/>
              </a:ext>
            </a:extLst>
          </p:cNvPr>
          <p:cNvSpPr/>
          <p:nvPr/>
        </p:nvSpPr>
        <p:spPr>
          <a:xfrm>
            <a:off x="6329502" y="1867557"/>
            <a:ext cx="133350" cy="4210966"/>
          </a:xfrm>
          <a:custGeom>
            <a:avLst/>
            <a:gdLst>
              <a:gd name="connsiteX0" fmla="*/ 133350 w 133350"/>
              <a:gd name="connsiteY0" fmla="*/ 0 h 4219575"/>
              <a:gd name="connsiteX1" fmla="*/ 9525 w 133350"/>
              <a:gd name="connsiteY1" fmla="*/ 0 h 4219575"/>
              <a:gd name="connsiteX2" fmla="*/ 0 w 133350"/>
              <a:gd name="connsiteY2" fmla="*/ 4210050 h 4219575"/>
              <a:gd name="connsiteX3" fmla="*/ 104775 w 133350"/>
              <a:gd name="connsiteY3" fmla="*/ 4219575 h 4219575"/>
              <a:gd name="connsiteX0" fmla="*/ 133350 w 133350"/>
              <a:gd name="connsiteY0" fmla="*/ 0 h 4210966"/>
              <a:gd name="connsiteX1" fmla="*/ 9525 w 133350"/>
              <a:gd name="connsiteY1" fmla="*/ 0 h 4210966"/>
              <a:gd name="connsiteX2" fmla="*/ 0 w 133350"/>
              <a:gd name="connsiteY2" fmla="*/ 4210050 h 4210966"/>
              <a:gd name="connsiteX3" fmla="*/ 133350 w 133350"/>
              <a:gd name="connsiteY3" fmla="*/ 4210050 h 4210966"/>
            </a:gdLst>
            <a:ahLst/>
            <a:cxnLst>
              <a:cxn ang="0">
                <a:pos x="connsiteX0" y="connsiteY0"/>
              </a:cxn>
              <a:cxn ang="0">
                <a:pos x="connsiteX1" y="connsiteY1"/>
              </a:cxn>
              <a:cxn ang="0">
                <a:pos x="connsiteX2" y="connsiteY2"/>
              </a:cxn>
              <a:cxn ang="0">
                <a:pos x="connsiteX3" y="connsiteY3"/>
              </a:cxn>
            </a:cxnLst>
            <a:rect l="l" t="t" r="r" b="b"/>
            <a:pathLst>
              <a:path w="133350" h="4210966">
                <a:moveTo>
                  <a:pt x="133350" y="0"/>
                </a:moveTo>
                <a:lnTo>
                  <a:pt x="9525" y="0"/>
                </a:lnTo>
                <a:lnTo>
                  <a:pt x="0" y="4210050"/>
                </a:lnTo>
                <a:cubicBezTo>
                  <a:pt x="34925" y="4213225"/>
                  <a:pt x="98425" y="4206875"/>
                  <a:pt x="133350" y="4210050"/>
                </a:cubicBezTo>
              </a:path>
            </a:pathLst>
          </a:custGeom>
          <a:noFill/>
          <a:ln>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BFD6EF"/>
              </a:solidFill>
            </a:endParaRPr>
          </a:p>
        </p:txBody>
      </p:sp>
      <p:sp>
        <p:nvSpPr>
          <p:cNvPr id="25" name="TextBox 24">
            <a:extLst>
              <a:ext uri="{FF2B5EF4-FFF2-40B4-BE49-F238E27FC236}">
                <a16:creationId xmlns:a16="http://schemas.microsoft.com/office/drawing/2014/main" id="{53B7A81D-4B36-322A-A4CC-9F6E9B13D94E}"/>
              </a:ext>
            </a:extLst>
          </p:cNvPr>
          <p:cNvSpPr txBox="1"/>
          <p:nvPr/>
        </p:nvSpPr>
        <p:spPr>
          <a:xfrm rot="16200000">
            <a:off x="759509" y="3834540"/>
            <a:ext cx="791243"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6,052 km</a:t>
            </a:r>
          </a:p>
        </p:txBody>
      </p:sp>
      <p:sp>
        <p:nvSpPr>
          <p:cNvPr id="28" name="TextBox 27">
            <a:extLst>
              <a:ext uri="{FF2B5EF4-FFF2-40B4-BE49-F238E27FC236}">
                <a16:creationId xmlns:a16="http://schemas.microsoft.com/office/drawing/2014/main" id="{ED83ACEF-EBC7-89BC-37C9-4BF56908D13E}"/>
              </a:ext>
            </a:extLst>
          </p:cNvPr>
          <p:cNvSpPr txBox="1"/>
          <p:nvPr/>
        </p:nvSpPr>
        <p:spPr>
          <a:xfrm rot="16200000">
            <a:off x="5754670" y="3834539"/>
            <a:ext cx="791243"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6,371 km</a:t>
            </a:r>
          </a:p>
        </p:txBody>
      </p:sp>
      <p:sp>
        <p:nvSpPr>
          <p:cNvPr id="30" name="Half Frame 29">
            <a:extLst>
              <a:ext uri="{FF2B5EF4-FFF2-40B4-BE49-F238E27FC236}">
                <a16:creationId xmlns:a16="http://schemas.microsoft.com/office/drawing/2014/main" id="{5700836E-A833-9AB0-5239-292AB6598B76}"/>
              </a:ext>
            </a:extLst>
          </p:cNvPr>
          <p:cNvSpPr/>
          <p:nvPr/>
        </p:nvSpPr>
        <p:spPr>
          <a:xfrm>
            <a:off x="10792647" y="3267075"/>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Half Frame 30">
            <a:extLst>
              <a:ext uri="{FF2B5EF4-FFF2-40B4-BE49-F238E27FC236}">
                <a16:creationId xmlns:a16="http://schemas.microsoft.com/office/drawing/2014/main" id="{9C10F9CB-8840-6FD5-F4CC-E115FED5A2F7}"/>
              </a:ext>
            </a:extLst>
          </p:cNvPr>
          <p:cNvSpPr/>
          <p:nvPr/>
        </p:nvSpPr>
        <p:spPr>
          <a:xfrm rot="5400000">
            <a:off x="11510451" y="3267075"/>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Half Frame 31">
            <a:extLst>
              <a:ext uri="{FF2B5EF4-FFF2-40B4-BE49-F238E27FC236}">
                <a16:creationId xmlns:a16="http://schemas.microsoft.com/office/drawing/2014/main" id="{3BEF89EC-055A-9565-7F54-2DABAD9467A8}"/>
              </a:ext>
            </a:extLst>
          </p:cNvPr>
          <p:cNvSpPr/>
          <p:nvPr/>
        </p:nvSpPr>
        <p:spPr>
          <a:xfrm flipV="1">
            <a:off x="10792647" y="3934459"/>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Half Frame 32">
            <a:extLst>
              <a:ext uri="{FF2B5EF4-FFF2-40B4-BE49-F238E27FC236}">
                <a16:creationId xmlns:a16="http://schemas.microsoft.com/office/drawing/2014/main" id="{59F2F065-7099-C428-BA6A-E77F92597D53}"/>
              </a:ext>
            </a:extLst>
          </p:cNvPr>
          <p:cNvSpPr/>
          <p:nvPr/>
        </p:nvSpPr>
        <p:spPr>
          <a:xfrm rot="16200000" flipV="1">
            <a:off x="11510451" y="3934459"/>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TextBox 33">
            <a:extLst>
              <a:ext uri="{FF2B5EF4-FFF2-40B4-BE49-F238E27FC236}">
                <a16:creationId xmlns:a16="http://schemas.microsoft.com/office/drawing/2014/main" id="{24373085-2EB7-FBCF-6FF4-F98385A95ADC}"/>
              </a:ext>
            </a:extLst>
          </p:cNvPr>
          <p:cNvSpPr txBox="1"/>
          <p:nvPr/>
        </p:nvSpPr>
        <p:spPr>
          <a:xfrm>
            <a:off x="10941740" y="4091661"/>
            <a:ext cx="791243"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Moon</a:t>
            </a:r>
          </a:p>
        </p:txBody>
      </p:sp>
      <p:sp>
        <p:nvSpPr>
          <p:cNvPr id="35" name="TextBox 34">
            <a:extLst>
              <a:ext uri="{FF2B5EF4-FFF2-40B4-BE49-F238E27FC236}">
                <a16:creationId xmlns:a16="http://schemas.microsoft.com/office/drawing/2014/main" id="{9E0858A2-9FF5-E697-0FCD-5361C28A8ECD}"/>
              </a:ext>
            </a:extLst>
          </p:cNvPr>
          <p:cNvSpPr txBox="1"/>
          <p:nvPr/>
        </p:nvSpPr>
        <p:spPr>
          <a:xfrm>
            <a:off x="10203527" y="5669402"/>
            <a:ext cx="662361" cy="276999"/>
          </a:xfrm>
          <a:prstGeom prst="rect">
            <a:avLst/>
          </a:prstGeom>
          <a:noFill/>
        </p:spPr>
        <p:txBody>
          <a:bodyPr wrap="none" rtlCol="0">
            <a:spAutoFit/>
          </a:bodyPr>
          <a:lstStyle/>
          <a:p>
            <a:r>
              <a:rPr lang="en-GB" sz="1200" dirty="0">
                <a:solidFill>
                  <a:srgbClr val="5994D5"/>
                </a:solidFill>
                <a:latin typeface="Book Antiqua" panose="02040602050305030304" pitchFamily="18" charset="0"/>
              </a:rPr>
              <a:t>13.9 °C</a:t>
            </a:r>
          </a:p>
        </p:txBody>
      </p:sp>
      <p:sp>
        <p:nvSpPr>
          <p:cNvPr id="36" name="Rectangle 35">
            <a:extLst>
              <a:ext uri="{FF2B5EF4-FFF2-40B4-BE49-F238E27FC236}">
                <a16:creationId xmlns:a16="http://schemas.microsoft.com/office/drawing/2014/main" id="{38B599BA-6969-6C83-C469-6ADE9A22FD94}"/>
              </a:ext>
            </a:extLst>
          </p:cNvPr>
          <p:cNvSpPr/>
          <p:nvPr/>
        </p:nvSpPr>
        <p:spPr>
          <a:xfrm>
            <a:off x="10071104" y="5472137"/>
            <a:ext cx="121683" cy="671531"/>
          </a:xfrm>
          <a:prstGeom prst="rect">
            <a:avLst/>
          </a:prstGeom>
          <a:solidFill>
            <a:schemeClr val="bg1"/>
          </a:solidFill>
          <a:ln>
            <a:solidFill>
              <a:srgbClr val="BFD6E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Single Corner Snipped 36">
            <a:extLst>
              <a:ext uri="{FF2B5EF4-FFF2-40B4-BE49-F238E27FC236}">
                <a16:creationId xmlns:a16="http://schemas.microsoft.com/office/drawing/2014/main" id="{69E827C2-2A7C-6A65-0807-E47A9D9326C7}"/>
              </a:ext>
            </a:extLst>
          </p:cNvPr>
          <p:cNvSpPr/>
          <p:nvPr/>
        </p:nvSpPr>
        <p:spPr>
          <a:xfrm>
            <a:off x="10072518" y="6023789"/>
            <a:ext cx="120269" cy="119879"/>
          </a:xfrm>
          <a:prstGeom prst="snip1Rect">
            <a:avLst>
              <a:gd name="adj" fmla="val 50000"/>
            </a:avLst>
          </a:prstGeom>
          <a:solidFill>
            <a:srgbClr val="BFD6EF">
              <a:alpha val="50000"/>
            </a:srgbClr>
          </a:solidFill>
          <a:ln>
            <a:solidFill>
              <a:srgbClr val="5994D5">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A91033CE-2AA1-99F6-9EAC-03955373A4B5}"/>
              </a:ext>
            </a:extLst>
          </p:cNvPr>
          <p:cNvSpPr txBox="1"/>
          <p:nvPr/>
        </p:nvSpPr>
        <p:spPr>
          <a:xfrm>
            <a:off x="4701160" y="5681838"/>
            <a:ext cx="623889" cy="276999"/>
          </a:xfrm>
          <a:prstGeom prst="rect">
            <a:avLst/>
          </a:prstGeom>
          <a:noFill/>
        </p:spPr>
        <p:txBody>
          <a:bodyPr wrap="none" rtlCol="0">
            <a:spAutoFit/>
          </a:bodyPr>
          <a:lstStyle/>
          <a:p>
            <a:r>
              <a:rPr lang="en-GB" sz="1200" dirty="0">
                <a:solidFill>
                  <a:srgbClr val="5994D5"/>
                </a:solidFill>
                <a:latin typeface="Book Antiqua" panose="02040602050305030304" pitchFamily="18" charset="0"/>
              </a:rPr>
              <a:t>464 °C</a:t>
            </a:r>
          </a:p>
        </p:txBody>
      </p:sp>
      <p:sp>
        <p:nvSpPr>
          <p:cNvPr id="41" name="Rectangle 40">
            <a:extLst>
              <a:ext uri="{FF2B5EF4-FFF2-40B4-BE49-F238E27FC236}">
                <a16:creationId xmlns:a16="http://schemas.microsoft.com/office/drawing/2014/main" id="{ABD45C8A-A401-5EB8-B8E9-69008CFD6CD2}"/>
              </a:ext>
            </a:extLst>
          </p:cNvPr>
          <p:cNvSpPr/>
          <p:nvPr/>
        </p:nvSpPr>
        <p:spPr>
          <a:xfrm>
            <a:off x="4590773" y="5484573"/>
            <a:ext cx="121683" cy="671531"/>
          </a:xfrm>
          <a:prstGeom prst="rect">
            <a:avLst/>
          </a:prstGeom>
          <a:solidFill>
            <a:schemeClr val="bg1"/>
          </a:solidFill>
          <a:ln>
            <a:solidFill>
              <a:srgbClr val="BFD6E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Single Corner Snipped 41">
            <a:extLst>
              <a:ext uri="{FF2B5EF4-FFF2-40B4-BE49-F238E27FC236}">
                <a16:creationId xmlns:a16="http://schemas.microsoft.com/office/drawing/2014/main" id="{2F4E528F-F3AC-0597-7AE8-CFE7FD2C6F3B}"/>
              </a:ext>
            </a:extLst>
          </p:cNvPr>
          <p:cNvSpPr/>
          <p:nvPr/>
        </p:nvSpPr>
        <p:spPr>
          <a:xfrm>
            <a:off x="4592187" y="5509139"/>
            <a:ext cx="120269" cy="646966"/>
          </a:xfrm>
          <a:prstGeom prst="snip1Rect">
            <a:avLst>
              <a:gd name="adj" fmla="val 50000"/>
            </a:avLst>
          </a:prstGeom>
          <a:solidFill>
            <a:srgbClr val="BFD6EF">
              <a:alpha val="50000"/>
            </a:srgbClr>
          </a:solidFill>
          <a:ln>
            <a:solidFill>
              <a:srgbClr val="5994D5">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itle 1">
            <a:extLst>
              <a:ext uri="{FF2B5EF4-FFF2-40B4-BE49-F238E27FC236}">
                <a16:creationId xmlns:a16="http://schemas.microsoft.com/office/drawing/2014/main" id="{D314E3D2-9863-4866-B297-4D1C71124D12}"/>
              </a:ext>
            </a:extLst>
          </p:cNvPr>
          <p:cNvSpPr txBox="1">
            <a:spLocks/>
          </p:cNvSpPr>
          <p:nvPr/>
        </p:nvSpPr>
        <p:spPr>
          <a:xfrm>
            <a:off x="9769894" y="1529440"/>
            <a:ext cx="1113773" cy="617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solidFill>
                  <a:srgbClr val="5994D5"/>
                </a:solidFill>
                <a:latin typeface="Book Antiqua" panose="02040602050305030304" pitchFamily="18" charset="0"/>
                <a:cs typeface="Dubai Medium" panose="020B0603030403030204" pitchFamily="34" charset="-78"/>
              </a:rPr>
              <a:t>Earth</a:t>
            </a:r>
          </a:p>
        </p:txBody>
      </p:sp>
      <p:sp>
        <p:nvSpPr>
          <p:cNvPr id="44" name="Freeform: Shape 43">
            <a:extLst>
              <a:ext uri="{FF2B5EF4-FFF2-40B4-BE49-F238E27FC236}">
                <a16:creationId xmlns:a16="http://schemas.microsoft.com/office/drawing/2014/main" id="{4789C56C-E90C-8932-1C29-8B1D2CA513C3}"/>
              </a:ext>
            </a:extLst>
          </p:cNvPr>
          <p:cNvSpPr/>
          <p:nvPr/>
        </p:nvSpPr>
        <p:spPr>
          <a:xfrm>
            <a:off x="9569869" y="2003072"/>
            <a:ext cx="1143000" cy="314325"/>
          </a:xfrm>
          <a:custGeom>
            <a:avLst/>
            <a:gdLst>
              <a:gd name="connsiteX0" fmla="*/ 0 w 1657350"/>
              <a:gd name="connsiteY0" fmla="*/ 981075 h 981075"/>
              <a:gd name="connsiteX1" fmla="*/ 914400 w 1657350"/>
              <a:gd name="connsiteY1" fmla="*/ 0 h 981075"/>
              <a:gd name="connsiteX2" fmla="*/ 1657350 w 1657350"/>
              <a:gd name="connsiteY2" fmla="*/ 0 h 981075"/>
              <a:gd name="connsiteX0" fmla="*/ 0 w 1778000"/>
              <a:gd name="connsiteY0" fmla="*/ 987425 h 987425"/>
              <a:gd name="connsiteX1" fmla="*/ 914400 w 1778000"/>
              <a:gd name="connsiteY1" fmla="*/ 6350 h 987425"/>
              <a:gd name="connsiteX2" fmla="*/ 1778000 w 1778000"/>
              <a:gd name="connsiteY2" fmla="*/ 0 h 987425"/>
              <a:gd name="connsiteX0" fmla="*/ 0 w 1771650"/>
              <a:gd name="connsiteY0" fmla="*/ 987425 h 987425"/>
              <a:gd name="connsiteX1" fmla="*/ 914400 w 1771650"/>
              <a:gd name="connsiteY1" fmla="*/ 6350 h 987425"/>
              <a:gd name="connsiteX2" fmla="*/ 1771650 w 1771650"/>
              <a:gd name="connsiteY2" fmla="*/ 0 h 987425"/>
              <a:gd name="connsiteX0" fmla="*/ 0 w 1143000"/>
              <a:gd name="connsiteY0" fmla="*/ 320675 h 320675"/>
              <a:gd name="connsiteX1" fmla="*/ 285750 w 1143000"/>
              <a:gd name="connsiteY1" fmla="*/ 6350 h 320675"/>
              <a:gd name="connsiteX2" fmla="*/ 1143000 w 1143000"/>
              <a:gd name="connsiteY2" fmla="*/ 0 h 320675"/>
              <a:gd name="connsiteX0" fmla="*/ 0 w 1143000"/>
              <a:gd name="connsiteY0" fmla="*/ 315912 h 315912"/>
              <a:gd name="connsiteX1" fmla="*/ 285750 w 1143000"/>
              <a:gd name="connsiteY1" fmla="*/ 1587 h 315912"/>
              <a:gd name="connsiteX2" fmla="*/ 1143000 w 1143000"/>
              <a:gd name="connsiteY2" fmla="*/ 0 h 315912"/>
              <a:gd name="connsiteX0" fmla="*/ 0 w 1143000"/>
              <a:gd name="connsiteY0" fmla="*/ 314325 h 314325"/>
              <a:gd name="connsiteX1" fmla="*/ 285750 w 1143000"/>
              <a:gd name="connsiteY1" fmla="*/ 0 h 314325"/>
              <a:gd name="connsiteX2" fmla="*/ 1143000 w 1143000"/>
              <a:gd name="connsiteY2" fmla="*/ 794 h 314325"/>
            </a:gdLst>
            <a:ahLst/>
            <a:cxnLst>
              <a:cxn ang="0">
                <a:pos x="connsiteX0" y="connsiteY0"/>
              </a:cxn>
              <a:cxn ang="0">
                <a:pos x="connsiteX1" y="connsiteY1"/>
              </a:cxn>
              <a:cxn ang="0">
                <a:pos x="connsiteX2" y="connsiteY2"/>
              </a:cxn>
            </a:cxnLst>
            <a:rect l="l" t="t" r="r" b="b"/>
            <a:pathLst>
              <a:path w="1143000" h="314325">
                <a:moveTo>
                  <a:pt x="0" y="314325"/>
                </a:moveTo>
                <a:lnTo>
                  <a:pt x="285750" y="0"/>
                </a:lnTo>
                <a:lnTo>
                  <a:pt x="1143000" y="794"/>
                </a:lnTo>
              </a:path>
            </a:pathLst>
          </a:custGeom>
          <a:noFill/>
          <a:ln>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itle 1">
            <a:extLst>
              <a:ext uri="{FF2B5EF4-FFF2-40B4-BE49-F238E27FC236}">
                <a16:creationId xmlns:a16="http://schemas.microsoft.com/office/drawing/2014/main" id="{F208EBEE-BA02-6DE2-4498-9E18A38C7AC3}"/>
              </a:ext>
            </a:extLst>
          </p:cNvPr>
          <p:cNvSpPr txBox="1">
            <a:spLocks/>
          </p:cNvSpPr>
          <p:nvPr/>
        </p:nvSpPr>
        <p:spPr>
          <a:xfrm>
            <a:off x="4299684" y="1545037"/>
            <a:ext cx="1113773" cy="61743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solidFill>
                  <a:srgbClr val="5994D5"/>
                </a:solidFill>
                <a:latin typeface="Book Antiqua" panose="02040602050305030304" pitchFamily="18" charset="0"/>
                <a:cs typeface="Dubai Medium" panose="020B0603030403030204" pitchFamily="34" charset="-78"/>
              </a:rPr>
              <a:t>Venus</a:t>
            </a:r>
          </a:p>
        </p:txBody>
      </p:sp>
      <p:sp>
        <p:nvSpPr>
          <p:cNvPr id="46" name="Freeform: Shape 45">
            <a:extLst>
              <a:ext uri="{FF2B5EF4-FFF2-40B4-BE49-F238E27FC236}">
                <a16:creationId xmlns:a16="http://schemas.microsoft.com/office/drawing/2014/main" id="{EB9B666C-C53F-0DBF-D0E5-8B55A3C6FA38}"/>
              </a:ext>
            </a:extLst>
          </p:cNvPr>
          <p:cNvSpPr/>
          <p:nvPr/>
        </p:nvSpPr>
        <p:spPr>
          <a:xfrm>
            <a:off x="4174446" y="2019041"/>
            <a:ext cx="1143000" cy="314325"/>
          </a:xfrm>
          <a:custGeom>
            <a:avLst/>
            <a:gdLst>
              <a:gd name="connsiteX0" fmla="*/ 0 w 1657350"/>
              <a:gd name="connsiteY0" fmla="*/ 981075 h 981075"/>
              <a:gd name="connsiteX1" fmla="*/ 914400 w 1657350"/>
              <a:gd name="connsiteY1" fmla="*/ 0 h 981075"/>
              <a:gd name="connsiteX2" fmla="*/ 1657350 w 1657350"/>
              <a:gd name="connsiteY2" fmla="*/ 0 h 981075"/>
              <a:gd name="connsiteX0" fmla="*/ 0 w 1778000"/>
              <a:gd name="connsiteY0" fmla="*/ 987425 h 987425"/>
              <a:gd name="connsiteX1" fmla="*/ 914400 w 1778000"/>
              <a:gd name="connsiteY1" fmla="*/ 6350 h 987425"/>
              <a:gd name="connsiteX2" fmla="*/ 1778000 w 1778000"/>
              <a:gd name="connsiteY2" fmla="*/ 0 h 987425"/>
              <a:gd name="connsiteX0" fmla="*/ 0 w 1771650"/>
              <a:gd name="connsiteY0" fmla="*/ 987425 h 987425"/>
              <a:gd name="connsiteX1" fmla="*/ 914400 w 1771650"/>
              <a:gd name="connsiteY1" fmla="*/ 6350 h 987425"/>
              <a:gd name="connsiteX2" fmla="*/ 1771650 w 1771650"/>
              <a:gd name="connsiteY2" fmla="*/ 0 h 987425"/>
              <a:gd name="connsiteX0" fmla="*/ 0 w 1143000"/>
              <a:gd name="connsiteY0" fmla="*/ 320675 h 320675"/>
              <a:gd name="connsiteX1" fmla="*/ 285750 w 1143000"/>
              <a:gd name="connsiteY1" fmla="*/ 6350 h 320675"/>
              <a:gd name="connsiteX2" fmla="*/ 1143000 w 1143000"/>
              <a:gd name="connsiteY2" fmla="*/ 0 h 320675"/>
              <a:gd name="connsiteX0" fmla="*/ 0 w 1143000"/>
              <a:gd name="connsiteY0" fmla="*/ 315912 h 315912"/>
              <a:gd name="connsiteX1" fmla="*/ 285750 w 1143000"/>
              <a:gd name="connsiteY1" fmla="*/ 1587 h 315912"/>
              <a:gd name="connsiteX2" fmla="*/ 1143000 w 1143000"/>
              <a:gd name="connsiteY2" fmla="*/ 0 h 315912"/>
              <a:gd name="connsiteX0" fmla="*/ 0 w 1143000"/>
              <a:gd name="connsiteY0" fmla="*/ 314325 h 314325"/>
              <a:gd name="connsiteX1" fmla="*/ 285750 w 1143000"/>
              <a:gd name="connsiteY1" fmla="*/ 0 h 314325"/>
              <a:gd name="connsiteX2" fmla="*/ 1143000 w 1143000"/>
              <a:gd name="connsiteY2" fmla="*/ 794 h 314325"/>
            </a:gdLst>
            <a:ahLst/>
            <a:cxnLst>
              <a:cxn ang="0">
                <a:pos x="connsiteX0" y="connsiteY0"/>
              </a:cxn>
              <a:cxn ang="0">
                <a:pos x="connsiteX1" y="connsiteY1"/>
              </a:cxn>
              <a:cxn ang="0">
                <a:pos x="connsiteX2" y="connsiteY2"/>
              </a:cxn>
            </a:cxnLst>
            <a:rect l="l" t="t" r="r" b="b"/>
            <a:pathLst>
              <a:path w="1143000" h="314325">
                <a:moveTo>
                  <a:pt x="0" y="314325"/>
                </a:moveTo>
                <a:lnTo>
                  <a:pt x="285750" y="0"/>
                </a:lnTo>
                <a:lnTo>
                  <a:pt x="1143000" y="794"/>
                </a:lnTo>
              </a:path>
            </a:pathLst>
          </a:custGeom>
          <a:noFill/>
          <a:ln>
            <a:solidFill>
              <a:srgbClr val="BFD6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E618F3E1-E933-E9D2-1F89-2D21D345BE97}"/>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436947-4FB4-B6A7-28F3-E7BCEA88074E}"/>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B415235D-FDAA-CCF1-D09A-FE63866F4BF7}"/>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0E2799A-11DC-F585-F7F3-7DCF5A5BA85C}"/>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3EDDA90-6490-538B-96AA-D208BA5F2919}"/>
              </a:ext>
            </a:extLst>
          </p:cNvPr>
          <p:cNvSpPr/>
          <p:nvPr/>
        </p:nvSpPr>
        <p:spPr>
          <a:xfrm>
            <a:off x="928096" y="13792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7DEFCB76-F024-0432-9FD4-FEA60F716D80}"/>
              </a:ext>
            </a:extLst>
          </p:cNvPr>
          <p:cNvSpPr/>
          <p:nvPr/>
        </p:nvSpPr>
        <p:spPr>
          <a:xfrm>
            <a:off x="1080496" y="10192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DC20DC79-50FA-4A4F-EB16-A339512F7645}"/>
              </a:ext>
            </a:extLst>
          </p:cNvPr>
          <p:cNvSpPr/>
          <p:nvPr/>
        </p:nvSpPr>
        <p:spPr>
          <a:xfrm>
            <a:off x="1303027" y="13792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738E2A0-3E79-EAA4-1084-923C0FD4CED1}"/>
              </a:ext>
            </a:extLst>
          </p:cNvPr>
          <p:cNvSpPr/>
          <p:nvPr/>
        </p:nvSpPr>
        <p:spPr>
          <a:xfrm>
            <a:off x="1448696" y="13792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E5AB7D7-11D1-DEBA-D8D8-02BD651453A1}"/>
              </a:ext>
            </a:extLst>
          </p:cNvPr>
          <p:cNvSpPr/>
          <p:nvPr/>
        </p:nvSpPr>
        <p:spPr>
          <a:xfrm>
            <a:off x="1594365"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34F47DD6-DEC0-307A-6D25-DAEFD0EE45E3}"/>
              </a:ext>
            </a:extLst>
          </p:cNvPr>
          <p:cNvSpPr/>
          <p:nvPr/>
        </p:nvSpPr>
        <p:spPr>
          <a:xfrm>
            <a:off x="1736034"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89195635-FC5B-8F31-4439-3FF39A6F6BC3}"/>
              </a:ext>
            </a:extLst>
          </p:cNvPr>
          <p:cNvSpPr/>
          <p:nvPr/>
        </p:nvSpPr>
        <p:spPr>
          <a:xfrm>
            <a:off x="1877703"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1D0C9991-CE71-AE81-3162-B006B8AE79CA}"/>
              </a:ext>
            </a:extLst>
          </p:cNvPr>
          <p:cNvSpPr/>
          <p:nvPr/>
        </p:nvSpPr>
        <p:spPr>
          <a:xfrm>
            <a:off x="2019754"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2DC42C0B-1811-98E4-73EA-D95CA0E25D9E}"/>
              </a:ext>
            </a:extLst>
          </p:cNvPr>
          <p:cNvSpPr/>
          <p:nvPr/>
        </p:nvSpPr>
        <p:spPr>
          <a:xfrm>
            <a:off x="216061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D64C8FAE-BE37-D95E-7439-EC4462EABEFC}"/>
              </a:ext>
            </a:extLst>
          </p:cNvPr>
          <p:cNvSpPr/>
          <p:nvPr/>
        </p:nvSpPr>
        <p:spPr>
          <a:xfrm>
            <a:off x="238315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8C59D3CD-DA68-129A-C00C-1E05D0678E3D}"/>
              </a:ext>
            </a:extLst>
          </p:cNvPr>
          <p:cNvSpPr/>
          <p:nvPr/>
        </p:nvSpPr>
        <p:spPr>
          <a:xfrm>
            <a:off x="252881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7F8FF9E9-9D78-E4D3-A1D9-031251E19AE5}"/>
              </a:ext>
            </a:extLst>
          </p:cNvPr>
          <p:cNvSpPr/>
          <p:nvPr/>
        </p:nvSpPr>
        <p:spPr>
          <a:xfrm>
            <a:off x="267448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11176D99-18DE-1E3E-4E04-47DFDCBA246D}"/>
              </a:ext>
            </a:extLst>
          </p:cNvPr>
          <p:cNvSpPr/>
          <p:nvPr/>
        </p:nvSpPr>
        <p:spPr>
          <a:xfrm>
            <a:off x="2816157"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09867305-2886-65DC-2F85-F075E9841F4B}"/>
              </a:ext>
            </a:extLst>
          </p:cNvPr>
          <p:cNvSpPr/>
          <p:nvPr/>
        </p:nvSpPr>
        <p:spPr>
          <a:xfrm>
            <a:off x="2957826"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888EDB17-99D3-715D-8302-CDAC8B9472C9}"/>
              </a:ext>
            </a:extLst>
          </p:cNvPr>
          <p:cNvSpPr/>
          <p:nvPr/>
        </p:nvSpPr>
        <p:spPr>
          <a:xfrm>
            <a:off x="3092232"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3" name="Oval 3072">
            <a:extLst>
              <a:ext uri="{FF2B5EF4-FFF2-40B4-BE49-F238E27FC236}">
                <a16:creationId xmlns:a16="http://schemas.microsoft.com/office/drawing/2014/main" id="{0C5DD7C1-F90A-2CCB-C498-FECB49685FF2}"/>
              </a:ext>
            </a:extLst>
          </p:cNvPr>
          <p:cNvSpPr/>
          <p:nvPr/>
        </p:nvSpPr>
        <p:spPr>
          <a:xfrm>
            <a:off x="3314763"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5" name="Oval 3074">
            <a:extLst>
              <a:ext uri="{FF2B5EF4-FFF2-40B4-BE49-F238E27FC236}">
                <a16:creationId xmlns:a16="http://schemas.microsoft.com/office/drawing/2014/main" id="{2FB839FF-8030-E5FD-7CAD-979FC3FD1244}"/>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8" name="Oval 3077">
            <a:extLst>
              <a:ext uri="{FF2B5EF4-FFF2-40B4-BE49-F238E27FC236}">
                <a16:creationId xmlns:a16="http://schemas.microsoft.com/office/drawing/2014/main" id="{CBFF884C-F50F-1F41-4D22-9D69B2B2C6CC}"/>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0" name="Oval 3079">
            <a:extLst>
              <a:ext uri="{FF2B5EF4-FFF2-40B4-BE49-F238E27FC236}">
                <a16:creationId xmlns:a16="http://schemas.microsoft.com/office/drawing/2014/main" id="{5E8B06BD-BE01-8F32-9C70-C9BD5521599D}"/>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2" name="Oval 3081">
            <a:extLst>
              <a:ext uri="{FF2B5EF4-FFF2-40B4-BE49-F238E27FC236}">
                <a16:creationId xmlns:a16="http://schemas.microsoft.com/office/drawing/2014/main" id="{DF7A9743-86BC-C499-BA4B-528257CF0241}"/>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4" name="Oval 3083">
            <a:extLst>
              <a:ext uri="{FF2B5EF4-FFF2-40B4-BE49-F238E27FC236}">
                <a16:creationId xmlns:a16="http://schemas.microsoft.com/office/drawing/2014/main" id="{1EF95ED2-77D3-9DCF-092D-200270D6D0C2}"/>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6" name="Oval 3085">
            <a:extLst>
              <a:ext uri="{FF2B5EF4-FFF2-40B4-BE49-F238E27FC236}">
                <a16:creationId xmlns:a16="http://schemas.microsoft.com/office/drawing/2014/main" id="{527154B1-15C3-6EDB-A955-E4BFFFCD70E7}"/>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8" name="Oval 3087">
            <a:extLst>
              <a:ext uri="{FF2B5EF4-FFF2-40B4-BE49-F238E27FC236}">
                <a16:creationId xmlns:a16="http://schemas.microsoft.com/office/drawing/2014/main" id="{6910ADBB-F187-D86C-4C5A-07846985CB8B}"/>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0" name="Oval 3089">
            <a:extLst>
              <a:ext uri="{FF2B5EF4-FFF2-40B4-BE49-F238E27FC236}">
                <a16:creationId xmlns:a16="http://schemas.microsoft.com/office/drawing/2014/main" id="{058B288B-EA4D-1E1C-88C6-49A1B6F0B28D}"/>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2" name="Oval 3091">
            <a:extLst>
              <a:ext uri="{FF2B5EF4-FFF2-40B4-BE49-F238E27FC236}">
                <a16:creationId xmlns:a16="http://schemas.microsoft.com/office/drawing/2014/main" id="{4D0CF5B8-07F2-60F4-FC21-164CA78BD195}"/>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4" name="Oval 3093">
            <a:extLst>
              <a:ext uri="{FF2B5EF4-FFF2-40B4-BE49-F238E27FC236}">
                <a16:creationId xmlns:a16="http://schemas.microsoft.com/office/drawing/2014/main" id="{67B33498-AB16-816E-B0BA-652B4232E13D}"/>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6" name="Oval 3095">
            <a:extLst>
              <a:ext uri="{FF2B5EF4-FFF2-40B4-BE49-F238E27FC236}">
                <a16:creationId xmlns:a16="http://schemas.microsoft.com/office/drawing/2014/main" id="{A4C36F4F-7416-5048-2836-7E52C6EA2FA2}"/>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8" name="Oval 3097">
            <a:extLst>
              <a:ext uri="{FF2B5EF4-FFF2-40B4-BE49-F238E27FC236}">
                <a16:creationId xmlns:a16="http://schemas.microsoft.com/office/drawing/2014/main" id="{EE14FBA7-1B1B-41BB-3E23-1640A99C5E12}"/>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00" name="Oval 3099">
            <a:extLst>
              <a:ext uri="{FF2B5EF4-FFF2-40B4-BE49-F238E27FC236}">
                <a16:creationId xmlns:a16="http://schemas.microsoft.com/office/drawing/2014/main" id="{175239FF-178C-145A-1610-E7AC521D2D5A}"/>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02" name="Oval 3101">
            <a:extLst>
              <a:ext uri="{FF2B5EF4-FFF2-40B4-BE49-F238E27FC236}">
                <a16:creationId xmlns:a16="http://schemas.microsoft.com/office/drawing/2014/main" id="{4951C786-4D0C-454E-3007-BA382C412EDC}"/>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04" name="Oval 3103">
            <a:extLst>
              <a:ext uri="{FF2B5EF4-FFF2-40B4-BE49-F238E27FC236}">
                <a16:creationId xmlns:a16="http://schemas.microsoft.com/office/drawing/2014/main" id="{D28D38BC-FFF2-3EF2-6B82-6D8BE6E60A57}"/>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5878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89CB10C-301D-6DAE-4ED2-67837BFDCAC0}"/>
              </a:ext>
            </a:extLst>
          </p:cNvPr>
          <p:cNvPicPr>
            <a:picLocks noChangeAspect="1"/>
          </p:cNvPicPr>
          <p:nvPr/>
        </p:nvPicPr>
        <p:blipFill>
          <a:blip r:embed="rId3"/>
          <a:stretch>
            <a:fillRect/>
          </a:stretch>
        </p:blipFill>
        <p:spPr>
          <a:xfrm>
            <a:off x="4572585" y="1627069"/>
            <a:ext cx="3046830" cy="3886200"/>
          </a:xfrm>
          <a:prstGeom prst="rect">
            <a:avLst/>
          </a:prstGeom>
        </p:spPr>
      </p:pic>
      <p:sp>
        <p:nvSpPr>
          <p:cNvPr id="2" name="Title 1">
            <a:extLst>
              <a:ext uri="{FF2B5EF4-FFF2-40B4-BE49-F238E27FC236}">
                <a16:creationId xmlns:a16="http://schemas.microsoft.com/office/drawing/2014/main" id="{C92C7B2B-EF4A-DCFF-1167-8A318DC5A134}"/>
              </a:ext>
            </a:extLst>
          </p:cNvPr>
          <p:cNvSpPr>
            <a:spLocks noGrp="1"/>
          </p:cNvSpPr>
          <p:nvPr>
            <p:ph type="title"/>
          </p:nvPr>
        </p:nvSpPr>
        <p:spPr/>
        <p:txBody>
          <a:bodyPr>
            <a:noAutofit/>
          </a:bodyPr>
          <a:lstStyle/>
          <a:p>
            <a:r>
              <a:rPr lang="en-GB" dirty="0">
                <a:solidFill>
                  <a:srgbClr val="BFD6EF"/>
                </a:solidFill>
                <a:latin typeface="Book Antiqua" panose="02040602050305030304" pitchFamily="18" charset="0"/>
                <a:cs typeface="Angsana New" panose="020B0502040204020203" pitchFamily="18" charset="-34"/>
              </a:rPr>
              <a:t>The Value of Earth in Planetary Science</a:t>
            </a:r>
          </a:p>
        </p:txBody>
      </p:sp>
      <p:sp>
        <p:nvSpPr>
          <p:cNvPr id="15" name="TextBox 14">
            <a:extLst>
              <a:ext uri="{FF2B5EF4-FFF2-40B4-BE49-F238E27FC236}">
                <a16:creationId xmlns:a16="http://schemas.microsoft.com/office/drawing/2014/main" id="{037EEBD3-8F58-DC70-605F-39021D6F769B}"/>
              </a:ext>
            </a:extLst>
          </p:cNvPr>
          <p:cNvSpPr txBox="1"/>
          <p:nvPr/>
        </p:nvSpPr>
        <p:spPr>
          <a:xfrm>
            <a:off x="5573351" y="4397829"/>
            <a:ext cx="320922" cy="200055"/>
          </a:xfrm>
          <a:prstGeom prst="rect">
            <a:avLst/>
          </a:prstGeom>
          <a:noFill/>
        </p:spPr>
        <p:txBody>
          <a:bodyPr wrap="none" rtlCol="0">
            <a:spAutoFit/>
          </a:bodyPr>
          <a:lstStyle/>
          <a:p>
            <a:r>
              <a:rPr lang="en-GB" sz="700" dirty="0">
                <a:solidFill>
                  <a:schemeClr val="bg1">
                    <a:lumMod val="65000"/>
                    <a:lumOff val="35000"/>
                  </a:schemeClr>
                </a:solidFill>
              </a:rPr>
              <a:t>ESA</a:t>
            </a:r>
          </a:p>
        </p:txBody>
      </p:sp>
      <p:sp>
        <p:nvSpPr>
          <p:cNvPr id="16" name="TextBox 15">
            <a:extLst>
              <a:ext uri="{FF2B5EF4-FFF2-40B4-BE49-F238E27FC236}">
                <a16:creationId xmlns:a16="http://schemas.microsoft.com/office/drawing/2014/main" id="{CA97CFA5-52B1-77AD-AD3D-9CB218020F1F}"/>
              </a:ext>
            </a:extLst>
          </p:cNvPr>
          <p:cNvSpPr txBox="1"/>
          <p:nvPr/>
        </p:nvSpPr>
        <p:spPr>
          <a:xfrm>
            <a:off x="4509349" y="5564485"/>
            <a:ext cx="3247375" cy="954107"/>
          </a:xfrm>
          <a:prstGeom prst="rect">
            <a:avLst/>
          </a:prstGeom>
          <a:noFill/>
        </p:spPr>
        <p:txBody>
          <a:bodyPr wrap="square" rtlCol="0">
            <a:spAutoFit/>
          </a:bodyPr>
          <a:lstStyle/>
          <a:p>
            <a:pPr algn="ctr"/>
            <a:r>
              <a:rPr lang="en-GB" sz="2800" dirty="0">
                <a:solidFill>
                  <a:srgbClr val="5994D5"/>
                </a:solidFill>
                <a:latin typeface="Book Antiqua" panose="02040602050305030304" pitchFamily="18" charset="0"/>
                <a:cs typeface="Dubai Medium" panose="020B0603030403030204" pitchFamily="34" charset="-78"/>
              </a:rPr>
              <a:t>Understanding our solar system</a:t>
            </a:r>
          </a:p>
        </p:txBody>
      </p:sp>
      <p:pic>
        <p:nvPicPr>
          <p:cNvPr id="1032" name="Picture 8" descr="Artist's depiction of Kepler 22b, a planet within the habitable zone of a  type G star about 600 light years from Earth in the constellation Cygnus  Poster Print (28 x 28) - Walmart.com">
            <a:extLst>
              <a:ext uri="{FF2B5EF4-FFF2-40B4-BE49-F238E27FC236}">
                <a16:creationId xmlns:a16="http://schemas.microsoft.com/office/drawing/2014/main" id="{9EC3DCB4-1EF3-19B5-AECE-EC8DF2609D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46023" y="1449329"/>
            <a:ext cx="4305300" cy="43053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D3C926A-5446-6141-8C95-6E2B48E79CED}"/>
              </a:ext>
            </a:extLst>
          </p:cNvPr>
          <p:cNvSpPr txBox="1"/>
          <p:nvPr/>
        </p:nvSpPr>
        <p:spPr>
          <a:xfrm>
            <a:off x="290286" y="5513269"/>
            <a:ext cx="3532075" cy="954107"/>
          </a:xfrm>
          <a:prstGeom prst="rect">
            <a:avLst/>
          </a:prstGeom>
          <a:noFill/>
        </p:spPr>
        <p:txBody>
          <a:bodyPr wrap="square" rtlCol="0">
            <a:spAutoFit/>
          </a:bodyPr>
          <a:lstStyle/>
          <a:p>
            <a:pPr algn="ctr"/>
            <a:r>
              <a:rPr lang="en-GB" sz="2800" dirty="0">
                <a:solidFill>
                  <a:srgbClr val="5994D5"/>
                </a:solidFill>
                <a:latin typeface="Book Antiqua" panose="02040602050305030304" pitchFamily="18" charset="0"/>
                <a:cs typeface="Arabic Typesetting" panose="03020402040406030203" pitchFamily="66" charset="-78"/>
              </a:rPr>
              <a:t>Searching for habitable exoplanets</a:t>
            </a:r>
          </a:p>
        </p:txBody>
      </p:sp>
      <p:pic>
        <p:nvPicPr>
          <p:cNvPr id="1034" name="Picture 10" descr="Green bacteria isolated on white background | White background, Green,  Background">
            <a:extLst>
              <a:ext uri="{FF2B5EF4-FFF2-40B4-BE49-F238E27FC236}">
                <a16:creationId xmlns:a16="http://schemas.microsoft.com/office/drawing/2014/main" id="{8BB7DE63-E0B3-345D-68FC-8D2FC2BD3AB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backgroundMark x1="48889" y1="60355" x2="50444" y2="63609"/>
                        <a14:backgroundMark x1="39111" y1="76331" x2="39111" y2="76331"/>
                        <a14:backgroundMark x1="42000" y1="70710" x2="42000" y2="70710"/>
                        <a14:backgroundMark x1="57333" y1="53846" x2="57333" y2="53846"/>
                        <a14:backgroundMark x1="62444" y1="51479" x2="62444" y2="51479"/>
                      </a14:backgroundRemoval>
                    </a14:imgEffect>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8185895" y="2738925"/>
            <a:ext cx="3960082" cy="29744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Green bacteria isolated on white background | White background, Green,  Background">
            <a:extLst>
              <a:ext uri="{FF2B5EF4-FFF2-40B4-BE49-F238E27FC236}">
                <a16:creationId xmlns:a16="http://schemas.microsoft.com/office/drawing/2014/main" id="{4D84903B-7FF0-500B-1DA6-EFA1A95B44B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backgroundMark x1="48889" y1="60355" x2="50444" y2="63609"/>
                        <a14:backgroundMark x1="39111" y1="76331" x2="39111" y2="76331"/>
                        <a14:backgroundMark x1="42000" y1="70710" x2="42000" y2="70710"/>
                        <a14:backgroundMark x1="57333" y1="53846" x2="57333" y2="53846"/>
                        <a14:backgroundMark x1="62444" y1="51479" x2="62444" y2="51479"/>
                      </a14:backgroundRemoval>
                    </a14:imgEffect>
                    <a14:imgEffect>
                      <a14:artisticCutout/>
                    </a14:imgEffect>
                  </a14:imgLayer>
                </a14:imgProps>
              </a:ext>
              <a:ext uri="{28A0092B-C50C-407E-A947-70E740481C1C}">
                <a14:useLocalDpi xmlns:a14="http://schemas.microsoft.com/office/drawing/2010/main" val="0"/>
              </a:ext>
            </a:extLst>
          </a:blip>
          <a:srcRect/>
          <a:stretch>
            <a:fillRect/>
          </a:stretch>
        </p:blipFill>
        <p:spPr bwMode="auto">
          <a:xfrm rot="10800000">
            <a:off x="9223980" y="1749265"/>
            <a:ext cx="2424280" cy="182090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2939A67-ABF5-2531-087D-0C44954463A1}"/>
              </a:ext>
            </a:extLst>
          </p:cNvPr>
          <p:cNvSpPr txBox="1"/>
          <p:nvPr/>
        </p:nvSpPr>
        <p:spPr>
          <a:xfrm>
            <a:off x="8542248" y="5544427"/>
            <a:ext cx="3247375" cy="954107"/>
          </a:xfrm>
          <a:prstGeom prst="rect">
            <a:avLst/>
          </a:prstGeom>
          <a:noFill/>
        </p:spPr>
        <p:txBody>
          <a:bodyPr wrap="square" rtlCol="0">
            <a:spAutoFit/>
          </a:bodyPr>
          <a:lstStyle/>
          <a:p>
            <a:pPr algn="ctr"/>
            <a:r>
              <a:rPr lang="en-GB" sz="2800" dirty="0">
                <a:solidFill>
                  <a:srgbClr val="5994D5"/>
                </a:solidFill>
                <a:latin typeface="Book Antiqua" panose="02040602050305030304" pitchFamily="18" charset="0"/>
                <a:cs typeface="Dubai Medium" panose="020B0603030403030204" pitchFamily="34" charset="-78"/>
              </a:rPr>
              <a:t>Searching for life in our solar system</a:t>
            </a:r>
          </a:p>
        </p:txBody>
      </p:sp>
      <p:sp>
        <p:nvSpPr>
          <p:cNvPr id="4" name="Oval 3">
            <a:extLst>
              <a:ext uri="{FF2B5EF4-FFF2-40B4-BE49-F238E27FC236}">
                <a16:creationId xmlns:a16="http://schemas.microsoft.com/office/drawing/2014/main" id="{35808C27-6822-6A0A-5ED7-1301E6178D97}"/>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1617B5C-2388-0BB2-9603-FFFE5D3EB295}"/>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C9181963-27ED-750C-7F9D-1A6446BAF4C9}"/>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9A2EE68-FDD2-B66E-E522-87BC43303F04}"/>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A6760606-9E78-3806-FD59-04B0447013EC}"/>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22C1F82-ECEB-B09E-37BB-44EA30F98443}"/>
              </a:ext>
            </a:extLst>
          </p:cNvPr>
          <p:cNvSpPr/>
          <p:nvPr/>
        </p:nvSpPr>
        <p:spPr>
          <a:xfrm>
            <a:off x="1080496" y="10192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3600E30D-B43E-3DAA-CE67-57BAF616344A}"/>
              </a:ext>
            </a:extLst>
          </p:cNvPr>
          <p:cNvSpPr/>
          <p:nvPr/>
        </p:nvSpPr>
        <p:spPr>
          <a:xfrm>
            <a:off x="1303027" y="13792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F87066DE-87FD-BBBA-1D02-DD1E021DE6D0}"/>
              </a:ext>
            </a:extLst>
          </p:cNvPr>
          <p:cNvSpPr/>
          <p:nvPr/>
        </p:nvSpPr>
        <p:spPr>
          <a:xfrm>
            <a:off x="1448696" y="13792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A27E2B1E-77C7-F4BC-0FC2-D789878E8091}"/>
              </a:ext>
            </a:extLst>
          </p:cNvPr>
          <p:cNvSpPr/>
          <p:nvPr/>
        </p:nvSpPr>
        <p:spPr>
          <a:xfrm>
            <a:off x="1594365"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5DC6C32A-9CCD-3141-ED4F-EC587A7816AC}"/>
              </a:ext>
            </a:extLst>
          </p:cNvPr>
          <p:cNvSpPr/>
          <p:nvPr/>
        </p:nvSpPr>
        <p:spPr>
          <a:xfrm>
            <a:off x="1736034"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2DE14202-36CB-1ED3-337D-E4F5F61D4A43}"/>
              </a:ext>
            </a:extLst>
          </p:cNvPr>
          <p:cNvSpPr/>
          <p:nvPr/>
        </p:nvSpPr>
        <p:spPr>
          <a:xfrm>
            <a:off x="1877703"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D7ABB19F-DEB8-7E78-FD38-7A2FAE695FF7}"/>
              </a:ext>
            </a:extLst>
          </p:cNvPr>
          <p:cNvSpPr/>
          <p:nvPr/>
        </p:nvSpPr>
        <p:spPr>
          <a:xfrm>
            <a:off x="2019754"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741D1EBE-EAE5-6B7B-67C8-1566C3D49364}"/>
              </a:ext>
            </a:extLst>
          </p:cNvPr>
          <p:cNvSpPr/>
          <p:nvPr/>
        </p:nvSpPr>
        <p:spPr>
          <a:xfrm>
            <a:off x="216061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449B1DAE-98AA-9E2E-CC86-DC9AE16C1869}"/>
              </a:ext>
            </a:extLst>
          </p:cNvPr>
          <p:cNvSpPr/>
          <p:nvPr/>
        </p:nvSpPr>
        <p:spPr>
          <a:xfrm>
            <a:off x="238315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7E13A88E-FA4C-12DA-463C-2CE1B9B65AE4}"/>
              </a:ext>
            </a:extLst>
          </p:cNvPr>
          <p:cNvSpPr/>
          <p:nvPr/>
        </p:nvSpPr>
        <p:spPr>
          <a:xfrm>
            <a:off x="252881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E2C4D6D8-78F5-00C5-D5A6-19CC9947B5EA}"/>
              </a:ext>
            </a:extLst>
          </p:cNvPr>
          <p:cNvSpPr/>
          <p:nvPr/>
        </p:nvSpPr>
        <p:spPr>
          <a:xfrm>
            <a:off x="267448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F947B535-A741-40CA-1790-871DE19AF5A5}"/>
              </a:ext>
            </a:extLst>
          </p:cNvPr>
          <p:cNvSpPr/>
          <p:nvPr/>
        </p:nvSpPr>
        <p:spPr>
          <a:xfrm>
            <a:off x="2816157"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077F3BE6-5D27-DA09-73D3-59EA2193B969}"/>
              </a:ext>
            </a:extLst>
          </p:cNvPr>
          <p:cNvSpPr/>
          <p:nvPr/>
        </p:nvSpPr>
        <p:spPr>
          <a:xfrm>
            <a:off x="2957826"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7F13A37F-885E-459F-C9EA-4061DD14146E}"/>
              </a:ext>
            </a:extLst>
          </p:cNvPr>
          <p:cNvSpPr/>
          <p:nvPr/>
        </p:nvSpPr>
        <p:spPr>
          <a:xfrm>
            <a:off x="3092232"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677927D6-E728-B04C-EB23-C20DF844F939}"/>
              </a:ext>
            </a:extLst>
          </p:cNvPr>
          <p:cNvSpPr/>
          <p:nvPr/>
        </p:nvSpPr>
        <p:spPr>
          <a:xfrm>
            <a:off x="3314763"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9801D3BB-4EF9-12F4-A6DC-6A94AE83BBDA}"/>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249FFDAB-A9F6-A49D-5346-7768C1F0F675}"/>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0AE9053A-F307-0366-005A-8BA18446F638}"/>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28433894-06AD-F719-71EA-F88B951EFBC3}"/>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FC15044F-1D30-E42A-4B44-24AE782FC651}"/>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058AC2D9-AFE8-FFA3-621C-D3E8AA2AE64B}"/>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656A4F40-0126-6552-4241-4130B6DB90A4}"/>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4" name="Oval 1023">
            <a:extLst>
              <a:ext uri="{FF2B5EF4-FFF2-40B4-BE49-F238E27FC236}">
                <a16:creationId xmlns:a16="http://schemas.microsoft.com/office/drawing/2014/main" id="{BB1DCC08-6CB8-F46A-336A-AA8E166638B7}"/>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6" name="Oval 1025">
            <a:extLst>
              <a:ext uri="{FF2B5EF4-FFF2-40B4-BE49-F238E27FC236}">
                <a16:creationId xmlns:a16="http://schemas.microsoft.com/office/drawing/2014/main" id="{0BC4D063-324C-6D6A-7A50-7D6AAAF1E1A1}"/>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8" name="Oval 1027">
            <a:extLst>
              <a:ext uri="{FF2B5EF4-FFF2-40B4-BE49-F238E27FC236}">
                <a16:creationId xmlns:a16="http://schemas.microsoft.com/office/drawing/2014/main" id="{CFC93364-AE74-26F8-6F2A-A48E219B6AB9}"/>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0" name="Oval 1029">
            <a:extLst>
              <a:ext uri="{FF2B5EF4-FFF2-40B4-BE49-F238E27FC236}">
                <a16:creationId xmlns:a16="http://schemas.microsoft.com/office/drawing/2014/main" id="{474F5CFE-777D-D7C1-34C1-B3AC05CAD38E}"/>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3" name="Oval 1032">
            <a:extLst>
              <a:ext uri="{FF2B5EF4-FFF2-40B4-BE49-F238E27FC236}">
                <a16:creationId xmlns:a16="http://schemas.microsoft.com/office/drawing/2014/main" id="{46A1F975-2C13-BC9C-B107-A42478DA31B7}"/>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6" name="Oval 1035">
            <a:extLst>
              <a:ext uri="{FF2B5EF4-FFF2-40B4-BE49-F238E27FC236}">
                <a16:creationId xmlns:a16="http://schemas.microsoft.com/office/drawing/2014/main" id="{B68714BE-4977-FF52-0EC9-904EA94A75C3}"/>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8" name="Oval 1037">
            <a:extLst>
              <a:ext uri="{FF2B5EF4-FFF2-40B4-BE49-F238E27FC236}">
                <a16:creationId xmlns:a16="http://schemas.microsoft.com/office/drawing/2014/main" id="{7EAEC65D-DC00-0FC7-A609-3CF103AC11C9}"/>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0" name="Oval 1039">
            <a:extLst>
              <a:ext uri="{FF2B5EF4-FFF2-40B4-BE49-F238E27FC236}">
                <a16:creationId xmlns:a16="http://schemas.microsoft.com/office/drawing/2014/main" id="{1DB6C371-83A2-0935-EE2F-99DFA1CBC1B7}"/>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5955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1866A6C-BB2A-4AB7-3133-27FD6CEFBDB4}"/>
              </a:ext>
            </a:extLst>
          </p:cNvPr>
          <p:cNvSpPr/>
          <p:nvPr/>
        </p:nvSpPr>
        <p:spPr>
          <a:xfrm>
            <a:off x="0" y="0"/>
            <a:ext cx="12192000" cy="6858000"/>
          </a:xfrm>
          <a:prstGeom prst="rect">
            <a:avLst/>
          </a:prstGeom>
          <a:solidFill>
            <a:srgbClr val="010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12" name="Picture 16" descr="Where does Earth end and outer space begin? | Live Science">
            <a:extLst>
              <a:ext uri="{FF2B5EF4-FFF2-40B4-BE49-F238E27FC236}">
                <a16:creationId xmlns:a16="http://schemas.microsoft.com/office/drawing/2014/main" id="{653CB8A4-DB4C-9FFD-D21E-2B477386EA2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utout numberOfShades="6"/>
                    </a14:imgEffect>
                  </a14:imgLayer>
                </a14:imgProps>
              </a:ext>
              <a:ext uri="{28A0092B-C50C-407E-A947-70E740481C1C}">
                <a14:useLocalDpi xmlns:a14="http://schemas.microsoft.com/office/drawing/2010/main" val="0"/>
              </a:ext>
            </a:extLst>
          </a:blip>
          <a:srcRect b="4934"/>
          <a:stretch/>
        </p:blipFill>
        <p:spPr bwMode="auto">
          <a:xfrm>
            <a:off x="0" y="338357"/>
            <a:ext cx="12192000" cy="65196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FE5C1B-C71A-395B-366C-48FCEEE4D7C8}"/>
              </a:ext>
            </a:extLst>
          </p:cNvPr>
          <p:cNvSpPr>
            <a:spLocks noGrp="1"/>
          </p:cNvSpPr>
          <p:nvPr>
            <p:ph type="title"/>
          </p:nvPr>
        </p:nvSpPr>
        <p:spPr>
          <a:xfrm>
            <a:off x="838200" y="676715"/>
            <a:ext cx="10515600" cy="1325563"/>
          </a:xfrm>
        </p:spPr>
        <p:txBody>
          <a:bodyPr>
            <a:noAutofit/>
          </a:bodyPr>
          <a:lstStyle/>
          <a:p>
            <a:pPr algn="ctr"/>
            <a:r>
              <a:rPr lang="en-GB" sz="7200" dirty="0">
                <a:solidFill>
                  <a:srgbClr val="BFD6EF"/>
                </a:solidFill>
                <a:latin typeface="Book Antiqua" panose="02040602050305030304" pitchFamily="18" charset="0"/>
                <a:cs typeface="Dubai Medium" panose="020B0603030403030204" pitchFamily="34" charset="-78"/>
              </a:rPr>
              <a:t>Planetary Atmospheric Science</a:t>
            </a:r>
          </a:p>
        </p:txBody>
      </p:sp>
      <p:sp>
        <p:nvSpPr>
          <p:cNvPr id="4" name="Oval 3">
            <a:extLst>
              <a:ext uri="{FF2B5EF4-FFF2-40B4-BE49-F238E27FC236}">
                <a16:creationId xmlns:a16="http://schemas.microsoft.com/office/drawing/2014/main" id="{65FF5EDA-51E0-B1A4-7E99-56E5DA3C9C15}"/>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B8E4C4C-2382-034E-0A40-D722751CEC47}"/>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CF8375DF-EB3E-EECB-307A-00DE03CEC487}"/>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11B8FBB9-ED82-84CC-1981-944A5DE6FE4C}"/>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9103FEE2-31CD-BC19-29D0-49DE72DFDAF4}"/>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17DBD375-CCFD-7E45-BA0D-D05D3B3E06B7}"/>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350954F-BF8A-426D-DD9A-4E88524CFD68}"/>
              </a:ext>
            </a:extLst>
          </p:cNvPr>
          <p:cNvSpPr/>
          <p:nvPr/>
        </p:nvSpPr>
        <p:spPr>
          <a:xfrm>
            <a:off x="1303027" y="13792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99E6B849-63F6-49D6-F18D-6EA5978D7319}"/>
              </a:ext>
            </a:extLst>
          </p:cNvPr>
          <p:cNvSpPr/>
          <p:nvPr/>
        </p:nvSpPr>
        <p:spPr>
          <a:xfrm>
            <a:off x="1448696" y="13792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61EC3E9D-B3C8-235E-5848-70028444AC8A}"/>
              </a:ext>
            </a:extLst>
          </p:cNvPr>
          <p:cNvSpPr/>
          <p:nvPr/>
        </p:nvSpPr>
        <p:spPr>
          <a:xfrm>
            <a:off x="1594365"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56D516D6-D111-BB5D-9D3C-0BA8C2B4CE62}"/>
              </a:ext>
            </a:extLst>
          </p:cNvPr>
          <p:cNvSpPr/>
          <p:nvPr/>
        </p:nvSpPr>
        <p:spPr>
          <a:xfrm>
            <a:off x="1736034"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AFA19D65-6607-67F4-EEE7-89FC22F7B112}"/>
              </a:ext>
            </a:extLst>
          </p:cNvPr>
          <p:cNvSpPr/>
          <p:nvPr/>
        </p:nvSpPr>
        <p:spPr>
          <a:xfrm>
            <a:off x="1877703"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741CF6CA-F891-F514-7D7C-FC81309B712C}"/>
              </a:ext>
            </a:extLst>
          </p:cNvPr>
          <p:cNvSpPr/>
          <p:nvPr/>
        </p:nvSpPr>
        <p:spPr>
          <a:xfrm>
            <a:off x="2019754"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D4D1C832-D46F-6230-CFD7-4EDC0E926858}"/>
              </a:ext>
            </a:extLst>
          </p:cNvPr>
          <p:cNvSpPr/>
          <p:nvPr/>
        </p:nvSpPr>
        <p:spPr>
          <a:xfrm>
            <a:off x="216061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3A598A88-20FE-1724-238D-82C81B34BDF0}"/>
              </a:ext>
            </a:extLst>
          </p:cNvPr>
          <p:cNvSpPr/>
          <p:nvPr/>
        </p:nvSpPr>
        <p:spPr>
          <a:xfrm>
            <a:off x="238315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418D1859-153F-6B1C-DF6E-D097C776DDCC}"/>
              </a:ext>
            </a:extLst>
          </p:cNvPr>
          <p:cNvSpPr/>
          <p:nvPr/>
        </p:nvSpPr>
        <p:spPr>
          <a:xfrm>
            <a:off x="252881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C8CC2A65-7544-11F8-17D7-6B52506B15EA}"/>
              </a:ext>
            </a:extLst>
          </p:cNvPr>
          <p:cNvSpPr/>
          <p:nvPr/>
        </p:nvSpPr>
        <p:spPr>
          <a:xfrm>
            <a:off x="267448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07200CE8-A2E1-C584-60CB-935A02D6DE75}"/>
              </a:ext>
            </a:extLst>
          </p:cNvPr>
          <p:cNvSpPr/>
          <p:nvPr/>
        </p:nvSpPr>
        <p:spPr>
          <a:xfrm>
            <a:off x="2816157"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9486FC13-7116-4901-620F-86112230DCB0}"/>
              </a:ext>
            </a:extLst>
          </p:cNvPr>
          <p:cNvSpPr/>
          <p:nvPr/>
        </p:nvSpPr>
        <p:spPr>
          <a:xfrm>
            <a:off x="2957826"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0CCB314A-1C8B-1460-FDC3-4A3E3BA9C1E5}"/>
              </a:ext>
            </a:extLst>
          </p:cNvPr>
          <p:cNvSpPr/>
          <p:nvPr/>
        </p:nvSpPr>
        <p:spPr>
          <a:xfrm>
            <a:off x="3092232"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12EA9A9B-ECAB-EFC3-A1F4-21EFE39F1FBA}"/>
              </a:ext>
            </a:extLst>
          </p:cNvPr>
          <p:cNvSpPr/>
          <p:nvPr/>
        </p:nvSpPr>
        <p:spPr>
          <a:xfrm>
            <a:off x="3314763"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D4312CAC-770B-A01A-010E-09D15465C7DC}"/>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A8579897-DE66-2303-5E4A-D4F8DB7E00F6}"/>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F25456F0-D5BB-3B4E-2364-1472E8283C23}"/>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40D547FC-D0FA-9491-27AC-ABD314548E99}"/>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307D0CEC-986D-2E30-1910-AF930457C345}"/>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03629B5D-06B8-C9ED-6AEB-533DD5A83549}"/>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E9B32E14-49C0-82A8-AC8C-8D965C931EB8}"/>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B81023AE-BC27-13C0-2409-76BC13BB1125}"/>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7AEC4BAF-B630-9763-A8BF-A345519B8694}"/>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6" name="Oval 4095">
            <a:extLst>
              <a:ext uri="{FF2B5EF4-FFF2-40B4-BE49-F238E27FC236}">
                <a16:creationId xmlns:a16="http://schemas.microsoft.com/office/drawing/2014/main" id="{967B7E42-6974-223D-7F0E-C2169715CE6A}"/>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8" name="Oval 4097">
            <a:extLst>
              <a:ext uri="{FF2B5EF4-FFF2-40B4-BE49-F238E27FC236}">
                <a16:creationId xmlns:a16="http://schemas.microsoft.com/office/drawing/2014/main" id="{F6CEB6DB-3CE7-3749-FB8D-905A07435284}"/>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0" name="Oval 4099">
            <a:extLst>
              <a:ext uri="{FF2B5EF4-FFF2-40B4-BE49-F238E27FC236}">
                <a16:creationId xmlns:a16="http://schemas.microsoft.com/office/drawing/2014/main" id="{674E1B55-207F-CAE4-C71D-E8FE3EC845CF}"/>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2" name="Oval 4101">
            <a:extLst>
              <a:ext uri="{FF2B5EF4-FFF2-40B4-BE49-F238E27FC236}">
                <a16:creationId xmlns:a16="http://schemas.microsoft.com/office/drawing/2014/main" id="{C1C5EDD4-2A36-20EE-F35B-8D101837D445}"/>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4" name="Oval 4103">
            <a:extLst>
              <a:ext uri="{FF2B5EF4-FFF2-40B4-BE49-F238E27FC236}">
                <a16:creationId xmlns:a16="http://schemas.microsoft.com/office/drawing/2014/main" id="{6EB679FB-A688-3466-673F-B45693BDAD8A}"/>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6" name="Oval 4105">
            <a:extLst>
              <a:ext uri="{FF2B5EF4-FFF2-40B4-BE49-F238E27FC236}">
                <a16:creationId xmlns:a16="http://schemas.microsoft.com/office/drawing/2014/main" id="{5C79206B-C2DE-F448-BC84-FA1304360D66}"/>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8080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84AF979-5978-DD54-BB36-28E89B35447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73404" b="59749"/>
          <a:stretch/>
        </p:blipFill>
        <p:spPr>
          <a:xfrm>
            <a:off x="0" y="209827"/>
            <a:ext cx="12192000" cy="6648173"/>
          </a:xfrm>
          <a:prstGeom prst="rect">
            <a:avLst/>
          </a:prstGeom>
        </p:spPr>
      </p:pic>
      <p:pic>
        <p:nvPicPr>
          <p:cNvPr id="1028" name="Picture 4" descr="Our solar system: The sun information and facts">
            <a:extLst>
              <a:ext uri="{FF2B5EF4-FFF2-40B4-BE49-F238E27FC236}">
                <a16:creationId xmlns:a16="http://schemas.microsoft.com/office/drawing/2014/main" id="{A966822F-9964-53E0-8311-C7A7C52B44B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9740" b="94857" l="6836" r="93132">
                        <a14:foregroundMark x1="6836" y1="55599" x2="27767" y2="75651"/>
                        <a14:foregroundMark x1="27767" y1="75651" x2="44434" y2="80534"/>
                        <a14:foregroundMark x1="13639" y1="52311" x2="73372" y2="52539"/>
                        <a14:foregroundMark x1="89128" y1="64290" x2="89128" y2="64290"/>
                        <a14:foregroundMark x1="91732" y1="56543" x2="93132" y2="56543"/>
                        <a14:foregroundMark x1="36914" y1="49740" x2="80534" y2="54199"/>
                        <a14:foregroundMark x1="80534" y1="54199" x2="83952" y2="53711"/>
                      </a14:backgroundRemoval>
                    </a14:imgEffect>
                    <a14:imgEffect>
                      <a14:artisticCutout/>
                    </a14:imgEffect>
                  </a14:imgLayer>
                </a14:imgProps>
              </a:ext>
              <a:ext uri="{28A0092B-C50C-407E-A947-70E740481C1C}">
                <a14:useLocalDpi xmlns:a14="http://schemas.microsoft.com/office/drawing/2010/main" val="0"/>
              </a:ext>
            </a:extLst>
          </a:blip>
          <a:srcRect t="49018"/>
          <a:stretch/>
        </p:blipFill>
        <p:spPr bwMode="auto">
          <a:xfrm>
            <a:off x="0" y="0"/>
            <a:ext cx="2025077" cy="10324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C6060D-23FA-618D-B976-AB5A81719EE6}"/>
              </a:ext>
            </a:extLst>
          </p:cNvPr>
          <p:cNvSpPr>
            <a:spLocks noGrp="1"/>
          </p:cNvSpPr>
          <p:nvPr>
            <p:ph type="title"/>
          </p:nvPr>
        </p:nvSpPr>
        <p:spPr>
          <a:xfrm>
            <a:off x="6510435" y="217935"/>
            <a:ext cx="5536124" cy="1325563"/>
          </a:xfrm>
        </p:spPr>
        <p:txBody>
          <a:bodyPr/>
          <a:lstStyle/>
          <a:p>
            <a:pPr algn="r"/>
            <a:r>
              <a:rPr lang="en-GB" dirty="0">
                <a:solidFill>
                  <a:srgbClr val="BFD6EF"/>
                </a:solidFill>
                <a:latin typeface="Book Antiqua" panose="02040602050305030304" pitchFamily="18" charset="0"/>
                <a:cs typeface="Dubai Medium" panose="020B0603030403030204" pitchFamily="34" charset="-78"/>
              </a:rPr>
              <a:t>The Venus Runaway Greenhouse Effect</a:t>
            </a:r>
          </a:p>
        </p:txBody>
      </p:sp>
      <p:sp>
        <p:nvSpPr>
          <p:cNvPr id="23" name="Freeform: Shape 22">
            <a:extLst>
              <a:ext uri="{FF2B5EF4-FFF2-40B4-BE49-F238E27FC236}">
                <a16:creationId xmlns:a16="http://schemas.microsoft.com/office/drawing/2014/main" id="{66CBABD3-FE45-A3BB-B2C9-73C68A0E71C3}"/>
              </a:ext>
            </a:extLst>
          </p:cNvPr>
          <p:cNvSpPr/>
          <p:nvPr/>
        </p:nvSpPr>
        <p:spPr>
          <a:xfrm>
            <a:off x="670618" y="2995260"/>
            <a:ext cx="191241" cy="1201006"/>
          </a:xfrm>
          <a:custGeom>
            <a:avLst/>
            <a:gdLst>
              <a:gd name="connsiteX0" fmla="*/ 0 w 279413"/>
              <a:gd name="connsiteY0" fmla="*/ 0 h 3441700"/>
              <a:gd name="connsiteX1" fmla="*/ 279400 w 279413"/>
              <a:gd name="connsiteY1" fmla="*/ 812800 h 3441700"/>
              <a:gd name="connsiteX2" fmla="*/ 12700 w 279413"/>
              <a:gd name="connsiteY2" fmla="*/ 1587500 h 3441700"/>
              <a:gd name="connsiteX3" fmla="*/ 177800 w 279413"/>
              <a:gd name="connsiteY3" fmla="*/ 2413000 h 3441700"/>
              <a:gd name="connsiteX4" fmla="*/ 254000 w 279413"/>
              <a:gd name="connsiteY4" fmla="*/ 3022600 h 3441700"/>
              <a:gd name="connsiteX5" fmla="*/ 88900 w 279413"/>
              <a:gd name="connsiteY5"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13" h="3441700">
                <a:moveTo>
                  <a:pt x="0" y="0"/>
                </a:moveTo>
                <a:cubicBezTo>
                  <a:pt x="138641" y="274108"/>
                  <a:pt x="277283" y="548217"/>
                  <a:pt x="279400" y="812800"/>
                </a:cubicBezTo>
                <a:cubicBezTo>
                  <a:pt x="281517" y="1077383"/>
                  <a:pt x="29633" y="1320800"/>
                  <a:pt x="12700" y="1587500"/>
                </a:cubicBezTo>
                <a:cubicBezTo>
                  <a:pt x="-4233" y="1854200"/>
                  <a:pt x="137583" y="2173817"/>
                  <a:pt x="177800" y="2413000"/>
                </a:cubicBezTo>
                <a:cubicBezTo>
                  <a:pt x="218017" y="2652183"/>
                  <a:pt x="268817" y="2851150"/>
                  <a:pt x="254000" y="3022600"/>
                </a:cubicBezTo>
                <a:cubicBezTo>
                  <a:pt x="239183" y="3194050"/>
                  <a:pt x="164041" y="3317875"/>
                  <a:pt x="88900" y="3441700"/>
                </a:cubicBezTo>
              </a:path>
            </a:pathLst>
          </a:custGeom>
          <a:noFill/>
          <a:ln w="28575"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Shape 24">
            <a:extLst>
              <a:ext uri="{FF2B5EF4-FFF2-40B4-BE49-F238E27FC236}">
                <a16:creationId xmlns:a16="http://schemas.microsoft.com/office/drawing/2014/main" id="{D86A0813-D3BE-A109-D386-FF424A7C6AD9}"/>
              </a:ext>
            </a:extLst>
          </p:cNvPr>
          <p:cNvSpPr/>
          <p:nvPr/>
        </p:nvSpPr>
        <p:spPr>
          <a:xfrm>
            <a:off x="1317576" y="2995259"/>
            <a:ext cx="191241" cy="1201006"/>
          </a:xfrm>
          <a:custGeom>
            <a:avLst/>
            <a:gdLst>
              <a:gd name="connsiteX0" fmla="*/ 0 w 279413"/>
              <a:gd name="connsiteY0" fmla="*/ 0 h 3441700"/>
              <a:gd name="connsiteX1" fmla="*/ 279400 w 279413"/>
              <a:gd name="connsiteY1" fmla="*/ 812800 h 3441700"/>
              <a:gd name="connsiteX2" fmla="*/ 12700 w 279413"/>
              <a:gd name="connsiteY2" fmla="*/ 1587500 h 3441700"/>
              <a:gd name="connsiteX3" fmla="*/ 177800 w 279413"/>
              <a:gd name="connsiteY3" fmla="*/ 2413000 h 3441700"/>
              <a:gd name="connsiteX4" fmla="*/ 254000 w 279413"/>
              <a:gd name="connsiteY4" fmla="*/ 3022600 h 3441700"/>
              <a:gd name="connsiteX5" fmla="*/ 88900 w 279413"/>
              <a:gd name="connsiteY5"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13" h="3441700">
                <a:moveTo>
                  <a:pt x="0" y="0"/>
                </a:moveTo>
                <a:cubicBezTo>
                  <a:pt x="138641" y="274108"/>
                  <a:pt x="277283" y="548217"/>
                  <a:pt x="279400" y="812800"/>
                </a:cubicBezTo>
                <a:cubicBezTo>
                  <a:pt x="281517" y="1077383"/>
                  <a:pt x="29633" y="1320800"/>
                  <a:pt x="12700" y="1587500"/>
                </a:cubicBezTo>
                <a:cubicBezTo>
                  <a:pt x="-4233" y="1854200"/>
                  <a:pt x="137583" y="2173817"/>
                  <a:pt x="177800" y="2413000"/>
                </a:cubicBezTo>
                <a:cubicBezTo>
                  <a:pt x="218017" y="2652183"/>
                  <a:pt x="268817" y="2851150"/>
                  <a:pt x="254000" y="3022600"/>
                </a:cubicBezTo>
                <a:cubicBezTo>
                  <a:pt x="239183" y="3194050"/>
                  <a:pt x="164041" y="3317875"/>
                  <a:pt x="88900" y="3441700"/>
                </a:cubicBezTo>
              </a:path>
            </a:pathLst>
          </a:custGeom>
          <a:noFill/>
          <a:ln w="28575"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6">
            <a:extLst>
              <a:ext uri="{FF2B5EF4-FFF2-40B4-BE49-F238E27FC236}">
                <a16:creationId xmlns:a16="http://schemas.microsoft.com/office/drawing/2014/main" id="{9127FD35-7D44-A446-C8EE-2D91A539B31C}"/>
              </a:ext>
            </a:extLst>
          </p:cNvPr>
          <p:cNvSpPr/>
          <p:nvPr/>
        </p:nvSpPr>
        <p:spPr>
          <a:xfrm>
            <a:off x="994097" y="2995259"/>
            <a:ext cx="191241" cy="1201006"/>
          </a:xfrm>
          <a:custGeom>
            <a:avLst/>
            <a:gdLst>
              <a:gd name="connsiteX0" fmla="*/ 0 w 279413"/>
              <a:gd name="connsiteY0" fmla="*/ 0 h 3441700"/>
              <a:gd name="connsiteX1" fmla="*/ 279400 w 279413"/>
              <a:gd name="connsiteY1" fmla="*/ 812800 h 3441700"/>
              <a:gd name="connsiteX2" fmla="*/ 12700 w 279413"/>
              <a:gd name="connsiteY2" fmla="*/ 1587500 h 3441700"/>
              <a:gd name="connsiteX3" fmla="*/ 177800 w 279413"/>
              <a:gd name="connsiteY3" fmla="*/ 2413000 h 3441700"/>
              <a:gd name="connsiteX4" fmla="*/ 254000 w 279413"/>
              <a:gd name="connsiteY4" fmla="*/ 3022600 h 3441700"/>
              <a:gd name="connsiteX5" fmla="*/ 88900 w 279413"/>
              <a:gd name="connsiteY5"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13" h="3441700">
                <a:moveTo>
                  <a:pt x="0" y="0"/>
                </a:moveTo>
                <a:cubicBezTo>
                  <a:pt x="138641" y="274108"/>
                  <a:pt x="277283" y="548217"/>
                  <a:pt x="279400" y="812800"/>
                </a:cubicBezTo>
                <a:cubicBezTo>
                  <a:pt x="281517" y="1077383"/>
                  <a:pt x="29633" y="1320800"/>
                  <a:pt x="12700" y="1587500"/>
                </a:cubicBezTo>
                <a:cubicBezTo>
                  <a:pt x="-4233" y="1854200"/>
                  <a:pt x="137583" y="2173817"/>
                  <a:pt x="177800" y="2413000"/>
                </a:cubicBezTo>
                <a:cubicBezTo>
                  <a:pt x="218017" y="2652183"/>
                  <a:pt x="268817" y="2851150"/>
                  <a:pt x="254000" y="3022600"/>
                </a:cubicBezTo>
                <a:cubicBezTo>
                  <a:pt x="239183" y="3194050"/>
                  <a:pt x="164041" y="3317875"/>
                  <a:pt x="88900" y="3441700"/>
                </a:cubicBezTo>
              </a:path>
            </a:pathLst>
          </a:custGeom>
          <a:noFill/>
          <a:ln w="28575"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Shape 28">
            <a:extLst>
              <a:ext uri="{FF2B5EF4-FFF2-40B4-BE49-F238E27FC236}">
                <a16:creationId xmlns:a16="http://schemas.microsoft.com/office/drawing/2014/main" id="{F6D3F8E6-41AB-2E38-46CA-CA9122B6CB74}"/>
              </a:ext>
            </a:extLst>
          </p:cNvPr>
          <p:cNvSpPr/>
          <p:nvPr/>
        </p:nvSpPr>
        <p:spPr>
          <a:xfrm>
            <a:off x="670618" y="1162294"/>
            <a:ext cx="191241" cy="1201006"/>
          </a:xfrm>
          <a:custGeom>
            <a:avLst/>
            <a:gdLst>
              <a:gd name="connsiteX0" fmla="*/ 0 w 279413"/>
              <a:gd name="connsiteY0" fmla="*/ 0 h 3441700"/>
              <a:gd name="connsiteX1" fmla="*/ 279400 w 279413"/>
              <a:gd name="connsiteY1" fmla="*/ 812800 h 3441700"/>
              <a:gd name="connsiteX2" fmla="*/ 12700 w 279413"/>
              <a:gd name="connsiteY2" fmla="*/ 1587500 h 3441700"/>
              <a:gd name="connsiteX3" fmla="*/ 177800 w 279413"/>
              <a:gd name="connsiteY3" fmla="*/ 2413000 h 3441700"/>
              <a:gd name="connsiteX4" fmla="*/ 254000 w 279413"/>
              <a:gd name="connsiteY4" fmla="*/ 3022600 h 3441700"/>
              <a:gd name="connsiteX5" fmla="*/ 88900 w 279413"/>
              <a:gd name="connsiteY5"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13" h="3441700">
                <a:moveTo>
                  <a:pt x="0" y="0"/>
                </a:moveTo>
                <a:cubicBezTo>
                  <a:pt x="138641" y="274108"/>
                  <a:pt x="277283" y="548217"/>
                  <a:pt x="279400" y="812800"/>
                </a:cubicBezTo>
                <a:cubicBezTo>
                  <a:pt x="281517" y="1077383"/>
                  <a:pt x="29633" y="1320800"/>
                  <a:pt x="12700" y="1587500"/>
                </a:cubicBezTo>
                <a:cubicBezTo>
                  <a:pt x="-4233" y="1854200"/>
                  <a:pt x="137583" y="2173817"/>
                  <a:pt x="177800" y="2413000"/>
                </a:cubicBezTo>
                <a:cubicBezTo>
                  <a:pt x="218017" y="2652183"/>
                  <a:pt x="268817" y="2851150"/>
                  <a:pt x="254000" y="3022600"/>
                </a:cubicBezTo>
                <a:cubicBezTo>
                  <a:pt x="239183" y="3194050"/>
                  <a:pt x="164041" y="3317875"/>
                  <a:pt x="88900" y="3441700"/>
                </a:cubicBezTo>
              </a:path>
            </a:pathLst>
          </a:custGeom>
          <a:noFill/>
          <a:ln w="28575"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Shape 30">
            <a:extLst>
              <a:ext uri="{FF2B5EF4-FFF2-40B4-BE49-F238E27FC236}">
                <a16:creationId xmlns:a16="http://schemas.microsoft.com/office/drawing/2014/main" id="{15AF231F-08E2-3D5B-965D-19F160A54A6B}"/>
              </a:ext>
            </a:extLst>
          </p:cNvPr>
          <p:cNvSpPr/>
          <p:nvPr/>
        </p:nvSpPr>
        <p:spPr>
          <a:xfrm>
            <a:off x="1317576" y="1162293"/>
            <a:ext cx="191241" cy="1201006"/>
          </a:xfrm>
          <a:custGeom>
            <a:avLst/>
            <a:gdLst>
              <a:gd name="connsiteX0" fmla="*/ 0 w 279413"/>
              <a:gd name="connsiteY0" fmla="*/ 0 h 3441700"/>
              <a:gd name="connsiteX1" fmla="*/ 279400 w 279413"/>
              <a:gd name="connsiteY1" fmla="*/ 812800 h 3441700"/>
              <a:gd name="connsiteX2" fmla="*/ 12700 w 279413"/>
              <a:gd name="connsiteY2" fmla="*/ 1587500 h 3441700"/>
              <a:gd name="connsiteX3" fmla="*/ 177800 w 279413"/>
              <a:gd name="connsiteY3" fmla="*/ 2413000 h 3441700"/>
              <a:gd name="connsiteX4" fmla="*/ 254000 w 279413"/>
              <a:gd name="connsiteY4" fmla="*/ 3022600 h 3441700"/>
              <a:gd name="connsiteX5" fmla="*/ 88900 w 279413"/>
              <a:gd name="connsiteY5"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13" h="3441700">
                <a:moveTo>
                  <a:pt x="0" y="0"/>
                </a:moveTo>
                <a:cubicBezTo>
                  <a:pt x="138641" y="274108"/>
                  <a:pt x="277283" y="548217"/>
                  <a:pt x="279400" y="812800"/>
                </a:cubicBezTo>
                <a:cubicBezTo>
                  <a:pt x="281517" y="1077383"/>
                  <a:pt x="29633" y="1320800"/>
                  <a:pt x="12700" y="1587500"/>
                </a:cubicBezTo>
                <a:cubicBezTo>
                  <a:pt x="-4233" y="1854200"/>
                  <a:pt x="137583" y="2173817"/>
                  <a:pt x="177800" y="2413000"/>
                </a:cubicBezTo>
                <a:cubicBezTo>
                  <a:pt x="218017" y="2652183"/>
                  <a:pt x="268817" y="2851150"/>
                  <a:pt x="254000" y="3022600"/>
                </a:cubicBezTo>
                <a:cubicBezTo>
                  <a:pt x="239183" y="3194050"/>
                  <a:pt x="164041" y="3317875"/>
                  <a:pt x="88900" y="3441700"/>
                </a:cubicBezTo>
              </a:path>
            </a:pathLst>
          </a:custGeom>
          <a:noFill/>
          <a:ln w="28575"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Shape 32">
            <a:extLst>
              <a:ext uri="{FF2B5EF4-FFF2-40B4-BE49-F238E27FC236}">
                <a16:creationId xmlns:a16="http://schemas.microsoft.com/office/drawing/2014/main" id="{AB152960-987B-1DFF-7605-E5BEC3CB12E7}"/>
              </a:ext>
            </a:extLst>
          </p:cNvPr>
          <p:cNvSpPr/>
          <p:nvPr/>
        </p:nvSpPr>
        <p:spPr>
          <a:xfrm>
            <a:off x="994097" y="1162293"/>
            <a:ext cx="191241" cy="1201006"/>
          </a:xfrm>
          <a:custGeom>
            <a:avLst/>
            <a:gdLst>
              <a:gd name="connsiteX0" fmla="*/ 0 w 279413"/>
              <a:gd name="connsiteY0" fmla="*/ 0 h 3441700"/>
              <a:gd name="connsiteX1" fmla="*/ 279400 w 279413"/>
              <a:gd name="connsiteY1" fmla="*/ 812800 h 3441700"/>
              <a:gd name="connsiteX2" fmla="*/ 12700 w 279413"/>
              <a:gd name="connsiteY2" fmla="*/ 1587500 h 3441700"/>
              <a:gd name="connsiteX3" fmla="*/ 177800 w 279413"/>
              <a:gd name="connsiteY3" fmla="*/ 2413000 h 3441700"/>
              <a:gd name="connsiteX4" fmla="*/ 254000 w 279413"/>
              <a:gd name="connsiteY4" fmla="*/ 3022600 h 3441700"/>
              <a:gd name="connsiteX5" fmla="*/ 88900 w 279413"/>
              <a:gd name="connsiteY5"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13" h="3441700">
                <a:moveTo>
                  <a:pt x="0" y="0"/>
                </a:moveTo>
                <a:cubicBezTo>
                  <a:pt x="138641" y="274108"/>
                  <a:pt x="277283" y="548217"/>
                  <a:pt x="279400" y="812800"/>
                </a:cubicBezTo>
                <a:cubicBezTo>
                  <a:pt x="281517" y="1077383"/>
                  <a:pt x="29633" y="1320800"/>
                  <a:pt x="12700" y="1587500"/>
                </a:cubicBezTo>
                <a:cubicBezTo>
                  <a:pt x="-4233" y="1854200"/>
                  <a:pt x="137583" y="2173817"/>
                  <a:pt x="177800" y="2413000"/>
                </a:cubicBezTo>
                <a:cubicBezTo>
                  <a:pt x="218017" y="2652183"/>
                  <a:pt x="268817" y="2851150"/>
                  <a:pt x="254000" y="3022600"/>
                </a:cubicBezTo>
                <a:cubicBezTo>
                  <a:pt x="239183" y="3194050"/>
                  <a:pt x="164041" y="3317875"/>
                  <a:pt x="88900" y="3441700"/>
                </a:cubicBezTo>
              </a:path>
            </a:pathLst>
          </a:custGeom>
          <a:noFill/>
          <a:ln w="28575"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itle 1">
            <a:extLst>
              <a:ext uri="{FF2B5EF4-FFF2-40B4-BE49-F238E27FC236}">
                <a16:creationId xmlns:a16="http://schemas.microsoft.com/office/drawing/2014/main" id="{20D961C1-007C-B7CA-980D-C3268EF32A01}"/>
              </a:ext>
            </a:extLst>
          </p:cNvPr>
          <p:cNvSpPr txBox="1">
            <a:spLocks/>
          </p:cNvSpPr>
          <p:nvPr/>
        </p:nvSpPr>
        <p:spPr>
          <a:xfrm>
            <a:off x="0" y="6247829"/>
            <a:ext cx="1113773" cy="61743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solidFill>
                  <a:srgbClr val="5994D5"/>
                </a:solidFill>
                <a:latin typeface="Book Antiqua" panose="02040602050305030304" pitchFamily="18" charset="0"/>
                <a:cs typeface="Dubai Medium" panose="020B0603030403030204" pitchFamily="34" charset="-78"/>
              </a:rPr>
              <a:t>Venus</a:t>
            </a:r>
          </a:p>
        </p:txBody>
      </p:sp>
      <p:sp>
        <p:nvSpPr>
          <p:cNvPr id="36" name="Freeform: Shape 35">
            <a:extLst>
              <a:ext uri="{FF2B5EF4-FFF2-40B4-BE49-F238E27FC236}">
                <a16:creationId xmlns:a16="http://schemas.microsoft.com/office/drawing/2014/main" id="{0C8248A4-F077-3348-3FEF-1EE914975A96}"/>
              </a:ext>
            </a:extLst>
          </p:cNvPr>
          <p:cNvSpPr/>
          <p:nvPr/>
        </p:nvSpPr>
        <p:spPr>
          <a:xfrm>
            <a:off x="670618" y="5064166"/>
            <a:ext cx="2107216" cy="669140"/>
          </a:xfrm>
          <a:custGeom>
            <a:avLst/>
            <a:gdLst>
              <a:gd name="connsiteX0" fmla="*/ 539673 w 2107216"/>
              <a:gd name="connsiteY0" fmla="*/ 1088 h 669140"/>
              <a:gd name="connsiteX1" fmla="*/ 757387 w 2107216"/>
              <a:gd name="connsiteY1" fmla="*/ 15602 h 669140"/>
              <a:gd name="connsiteX2" fmla="*/ 844473 w 2107216"/>
              <a:gd name="connsiteY2" fmla="*/ 30116 h 669140"/>
              <a:gd name="connsiteX3" fmla="*/ 829959 w 2107216"/>
              <a:gd name="connsiteY3" fmla="*/ 131716 h 669140"/>
              <a:gd name="connsiteX4" fmla="*/ 1062187 w 2107216"/>
              <a:gd name="connsiteY4" fmla="*/ 160745 h 669140"/>
              <a:gd name="connsiteX5" fmla="*/ 1134759 w 2107216"/>
              <a:gd name="connsiteY5" fmla="*/ 233316 h 669140"/>
              <a:gd name="connsiteX6" fmla="*/ 1207330 w 2107216"/>
              <a:gd name="connsiteY6" fmla="*/ 247830 h 669140"/>
              <a:gd name="connsiteX7" fmla="*/ 1279902 w 2107216"/>
              <a:gd name="connsiteY7" fmla="*/ 276859 h 669140"/>
              <a:gd name="connsiteX8" fmla="*/ 1497616 w 2107216"/>
              <a:gd name="connsiteY8" fmla="*/ 334916 h 669140"/>
              <a:gd name="connsiteX9" fmla="*/ 1555673 w 2107216"/>
              <a:gd name="connsiteY9" fmla="*/ 363945 h 669140"/>
              <a:gd name="connsiteX10" fmla="*/ 1729844 w 2107216"/>
              <a:gd name="connsiteY10" fmla="*/ 436516 h 669140"/>
              <a:gd name="connsiteX11" fmla="*/ 1802416 w 2107216"/>
              <a:gd name="connsiteY11" fmla="*/ 480059 h 669140"/>
              <a:gd name="connsiteX12" fmla="*/ 2107216 w 2107216"/>
              <a:gd name="connsiteY12" fmla="*/ 581659 h 669140"/>
              <a:gd name="connsiteX13" fmla="*/ 2063673 w 2107216"/>
              <a:gd name="connsiteY13" fmla="*/ 654230 h 669140"/>
              <a:gd name="connsiteX14" fmla="*/ 1947559 w 2107216"/>
              <a:gd name="connsiteY14" fmla="*/ 668745 h 669140"/>
              <a:gd name="connsiteX15" fmla="*/ 1671787 w 2107216"/>
              <a:gd name="connsiteY15" fmla="*/ 654230 h 669140"/>
              <a:gd name="connsiteX16" fmla="*/ 1541159 w 2107216"/>
              <a:gd name="connsiteY16" fmla="*/ 639716 h 669140"/>
              <a:gd name="connsiteX17" fmla="*/ 1483102 w 2107216"/>
              <a:gd name="connsiteY17" fmla="*/ 625202 h 669140"/>
              <a:gd name="connsiteX18" fmla="*/ 1192816 w 2107216"/>
              <a:gd name="connsiteY18" fmla="*/ 596173 h 669140"/>
              <a:gd name="connsiteX19" fmla="*/ 1091216 w 2107216"/>
              <a:gd name="connsiteY19" fmla="*/ 581659 h 669140"/>
              <a:gd name="connsiteX20" fmla="*/ 771902 w 2107216"/>
              <a:gd name="connsiteY20" fmla="*/ 509088 h 669140"/>
              <a:gd name="connsiteX21" fmla="*/ 699330 w 2107216"/>
              <a:gd name="connsiteY21" fmla="*/ 494573 h 669140"/>
              <a:gd name="connsiteX22" fmla="*/ 641273 w 2107216"/>
              <a:gd name="connsiteY22" fmla="*/ 465545 h 669140"/>
              <a:gd name="connsiteX23" fmla="*/ 467102 w 2107216"/>
              <a:gd name="connsiteY23" fmla="*/ 407488 h 669140"/>
              <a:gd name="connsiteX24" fmla="*/ 409044 w 2107216"/>
              <a:gd name="connsiteY24" fmla="*/ 363945 h 669140"/>
              <a:gd name="connsiteX25" fmla="*/ 380016 w 2107216"/>
              <a:gd name="connsiteY25" fmla="*/ 320402 h 669140"/>
              <a:gd name="connsiteX26" fmla="*/ 321959 w 2107216"/>
              <a:gd name="connsiteY26" fmla="*/ 291373 h 669140"/>
              <a:gd name="connsiteX27" fmla="*/ 234873 w 2107216"/>
              <a:gd name="connsiteY27" fmla="*/ 262345 h 669140"/>
              <a:gd name="connsiteX28" fmla="*/ 162302 w 2107216"/>
              <a:gd name="connsiteY28" fmla="*/ 247830 h 669140"/>
              <a:gd name="connsiteX29" fmla="*/ 104244 w 2107216"/>
              <a:gd name="connsiteY29" fmla="*/ 233316 h 669140"/>
              <a:gd name="connsiteX30" fmla="*/ 46187 w 2107216"/>
              <a:gd name="connsiteY30" fmla="*/ 189773 h 669140"/>
              <a:gd name="connsiteX31" fmla="*/ 2644 w 2107216"/>
              <a:gd name="connsiteY31" fmla="*/ 146230 h 669140"/>
              <a:gd name="connsiteX32" fmla="*/ 17159 w 2107216"/>
              <a:gd name="connsiteY32" fmla="*/ 59145 h 669140"/>
              <a:gd name="connsiteX33" fmla="*/ 205844 w 2107216"/>
              <a:gd name="connsiteY33" fmla="*/ 15602 h 669140"/>
              <a:gd name="connsiteX34" fmla="*/ 278416 w 2107216"/>
              <a:gd name="connsiteY34" fmla="*/ 1088 h 669140"/>
              <a:gd name="connsiteX35" fmla="*/ 409044 w 2107216"/>
              <a:gd name="connsiteY35" fmla="*/ 30116 h 669140"/>
              <a:gd name="connsiteX36" fmla="*/ 467102 w 2107216"/>
              <a:gd name="connsiteY36" fmla="*/ 44630 h 669140"/>
              <a:gd name="connsiteX37" fmla="*/ 539673 w 2107216"/>
              <a:gd name="connsiteY37" fmla="*/ 1088 h 6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07216" h="669140">
                <a:moveTo>
                  <a:pt x="539673" y="1088"/>
                </a:moveTo>
                <a:cubicBezTo>
                  <a:pt x="588054" y="-3750"/>
                  <a:pt x="684982" y="8706"/>
                  <a:pt x="757387" y="15602"/>
                </a:cubicBezTo>
                <a:cubicBezTo>
                  <a:pt x="786684" y="18392"/>
                  <a:pt x="828876" y="5160"/>
                  <a:pt x="844473" y="30116"/>
                </a:cubicBezTo>
                <a:cubicBezTo>
                  <a:pt x="862605" y="59126"/>
                  <a:pt x="834797" y="97849"/>
                  <a:pt x="829959" y="131716"/>
                </a:cubicBezTo>
                <a:cubicBezTo>
                  <a:pt x="907368" y="141392"/>
                  <a:pt x="988179" y="136076"/>
                  <a:pt x="1062187" y="160745"/>
                </a:cubicBezTo>
                <a:cubicBezTo>
                  <a:pt x="1094642" y="171563"/>
                  <a:pt x="1105424" y="215715"/>
                  <a:pt x="1134759" y="233316"/>
                </a:cubicBezTo>
                <a:cubicBezTo>
                  <a:pt x="1155913" y="246008"/>
                  <a:pt x="1183140" y="242992"/>
                  <a:pt x="1207330" y="247830"/>
                </a:cubicBezTo>
                <a:cubicBezTo>
                  <a:pt x="1231521" y="257506"/>
                  <a:pt x="1255185" y="268620"/>
                  <a:pt x="1279902" y="276859"/>
                </a:cubicBezTo>
                <a:cubicBezTo>
                  <a:pt x="1339894" y="296856"/>
                  <a:pt x="1437913" y="319990"/>
                  <a:pt x="1497616" y="334916"/>
                </a:cubicBezTo>
                <a:cubicBezTo>
                  <a:pt x="1516968" y="344592"/>
                  <a:pt x="1535850" y="355273"/>
                  <a:pt x="1555673" y="363945"/>
                </a:cubicBezTo>
                <a:cubicBezTo>
                  <a:pt x="1613295" y="389155"/>
                  <a:pt x="1675912" y="404157"/>
                  <a:pt x="1729844" y="436516"/>
                </a:cubicBezTo>
                <a:cubicBezTo>
                  <a:pt x="1754035" y="451030"/>
                  <a:pt x="1776852" y="468129"/>
                  <a:pt x="1802416" y="480059"/>
                </a:cubicBezTo>
                <a:cubicBezTo>
                  <a:pt x="1931277" y="540194"/>
                  <a:pt x="1968744" y="543894"/>
                  <a:pt x="2107216" y="581659"/>
                </a:cubicBezTo>
                <a:cubicBezTo>
                  <a:pt x="2092702" y="605849"/>
                  <a:pt x="2088439" y="640721"/>
                  <a:pt x="2063673" y="654230"/>
                </a:cubicBezTo>
                <a:cubicBezTo>
                  <a:pt x="2029430" y="672908"/>
                  <a:pt x="1986565" y="668745"/>
                  <a:pt x="1947559" y="668745"/>
                </a:cubicBezTo>
                <a:cubicBezTo>
                  <a:pt x="1855508" y="668745"/>
                  <a:pt x="1763711" y="659068"/>
                  <a:pt x="1671787" y="654230"/>
                </a:cubicBezTo>
                <a:cubicBezTo>
                  <a:pt x="1628244" y="649392"/>
                  <a:pt x="1584460" y="646378"/>
                  <a:pt x="1541159" y="639716"/>
                </a:cubicBezTo>
                <a:cubicBezTo>
                  <a:pt x="1521443" y="636683"/>
                  <a:pt x="1502896" y="627676"/>
                  <a:pt x="1483102" y="625202"/>
                </a:cubicBezTo>
                <a:cubicBezTo>
                  <a:pt x="1386608" y="613140"/>
                  <a:pt x="1289466" y="606912"/>
                  <a:pt x="1192816" y="596173"/>
                </a:cubicBezTo>
                <a:cubicBezTo>
                  <a:pt x="1158815" y="592395"/>
                  <a:pt x="1124717" y="588590"/>
                  <a:pt x="1091216" y="581659"/>
                </a:cubicBezTo>
                <a:cubicBezTo>
                  <a:pt x="984327" y="559544"/>
                  <a:pt x="878934" y="530495"/>
                  <a:pt x="771902" y="509088"/>
                </a:cubicBezTo>
                <a:lnTo>
                  <a:pt x="699330" y="494573"/>
                </a:lnTo>
                <a:cubicBezTo>
                  <a:pt x="679978" y="484897"/>
                  <a:pt x="661532" y="473142"/>
                  <a:pt x="641273" y="465545"/>
                </a:cubicBezTo>
                <a:cubicBezTo>
                  <a:pt x="583972" y="444057"/>
                  <a:pt x="523169" y="432017"/>
                  <a:pt x="467102" y="407488"/>
                </a:cubicBezTo>
                <a:cubicBezTo>
                  <a:pt x="444939" y="397792"/>
                  <a:pt x="428397" y="378459"/>
                  <a:pt x="409044" y="363945"/>
                </a:cubicBezTo>
                <a:cubicBezTo>
                  <a:pt x="399368" y="349431"/>
                  <a:pt x="393417" y="331569"/>
                  <a:pt x="380016" y="320402"/>
                </a:cubicBezTo>
                <a:cubicBezTo>
                  <a:pt x="363394" y="306550"/>
                  <a:pt x="342048" y="299409"/>
                  <a:pt x="321959" y="291373"/>
                </a:cubicBezTo>
                <a:cubicBezTo>
                  <a:pt x="293549" y="280009"/>
                  <a:pt x="264394" y="270396"/>
                  <a:pt x="234873" y="262345"/>
                </a:cubicBezTo>
                <a:cubicBezTo>
                  <a:pt x="211073" y="255854"/>
                  <a:pt x="186384" y="253182"/>
                  <a:pt x="162302" y="247830"/>
                </a:cubicBezTo>
                <a:cubicBezTo>
                  <a:pt x="142829" y="243503"/>
                  <a:pt x="123597" y="238154"/>
                  <a:pt x="104244" y="233316"/>
                </a:cubicBezTo>
                <a:cubicBezTo>
                  <a:pt x="84892" y="218802"/>
                  <a:pt x="64554" y="205516"/>
                  <a:pt x="46187" y="189773"/>
                </a:cubicBezTo>
                <a:cubicBezTo>
                  <a:pt x="30602" y="176415"/>
                  <a:pt x="7097" y="166268"/>
                  <a:pt x="2644" y="146230"/>
                </a:cubicBezTo>
                <a:cubicBezTo>
                  <a:pt x="-3740" y="117502"/>
                  <a:pt x="1562" y="84100"/>
                  <a:pt x="17159" y="59145"/>
                </a:cubicBezTo>
                <a:cubicBezTo>
                  <a:pt x="42631" y="18391"/>
                  <a:pt x="199035" y="16575"/>
                  <a:pt x="205844" y="15602"/>
                </a:cubicBezTo>
                <a:cubicBezTo>
                  <a:pt x="230266" y="12113"/>
                  <a:pt x="254225" y="5926"/>
                  <a:pt x="278416" y="1088"/>
                </a:cubicBezTo>
                <a:cubicBezTo>
                  <a:pt x="419997" y="36483"/>
                  <a:pt x="243217" y="-6734"/>
                  <a:pt x="409044" y="30116"/>
                </a:cubicBezTo>
                <a:cubicBezTo>
                  <a:pt x="428517" y="34443"/>
                  <a:pt x="447276" y="42427"/>
                  <a:pt x="467102" y="44630"/>
                </a:cubicBezTo>
                <a:cubicBezTo>
                  <a:pt x="491144" y="47301"/>
                  <a:pt x="491292" y="5926"/>
                  <a:pt x="539673" y="1088"/>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4" descr="Our solar system: The sun information and facts">
            <a:extLst>
              <a:ext uri="{FF2B5EF4-FFF2-40B4-BE49-F238E27FC236}">
                <a16:creationId xmlns:a16="http://schemas.microsoft.com/office/drawing/2014/main" id="{37E3A82C-6A0C-5CF8-4872-8870715027B8}"/>
              </a:ext>
            </a:extLst>
          </p:cNvPr>
          <p:cNvPicPr>
            <a:picLocks noChangeAspect="1" noChangeArrowheads="1"/>
          </p:cNvPicPr>
          <p:nvPr/>
        </p:nvPicPr>
        <p:blipFill rotWithShape="1">
          <a:blip r:embed="rId7">
            <a:alphaModFix amt="50000"/>
            <a:extLst>
              <a:ext uri="{BEBA8EAE-BF5A-486C-A8C5-ECC9F3942E4B}">
                <a14:imgProps xmlns:a14="http://schemas.microsoft.com/office/drawing/2010/main">
                  <a14:imgLayer r:embed="rId6">
                    <a14:imgEffect>
                      <a14:backgroundRemoval t="10000" b="90000" l="10000" r="90000"/>
                    </a14:imgEffect>
                    <a14:imgEffect>
                      <a14:artisticCutout/>
                    </a14:imgEffect>
                    <a14:imgEffect>
                      <a14:brightnessContrast bright="40000"/>
                    </a14:imgEffect>
                  </a14:imgLayer>
                </a14:imgProps>
              </a:ext>
              <a:ext uri="{28A0092B-C50C-407E-A947-70E740481C1C}">
                <a14:useLocalDpi xmlns:a14="http://schemas.microsoft.com/office/drawing/2010/main" val="0"/>
              </a:ext>
            </a:extLst>
          </a:blip>
          <a:srcRect t="49018"/>
          <a:stretch/>
        </p:blipFill>
        <p:spPr bwMode="auto">
          <a:xfrm>
            <a:off x="-1" y="4260"/>
            <a:ext cx="2025077" cy="10324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9F64ADA-CC02-7160-184C-313C48306184}"/>
              </a:ext>
            </a:extLst>
          </p:cNvPr>
          <p:cNvPicPr>
            <a:picLocks noChangeAspect="1"/>
          </p:cNvPicPr>
          <p:nvPr/>
        </p:nvPicPr>
        <p:blipFill>
          <a:blip r:embed="rId8">
            <a:alphaModFix amt="85000"/>
          </a:blip>
          <a:stretch>
            <a:fillRect/>
          </a:stretch>
        </p:blipFill>
        <p:spPr>
          <a:xfrm>
            <a:off x="3391653" y="3595762"/>
            <a:ext cx="346892" cy="281081"/>
          </a:xfrm>
          <a:prstGeom prst="rect">
            <a:avLst/>
          </a:prstGeom>
        </p:spPr>
      </p:pic>
      <p:pic>
        <p:nvPicPr>
          <p:cNvPr id="6" name="Picture 5">
            <a:extLst>
              <a:ext uri="{FF2B5EF4-FFF2-40B4-BE49-F238E27FC236}">
                <a16:creationId xmlns:a16="http://schemas.microsoft.com/office/drawing/2014/main" id="{87C2835F-D5B4-6D2A-A38F-1898C014832C}"/>
              </a:ext>
            </a:extLst>
          </p:cNvPr>
          <p:cNvPicPr>
            <a:picLocks noChangeAspect="1"/>
          </p:cNvPicPr>
          <p:nvPr/>
        </p:nvPicPr>
        <p:blipFill>
          <a:blip r:embed="rId8">
            <a:alphaModFix amt="85000"/>
          </a:blip>
          <a:stretch>
            <a:fillRect/>
          </a:stretch>
        </p:blipFill>
        <p:spPr>
          <a:xfrm rot="1061052">
            <a:off x="2905109" y="3288459"/>
            <a:ext cx="346892" cy="281081"/>
          </a:xfrm>
          <a:prstGeom prst="rect">
            <a:avLst/>
          </a:prstGeom>
        </p:spPr>
      </p:pic>
      <p:pic>
        <p:nvPicPr>
          <p:cNvPr id="8" name="Picture 7">
            <a:extLst>
              <a:ext uri="{FF2B5EF4-FFF2-40B4-BE49-F238E27FC236}">
                <a16:creationId xmlns:a16="http://schemas.microsoft.com/office/drawing/2014/main" id="{25A90640-5E60-9ED7-D8E9-008C0437BA94}"/>
              </a:ext>
            </a:extLst>
          </p:cNvPr>
          <p:cNvPicPr>
            <a:picLocks noChangeAspect="1"/>
          </p:cNvPicPr>
          <p:nvPr/>
        </p:nvPicPr>
        <p:blipFill>
          <a:blip r:embed="rId8">
            <a:alphaModFix amt="85000"/>
          </a:blip>
          <a:stretch>
            <a:fillRect/>
          </a:stretch>
        </p:blipFill>
        <p:spPr>
          <a:xfrm rot="20523230">
            <a:off x="3425447" y="2981157"/>
            <a:ext cx="346892" cy="281081"/>
          </a:xfrm>
          <a:prstGeom prst="rect">
            <a:avLst/>
          </a:prstGeom>
        </p:spPr>
      </p:pic>
      <p:cxnSp>
        <p:nvCxnSpPr>
          <p:cNvPr id="11" name="Straight Connector 10">
            <a:extLst>
              <a:ext uri="{FF2B5EF4-FFF2-40B4-BE49-F238E27FC236}">
                <a16:creationId xmlns:a16="http://schemas.microsoft.com/office/drawing/2014/main" id="{2B314AFE-57F9-FE99-9DAF-476DF17A491F}"/>
              </a:ext>
            </a:extLst>
          </p:cNvPr>
          <p:cNvCxnSpPr>
            <a:cxnSpLocks/>
          </p:cNvCxnSpPr>
          <p:nvPr/>
        </p:nvCxnSpPr>
        <p:spPr>
          <a:xfrm flipV="1">
            <a:off x="3688016" y="2293010"/>
            <a:ext cx="722653" cy="704956"/>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0E5001F-F31A-3C1D-6F74-EB28CED63B1C}"/>
              </a:ext>
            </a:extLst>
          </p:cNvPr>
          <p:cNvCxnSpPr>
            <a:cxnSpLocks/>
          </p:cNvCxnSpPr>
          <p:nvPr/>
        </p:nvCxnSpPr>
        <p:spPr>
          <a:xfrm>
            <a:off x="4410669" y="2293010"/>
            <a:ext cx="980481" cy="0"/>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92C3E61-24A6-E60C-4E95-AFBA563CF768}"/>
              </a:ext>
            </a:extLst>
          </p:cNvPr>
          <p:cNvSpPr txBox="1"/>
          <p:nvPr/>
        </p:nvSpPr>
        <p:spPr>
          <a:xfrm>
            <a:off x="4365858" y="2053314"/>
            <a:ext cx="1283567"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Water vapour</a:t>
            </a:r>
          </a:p>
        </p:txBody>
      </p:sp>
      <p:cxnSp>
        <p:nvCxnSpPr>
          <p:cNvPr id="20" name="Straight Connector 19">
            <a:extLst>
              <a:ext uri="{FF2B5EF4-FFF2-40B4-BE49-F238E27FC236}">
                <a16:creationId xmlns:a16="http://schemas.microsoft.com/office/drawing/2014/main" id="{F45293BA-4C93-02E5-A9AA-40F8C61E278D}"/>
              </a:ext>
            </a:extLst>
          </p:cNvPr>
          <p:cNvCxnSpPr>
            <a:cxnSpLocks/>
          </p:cNvCxnSpPr>
          <p:nvPr/>
        </p:nvCxnSpPr>
        <p:spPr>
          <a:xfrm>
            <a:off x="3371933" y="6136312"/>
            <a:ext cx="504742" cy="0"/>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0EA0D63-580B-A3FB-2E60-A0F1F2950217}"/>
              </a:ext>
            </a:extLst>
          </p:cNvPr>
          <p:cNvSpPr txBox="1"/>
          <p:nvPr/>
        </p:nvSpPr>
        <p:spPr>
          <a:xfrm>
            <a:off x="3286497" y="5915690"/>
            <a:ext cx="1283567"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Oceans</a:t>
            </a:r>
          </a:p>
        </p:txBody>
      </p:sp>
      <p:cxnSp>
        <p:nvCxnSpPr>
          <p:cNvPr id="32" name="Straight Connector 31">
            <a:extLst>
              <a:ext uri="{FF2B5EF4-FFF2-40B4-BE49-F238E27FC236}">
                <a16:creationId xmlns:a16="http://schemas.microsoft.com/office/drawing/2014/main" id="{F4F6BB88-E4C7-04F2-3FC0-8A8E8CE8B242}"/>
              </a:ext>
            </a:extLst>
          </p:cNvPr>
          <p:cNvCxnSpPr>
            <a:cxnSpLocks/>
            <a:endCxn id="36" idx="13"/>
          </p:cNvCxnSpPr>
          <p:nvPr/>
        </p:nvCxnSpPr>
        <p:spPr>
          <a:xfrm flipH="1" flipV="1">
            <a:off x="2734291" y="5718396"/>
            <a:ext cx="637642" cy="417916"/>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E611DFE-C7A5-1A0D-EF72-AF019F9BB0A9}"/>
              </a:ext>
            </a:extLst>
          </p:cNvPr>
          <p:cNvSpPr txBox="1"/>
          <p:nvPr/>
        </p:nvSpPr>
        <p:spPr>
          <a:xfrm>
            <a:off x="527899" y="2539414"/>
            <a:ext cx="1283567" cy="276999"/>
          </a:xfrm>
          <a:prstGeom prst="rect">
            <a:avLst/>
          </a:prstGeom>
          <a:noFill/>
        </p:spPr>
        <p:txBody>
          <a:bodyPr wrap="square">
            <a:spAutoFit/>
          </a:bodyPr>
          <a:lstStyle/>
          <a:p>
            <a:r>
              <a:rPr lang="en-GB" sz="1200" dirty="0">
                <a:solidFill>
                  <a:srgbClr val="5994D5"/>
                </a:solidFill>
                <a:effectLst/>
                <a:latin typeface="Book Antiqua" panose="02040602050305030304" pitchFamily="18" charset="0"/>
              </a:rPr>
              <a:t>Solar Radiation</a:t>
            </a:r>
          </a:p>
        </p:txBody>
      </p:sp>
      <p:cxnSp>
        <p:nvCxnSpPr>
          <p:cNvPr id="43" name="Straight Arrow Connector 42">
            <a:extLst>
              <a:ext uri="{FF2B5EF4-FFF2-40B4-BE49-F238E27FC236}">
                <a16:creationId xmlns:a16="http://schemas.microsoft.com/office/drawing/2014/main" id="{87D7EADC-B784-AD4F-3902-32306329A17B}"/>
              </a:ext>
            </a:extLst>
          </p:cNvPr>
          <p:cNvCxnSpPr>
            <a:cxnSpLocks/>
          </p:cNvCxnSpPr>
          <p:nvPr/>
        </p:nvCxnSpPr>
        <p:spPr>
          <a:xfrm flipV="1">
            <a:off x="2601807" y="3937022"/>
            <a:ext cx="552206" cy="1252690"/>
          </a:xfrm>
          <a:prstGeom prst="straightConnector1">
            <a:avLst/>
          </a:prstGeom>
          <a:ln>
            <a:solidFill>
              <a:srgbClr val="BFD6EF"/>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94480A0-8A9C-2AFA-C7CC-B8AC0619541E}"/>
              </a:ext>
            </a:extLst>
          </p:cNvPr>
          <p:cNvCxnSpPr>
            <a:cxnSpLocks/>
          </p:cNvCxnSpPr>
          <p:nvPr/>
        </p:nvCxnSpPr>
        <p:spPr>
          <a:xfrm flipV="1">
            <a:off x="2817644" y="4186384"/>
            <a:ext cx="346266" cy="786385"/>
          </a:xfrm>
          <a:prstGeom prst="straightConnector1">
            <a:avLst/>
          </a:prstGeom>
          <a:ln>
            <a:solidFill>
              <a:srgbClr val="BFD6EF"/>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BE8AACB-DD7D-58D1-6775-B6580B868BC5}"/>
              </a:ext>
            </a:extLst>
          </p:cNvPr>
          <p:cNvCxnSpPr>
            <a:cxnSpLocks/>
          </p:cNvCxnSpPr>
          <p:nvPr/>
        </p:nvCxnSpPr>
        <p:spPr>
          <a:xfrm flipV="1">
            <a:off x="2511986" y="4023154"/>
            <a:ext cx="485273" cy="1052978"/>
          </a:xfrm>
          <a:prstGeom prst="straightConnector1">
            <a:avLst/>
          </a:prstGeom>
          <a:ln>
            <a:solidFill>
              <a:srgbClr val="BFD6EF"/>
            </a:solidFill>
            <a:tailEnd type="arrow"/>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A0EB9C7C-AF47-7CEC-356F-2E84C6F8C3BF}"/>
              </a:ext>
            </a:extLst>
          </p:cNvPr>
          <p:cNvPicPr>
            <a:picLocks noChangeAspect="1"/>
          </p:cNvPicPr>
          <p:nvPr/>
        </p:nvPicPr>
        <p:blipFill>
          <a:blip r:embed="rId8">
            <a:alphaModFix amt="85000"/>
          </a:blip>
          <a:stretch>
            <a:fillRect/>
          </a:stretch>
        </p:blipFill>
        <p:spPr>
          <a:xfrm rot="20523230">
            <a:off x="3959619" y="3165745"/>
            <a:ext cx="292335" cy="236874"/>
          </a:xfrm>
          <a:prstGeom prst="rect">
            <a:avLst/>
          </a:prstGeom>
        </p:spPr>
      </p:pic>
      <p:pic>
        <p:nvPicPr>
          <p:cNvPr id="51" name="Picture 50">
            <a:extLst>
              <a:ext uri="{FF2B5EF4-FFF2-40B4-BE49-F238E27FC236}">
                <a16:creationId xmlns:a16="http://schemas.microsoft.com/office/drawing/2014/main" id="{14B31D66-79A5-94B6-2EF3-11EF7D3CD1F9}"/>
              </a:ext>
            </a:extLst>
          </p:cNvPr>
          <p:cNvPicPr>
            <a:picLocks noChangeAspect="1"/>
          </p:cNvPicPr>
          <p:nvPr/>
        </p:nvPicPr>
        <p:blipFill>
          <a:blip r:embed="rId8">
            <a:alphaModFix amt="85000"/>
          </a:blip>
          <a:stretch>
            <a:fillRect/>
          </a:stretch>
        </p:blipFill>
        <p:spPr>
          <a:xfrm rot="1033619">
            <a:off x="3903584" y="3524604"/>
            <a:ext cx="262473" cy="212678"/>
          </a:xfrm>
          <a:prstGeom prst="rect">
            <a:avLst/>
          </a:prstGeom>
        </p:spPr>
      </p:pic>
      <p:pic>
        <p:nvPicPr>
          <p:cNvPr id="52" name="Picture 51">
            <a:extLst>
              <a:ext uri="{FF2B5EF4-FFF2-40B4-BE49-F238E27FC236}">
                <a16:creationId xmlns:a16="http://schemas.microsoft.com/office/drawing/2014/main" id="{83524D41-89E5-4CD6-62EC-6FFC20F02190}"/>
              </a:ext>
            </a:extLst>
          </p:cNvPr>
          <p:cNvPicPr>
            <a:picLocks noChangeAspect="1"/>
          </p:cNvPicPr>
          <p:nvPr/>
        </p:nvPicPr>
        <p:blipFill>
          <a:blip r:embed="rId8">
            <a:alphaModFix amt="85000"/>
          </a:blip>
          <a:stretch>
            <a:fillRect/>
          </a:stretch>
        </p:blipFill>
        <p:spPr>
          <a:xfrm rot="959962">
            <a:off x="4560963" y="3413305"/>
            <a:ext cx="208876" cy="169249"/>
          </a:xfrm>
          <a:prstGeom prst="rect">
            <a:avLst/>
          </a:prstGeom>
        </p:spPr>
      </p:pic>
      <p:pic>
        <p:nvPicPr>
          <p:cNvPr id="53" name="Picture 52">
            <a:extLst>
              <a:ext uri="{FF2B5EF4-FFF2-40B4-BE49-F238E27FC236}">
                <a16:creationId xmlns:a16="http://schemas.microsoft.com/office/drawing/2014/main" id="{EF9AE003-988B-688C-2D43-69349A7AF9C8}"/>
              </a:ext>
            </a:extLst>
          </p:cNvPr>
          <p:cNvPicPr>
            <a:picLocks noChangeAspect="1"/>
          </p:cNvPicPr>
          <p:nvPr/>
        </p:nvPicPr>
        <p:blipFill>
          <a:blip r:embed="rId8">
            <a:alphaModFix amt="85000"/>
          </a:blip>
          <a:stretch>
            <a:fillRect/>
          </a:stretch>
        </p:blipFill>
        <p:spPr>
          <a:xfrm rot="20523230">
            <a:off x="4142359" y="4038402"/>
            <a:ext cx="207976" cy="168520"/>
          </a:xfrm>
          <a:prstGeom prst="rect">
            <a:avLst/>
          </a:prstGeom>
        </p:spPr>
      </p:pic>
      <p:pic>
        <p:nvPicPr>
          <p:cNvPr id="54" name="Picture 53">
            <a:extLst>
              <a:ext uri="{FF2B5EF4-FFF2-40B4-BE49-F238E27FC236}">
                <a16:creationId xmlns:a16="http://schemas.microsoft.com/office/drawing/2014/main" id="{816CFB75-46F9-3445-87B0-744D74062B8B}"/>
              </a:ext>
            </a:extLst>
          </p:cNvPr>
          <p:cNvPicPr>
            <a:picLocks noChangeAspect="1"/>
          </p:cNvPicPr>
          <p:nvPr/>
        </p:nvPicPr>
        <p:blipFill>
          <a:blip r:embed="rId8">
            <a:alphaModFix amt="85000"/>
          </a:blip>
          <a:stretch>
            <a:fillRect/>
          </a:stretch>
        </p:blipFill>
        <p:spPr>
          <a:xfrm rot="9717851">
            <a:off x="4268749" y="3636060"/>
            <a:ext cx="264800" cy="214563"/>
          </a:xfrm>
          <a:prstGeom prst="rect">
            <a:avLst/>
          </a:prstGeom>
        </p:spPr>
      </p:pic>
      <p:pic>
        <p:nvPicPr>
          <p:cNvPr id="55" name="Picture 54">
            <a:extLst>
              <a:ext uri="{FF2B5EF4-FFF2-40B4-BE49-F238E27FC236}">
                <a16:creationId xmlns:a16="http://schemas.microsoft.com/office/drawing/2014/main" id="{DFFD3D2E-C6ED-3961-A993-BB19F44BF73D}"/>
              </a:ext>
            </a:extLst>
          </p:cNvPr>
          <p:cNvPicPr>
            <a:picLocks noChangeAspect="1"/>
          </p:cNvPicPr>
          <p:nvPr/>
        </p:nvPicPr>
        <p:blipFill>
          <a:blip r:embed="rId8">
            <a:alphaModFix amt="85000"/>
          </a:blip>
          <a:stretch>
            <a:fillRect/>
          </a:stretch>
        </p:blipFill>
        <p:spPr>
          <a:xfrm rot="793565">
            <a:off x="4741403" y="3853597"/>
            <a:ext cx="175693" cy="142361"/>
          </a:xfrm>
          <a:prstGeom prst="rect">
            <a:avLst/>
          </a:prstGeom>
        </p:spPr>
      </p:pic>
      <p:pic>
        <p:nvPicPr>
          <p:cNvPr id="56" name="Picture 55">
            <a:extLst>
              <a:ext uri="{FF2B5EF4-FFF2-40B4-BE49-F238E27FC236}">
                <a16:creationId xmlns:a16="http://schemas.microsoft.com/office/drawing/2014/main" id="{99025186-1638-46D2-7E3E-00B907CE61E9}"/>
              </a:ext>
            </a:extLst>
          </p:cNvPr>
          <p:cNvPicPr>
            <a:picLocks noChangeAspect="1"/>
          </p:cNvPicPr>
          <p:nvPr/>
        </p:nvPicPr>
        <p:blipFill>
          <a:blip r:embed="rId8">
            <a:alphaModFix amt="85000"/>
          </a:blip>
          <a:stretch>
            <a:fillRect/>
          </a:stretch>
        </p:blipFill>
        <p:spPr>
          <a:xfrm rot="8929978">
            <a:off x="5314217" y="3704048"/>
            <a:ext cx="175693" cy="142361"/>
          </a:xfrm>
          <a:prstGeom prst="rect">
            <a:avLst/>
          </a:prstGeom>
        </p:spPr>
      </p:pic>
      <p:pic>
        <p:nvPicPr>
          <p:cNvPr id="57" name="Picture 56">
            <a:extLst>
              <a:ext uri="{FF2B5EF4-FFF2-40B4-BE49-F238E27FC236}">
                <a16:creationId xmlns:a16="http://schemas.microsoft.com/office/drawing/2014/main" id="{417FB41F-FC0F-E180-3E0D-9F3DAEEE82BA}"/>
              </a:ext>
            </a:extLst>
          </p:cNvPr>
          <p:cNvPicPr>
            <a:picLocks noChangeAspect="1"/>
          </p:cNvPicPr>
          <p:nvPr/>
        </p:nvPicPr>
        <p:blipFill>
          <a:blip r:embed="rId8">
            <a:alphaModFix amt="85000"/>
          </a:blip>
          <a:stretch>
            <a:fillRect/>
          </a:stretch>
        </p:blipFill>
        <p:spPr>
          <a:xfrm rot="20480719">
            <a:off x="5153197" y="4163684"/>
            <a:ext cx="175693" cy="142361"/>
          </a:xfrm>
          <a:prstGeom prst="rect">
            <a:avLst/>
          </a:prstGeom>
        </p:spPr>
      </p:pic>
      <p:pic>
        <p:nvPicPr>
          <p:cNvPr id="58" name="Picture 57">
            <a:extLst>
              <a:ext uri="{FF2B5EF4-FFF2-40B4-BE49-F238E27FC236}">
                <a16:creationId xmlns:a16="http://schemas.microsoft.com/office/drawing/2014/main" id="{34AA8059-1D77-BA04-2020-0CF56359560C}"/>
              </a:ext>
            </a:extLst>
          </p:cNvPr>
          <p:cNvPicPr>
            <a:picLocks noChangeAspect="1"/>
          </p:cNvPicPr>
          <p:nvPr/>
        </p:nvPicPr>
        <p:blipFill>
          <a:blip r:embed="rId8">
            <a:alphaModFix amt="85000"/>
          </a:blip>
          <a:stretch>
            <a:fillRect/>
          </a:stretch>
        </p:blipFill>
        <p:spPr>
          <a:xfrm rot="20852761">
            <a:off x="5851294" y="3984903"/>
            <a:ext cx="175693" cy="142361"/>
          </a:xfrm>
          <a:prstGeom prst="rect">
            <a:avLst/>
          </a:prstGeom>
        </p:spPr>
      </p:pic>
      <p:pic>
        <p:nvPicPr>
          <p:cNvPr id="60" name="Picture 59">
            <a:extLst>
              <a:ext uri="{FF2B5EF4-FFF2-40B4-BE49-F238E27FC236}">
                <a16:creationId xmlns:a16="http://schemas.microsoft.com/office/drawing/2014/main" id="{5200108F-405B-1B41-D5A3-A79FC075D6F8}"/>
              </a:ext>
            </a:extLst>
          </p:cNvPr>
          <p:cNvPicPr>
            <a:picLocks noChangeAspect="1"/>
          </p:cNvPicPr>
          <p:nvPr/>
        </p:nvPicPr>
        <p:blipFill>
          <a:blip r:embed="rId8">
            <a:alphaModFix amt="85000"/>
          </a:blip>
          <a:stretch>
            <a:fillRect/>
          </a:stretch>
        </p:blipFill>
        <p:spPr>
          <a:xfrm rot="793565">
            <a:off x="4493753" y="4205883"/>
            <a:ext cx="175693" cy="142361"/>
          </a:xfrm>
          <a:prstGeom prst="rect">
            <a:avLst/>
          </a:prstGeom>
        </p:spPr>
      </p:pic>
      <p:pic>
        <p:nvPicPr>
          <p:cNvPr id="61" name="Picture 60">
            <a:extLst>
              <a:ext uri="{FF2B5EF4-FFF2-40B4-BE49-F238E27FC236}">
                <a16:creationId xmlns:a16="http://schemas.microsoft.com/office/drawing/2014/main" id="{FDA33FD9-9008-16BB-69A2-CE6CDFFD7B02}"/>
              </a:ext>
            </a:extLst>
          </p:cNvPr>
          <p:cNvPicPr>
            <a:picLocks noChangeAspect="1"/>
          </p:cNvPicPr>
          <p:nvPr/>
        </p:nvPicPr>
        <p:blipFill>
          <a:blip r:embed="rId8">
            <a:alphaModFix amt="85000"/>
          </a:blip>
          <a:stretch>
            <a:fillRect/>
          </a:stretch>
        </p:blipFill>
        <p:spPr>
          <a:xfrm rot="793565">
            <a:off x="5610541" y="4342467"/>
            <a:ext cx="175693" cy="142361"/>
          </a:xfrm>
          <a:prstGeom prst="rect">
            <a:avLst/>
          </a:prstGeom>
        </p:spPr>
      </p:pic>
      <p:sp>
        <p:nvSpPr>
          <p:cNvPr id="62" name="Freeform: Shape 61">
            <a:extLst>
              <a:ext uri="{FF2B5EF4-FFF2-40B4-BE49-F238E27FC236}">
                <a16:creationId xmlns:a16="http://schemas.microsoft.com/office/drawing/2014/main" id="{16464388-50EC-C530-D5E2-14A0BAA5C189}"/>
              </a:ext>
            </a:extLst>
          </p:cNvPr>
          <p:cNvSpPr/>
          <p:nvPr/>
        </p:nvSpPr>
        <p:spPr>
          <a:xfrm rot="1423741">
            <a:off x="5544640" y="2099233"/>
            <a:ext cx="191241" cy="1201006"/>
          </a:xfrm>
          <a:custGeom>
            <a:avLst/>
            <a:gdLst>
              <a:gd name="connsiteX0" fmla="*/ 0 w 279413"/>
              <a:gd name="connsiteY0" fmla="*/ 0 h 3441700"/>
              <a:gd name="connsiteX1" fmla="*/ 279400 w 279413"/>
              <a:gd name="connsiteY1" fmla="*/ 812800 h 3441700"/>
              <a:gd name="connsiteX2" fmla="*/ 12700 w 279413"/>
              <a:gd name="connsiteY2" fmla="*/ 1587500 h 3441700"/>
              <a:gd name="connsiteX3" fmla="*/ 177800 w 279413"/>
              <a:gd name="connsiteY3" fmla="*/ 2413000 h 3441700"/>
              <a:gd name="connsiteX4" fmla="*/ 254000 w 279413"/>
              <a:gd name="connsiteY4" fmla="*/ 3022600 h 3441700"/>
              <a:gd name="connsiteX5" fmla="*/ 88900 w 279413"/>
              <a:gd name="connsiteY5"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13" h="3441700">
                <a:moveTo>
                  <a:pt x="0" y="0"/>
                </a:moveTo>
                <a:cubicBezTo>
                  <a:pt x="138641" y="274108"/>
                  <a:pt x="277283" y="548217"/>
                  <a:pt x="279400" y="812800"/>
                </a:cubicBezTo>
                <a:cubicBezTo>
                  <a:pt x="281517" y="1077383"/>
                  <a:pt x="29633" y="1320800"/>
                  <a:pt x="12700" y="1587500"/>
                </a:cubicBezTo>
                <a:cubicBezTo>
                  <a:pt x="-4233" y="1854200"/>
                  <a:pt x="137583" y="2173817"/>
                  <a:pt x="177800" y="2413000"/>
                </a:cubicBezTo>
                <a:cubicBezTo>
                  <a:pt x="218017" y="2652183"/>
                  <a:pt x="268817" y="2851150"/>
                  <a:pt x="254000" y="3022600"/>
                </a:cubicBezTo>
                <a:cubicBezTo>
                  <a:pt x="239183" y="3194050"/>
                  <a:pt x="164041" y="3317875"/>
                  <a:pt x="88900" y="3441700"/>
                </a:cubicBezTo>
              </a:path>
            </a:pathLst>
          </a:custGeom>
          <a:noFill/>
          <a:ln w="28575"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Freeform: Shape 62">
            <a:extLst>
              <a:ext uri="{FF2B5EF4-FFF2-40B4-BE49-F238E27FC236}">
                <a16:creationId xmlns:a16="http://schemas.microsoft.com/office/drawing/2014/main" id="{484BFE60-7C13-3B94-899C-D28BD2F5CCB4}"/>
              </a:ext>
            </a:extLst>
          </p:cNvPr>
          <p:cNvSpPr/>
          <p:nvPr/>
        </p:nvSpPr>
        <p:spPr>
          <a:xfrm rot="1423741">
            <a:off x="6184680" y="2371233"/>
            <a:ext cx="191241" cy="1201006"/>
          </a:xfrm>
          <a:custGeom>
            <a:avLst/>
            <a:gdLst>
              <a:gd name="connsiteX0" fmla="*/ 0 w 279413"/>
              <a:gd name="connsiteY0" fmla="*/ 0 h 3441700"/>
              <a:gd name="connsiteX1" fmla="*/ 279400 w 279413"/>
              <a:gd name="connsiteY1" fmla="*/ 812800 h 3441700"/>
              <a:gd name="connsiteX2" fmla="*/ 12700 w 279413"/>
              <a:gd name="connsiteY2" fmla="*/ 1587500 h 3441700"/>
              <a:gd name="connsiteX3" fmla="*/ 177800 w 279413"/>
              <a:gd name="connsiteY3" fmla="*/ 2413000 h 3441700"/>
              <a:gd name="connsiteX4" fmla="*/ 254000 w 279413"/>
              <a:gd name="connsiteY4" fmla="*/ 3022600 h 3441700"/>
              <a:gd name="connsiteX5" fmla="*/ 88900 w 279413"/>
              <a:gd name="connsiteY5"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13" h="3441700">
                <a:moveTo>
                  <a:pt x="0" y="0"/>
                </a:moveTo>
                <a:cubicBezTo>
                  <a:pt x="138641" y="274108"/>
                  <a:pt x="277283" y="548217"/>
                  <a:pt x="279400" y="812800"/>
                </a:cubicBezTo>
                <a:cubicBezTo>
                  <a:pt x="281517" y="1077383"/>
                  <a:pt x="29633" y="1320800"/>
                  <a:pt x="12700" y="1587500"/>
                </a:cubicBezTo>
                <a:cubicBezTo>
                  <a:pt x="-4233" y="1854200"/>
                  <a:pt x="137583" y="2173817"/>
                  <a:pt x="177800" y="2413000"/>
                </a:cubicBezTo>
                <a:cubicBezTo>
                  <a:pt x="218017" y="2652183"/>
                  <a:pt x="268817" y="2851150"/>
                  <a:pt x="254000" y="3022600"/>
                </a:cubicBezTo>
                <a:cubicBezTo>
                  <a:pt x="239183" y="3194050"/>
                  <a:pt x="164041" y="3317875"/>
                  <a:pt x="88900" y="3441700"/>
                </a:cubicBezTo>
              </a:path>
            </a:pathLst>
          </a:custGeom>
          <a:noFill/>
          <a:ln w="28575"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4" name="Freeform: Shape 1023">
            <a:extLst>
              <a:ext uri="{FF2B5EF4-FFF2-40B4-BE49-F238E27FC236}">
                <a16:creationId xmlns:a16="http://schemas.microsoft.com/office/drawing/2014/main" id="{BCCCE27A-F8C8-3528-598C-77FCBB447537}"/>
              </a:ext>
            </a:extLst>
          </p:cNvPr>
          <p:cNvSpPr/>
          <p:nvPr/>
        </p:nvSpPr>
        <p:spPr>
          <a:xfrm rot="1423741">
            <a:off x="5883906" y="2236520"/>
            <a:ext cx="191241" cy="1201006"/>
          </a:xfrm>
          <a:custGeom>
            <a:avLst/>
            <a:gdLst>
              <a:gd name="connsiteX0" fmla="*/ 0 w 279413"/>
              <a:gd name="connsiteY0" fmla="*/ 0 h 3441700"/>
              <a:gd name="connsiteX1" fmla="*/ 279400 w 279413"/>
              <a:gd name="connsiteY1" fmla="*/ 812800 h 3441700"/>
              <a:gd name="connsiteX2" fmla="*/ 12700 w 279413"/>
              <a:gd name="connsiteY2" fmla="*/ 1587500 h 3441700"/>
              <a:gd name="connsiteX3" fmla="*/ 177800 w 279413"/>
              <a:gd name="connsiteY3" fmla="*/ 2413000 h 3441700"/>
              <a:gd name="connsiteX4" fmla="*/ 254000 w 279413"/>
              <a:gd name="connsiteY4" fmla="*/ 3022600 h 3441700"/>
              <a:gd name="connsiteX5" fmla="*/ 88900 w 279413"/>
              <a:gd name="connsiteY5"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13" h="3441700">
                <a:moveTo>
                  <a:pt x="0" y="0"/>
                </a:moveTo>
                <a:cubicBezTo>
                  <a:pt x="138641" y="274108"/>
                  <a:pt x="277283" y="548217"/>
                  <a:pt x="279400" y="812800"/>
                </a:cubicBezTo>
                <a:cubicBezTo>
                  <a:pt x="281517" y="1077383"/>
                  <a:pt x="29633" y="1320800"/>
                  <a:pt x="12700" y="1587500"/>
                </a:cubicBezTo>
                <a:cubicBezTo>
                  <a:pt x="-4233" y="1854200"/>
                  <a:pt x="137583" y="2173817"/>
                  <a:pt x="177800" y="2413000"/>
                </a:cubicBezTo>
                <a:cubicBezTo>
                  <a:pt x="218017" y="2652183"/>
                  <a:pt x="268817" y="2851150"/>
                  <a:pt x="254000" y="3022600"/>
                </a:cubicBezTo>
                <a:cubicBezTo>
                  <a:pt x="239183" y="3194050"/>
                  <a:pt x="164041" y="3317875"/>
                  <a:pt x="88900" y="3441700"/>
                </a:cubicBezTo>
              </a:path>
            </a:pathLst>
          </a:custGeom>
          <a:noFill/>
          <a:ln w="28575"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5" name="Oval 1024">
            <a:extLst>
              <a:ext uri="{FF2B5EF4-FFF2-40B4-BE49-F238E27FC236}">
                <a16:creationId xmlns:a16="http://schemas.microsoft.com/office/drawing/2014/main" id="{D9F61EB1-0F5B-BB66-B8BA-6026315BFE86}"/>
              </a:ext>
            </a:extLst>
          </p:cNvPr>
          <p:cNvSpPr/>
          <p:nvPr/>
        </p:nvSpPr>
        <p:spPr>
          <a:xfrm>
            <a:off x="3928280" y="2809737"/>
            <a:ext cx="3240000" cy="3240000"/>
          </a:xfrm>
          <a:prstGeom prst="ellipse">
            <a:avLst/>
          </a:prstGeom>
          <a:gradFill flip="none" rotWithShape="1">
            <a:gsLst>
              <a:gs pos="0">
                <a:srgbClr val="C00000">
                  <a:alpha val="33000"/>
                </a:srgbClr>
              </a:gs>
              <a:gs pos="100000">
                <a:srgbClr val="C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6" name="Freeform: Shape 1025">
            <a:extLst>
              <a:ext uri="{FF2B5EF4-FFF2-40B4-BE49-F238E27FC236}">
                <a16:creationId xmlns:a16="http://schemas.microsoft.com/office/drawing/2014/main" id="{B01855FA-AFC6-BE81-34E0-41343E0B200B}"/>
              </a:ext>
            </a:extLst>
          </p:cNvPr>
          <p:cNvSpPr/>
          <p:nvPr/>
        </p:nvSpPr>
        <p:spPr>
          <a:xfrm>
            <a:off x="4248239" y="6001759"/>
            <a:ext cx="1990313" cy="761267"/>
          </a:xfrm>
          <a:custGeom>
            <a:avLst/>
            <a:gdLst>
              <a:gd name="connsiteX0" fmla="*/ 413761 w 1990313"/>
              <a:gd name="connsiteY0" fmla="*/ 115614 h 903890"/>
              <a:gd name="connsiteX1" fmla="*/ 823664 w 1990313"/>
              <a:gd name="connsiteY1" fmla="*/ 262759 h 903890"/>
              <a:gd name="connsiteX2" fmla="*/ 981319 w 1990313"/>
              <a:gd name="connsiteY2" fmla="*/ 336332 h 903890"/>
              <a:gd name="connsiteX3" fmla="*/ 1202037 w 1990313"/>
              <a:gd name="connsiteY3" fmla="*/ 357352 h 903890"/>
              <a:gd name="connsiteX4" fmla="*/ 1359692 w 1990313"/>
              <a:gd name="connsiteY4" fmla="*/ 430925 h 903890"/>
              <a:gd name="connsiteX5" fmla="*/ 1464795 w 1990313"/>
              <a:gd name="connsiteY5" fmla="*/ 472966 h 903890"/>
              <a:gd name="connsiteX6" fmla="*/ 1527857 w 1990313"/>
              <a:gd name="connsiteY6" fmla="*/ 504497 h 903890"/>
              <a:gd name="connsiteX7" fmla="*/ 1580409 w 1990313"/>
              <a:gd name="connsiteY7" fmla="*/ 525518 h 903890"/>
              <a:gd name="connsiteX8" fmla="*/ 1622451 w 1990313"/>
              <a:gd name="connsiteY8" fmla="*/ 546538 h 903890"/>
              <a:gd name="connsiteX9" fmla="*/ 1706533 w 1990313"/>
              <a:gd name="connsiteY9" fmla="*/ 578069 h 903890"/>
              <a:gd name="connsiteX10" fmla="*/ 1832657 w 1990313"/>
              <a:gd name="connsiteY10" fmla="*/ 630621 h 903890"/>
              <a:gd name="connsiteX11" fmla="*/ 1864188 w 1990313"/>
              <a:gd name="connsiteY11" fmla="*/ 714704 h 903890"/>
              <a:gd name="connsiteX12" fmla="*/ 1853678 w 1990313"/>
              <a:gd name="connsiteY12" fmla="*/ 746235 h 903890"/>
              <a:gd name="connsiteX13" fmla="*/ 1927251 w 1990313"/>
              <a:gd name="connsiteY13" fmla="*/ 819807 h 903890"/>
              <a:gd name="connsiteX14" fmla="*/ 1990313 w 1990313"/>
              <a:gd name="connsiteY14" fmla="*/ 861849 h 903890"/>
              <a:gd name="connsiteX15" fmla="*/ 1916740 w 1990313"/>
              <a:gd name="connsiteY15" fmla="*/ 882869 h 903890"/>
              <a:gd name="connsiteX16" fmla="*/ 1874699 w 1990313"/>
              <a:gd name="connsiteY16" fmla="*/ 903890 h 903890"/>
              <a:gd name="connsiteX17" fmla="*/ 1475306 w 1990313"/>
              <a:gd name="connsiteY17" fmla="*/ 893380 h 903890"/>
              <a:gd name="connsiteX18" fmla="*/ 1265099 w 1990313"/>
              <a:gd name="connsiteY18" fmla="*/ 872359 h 903890"/>
              <a:gd name="connsiteX19" fmla="*/ 907747 w 1990313"/>
              <a:gd name="connsiteY19" fmla="*/ 840828 h 903890"/>
              <a:gd name="connsiteX20" fmla="*/ 813154 w 1990313"/>
              <a:gd name="connsiteY20" fmla="*/ 714704 h 903890"/>
              <a:gd name="connsiteX21" fmla="*/ 739582 w 1990313"/>
              <a:gd name="connsiteY21" fmla="*/ 683173 h 903890"/>
              <a:gd name="connsiteX22" fmla="*/ 729071 w 1990313"/>
              <a:gd name="connsiteY22" fmla="*/ 641132 h 903890"/>
              <a:gd name="connsiteX23" fmla="*/ 666009 w 1990313"/>
              <a:gd name="connsiteY23" fmla="*/ 567559 h 903890"/>
              <a:gd name="connsiteX24" fmla="*/ 571416 w 1990313"/>
              <a:gd name="connsiteY24" fmla="*/ 409904 h 903890"/>
              <a:gd name="connsiteX25" fmla="*/ 518864 w 1990313"/>
              <a:gd name="connsiteY25" fmla="*/ 399394 h 903890"/>
              <a:gd name="connsiteX26" fmla="*/ 487333 w 1990313"/>
              <a:gd name="connsiteY26" fmla="*/ 378373 h 903890"/>
              <a:gd name="connsiteX27" fmla="*/ 445292 w 1990313"/>
              <a:gd name="connsiteY27" fmla="*/ 336332 h 903890"/>
              <a:gd name="connsiteX28" fmla="*/ 361209 w 1990313"/>
              <a:gd name="connsiteY28" fmla="*/ 283780 h 903890"/>
              <a:gd name="connsiteX29" fmla="*/ 319168 w 1990313"/>
              <a:gd name="connsiteY29" fmla="*/ 262759 h 903890"/>
              <a:gd name="connsiteX30" fmla="*/ 224575 w 1990313"/>
              <a:gd name="connsiteY30" fmla="*/ 189187 h 903890"/>
              <a:gd name="connsiteX31" fmla="*/ 161513 w 1990313"/>
              <a:gd name="connsiteY31" fmla="*/ 126125 h 903890"/>
              <a:gd name="connsiteX32" fmla="*/ 119471 w 1990313"/>
              <a:gd name="connsiteY32" fmla="*/ 115614 h 903890"/>
              <a:gd name="connsiteX33" fmla="*/ 56409 w 1990313"/>
              <a:gd name="connsiteY33" fmla="*/ 84083 h 903890"/>
              <a:gd name="connsiteX34" fmla="*/ 14368 w 1990313"/>
              <a:gd name="connsiteY34" fmla="*/ 31532 h 903890"/>
              <a:gd name="connsiteX35" fmla="*/ 3857 w 1990313"/>
              <a:gd name="connsiteY35" fmla="*/ 0 h 903890"/>
              <a:gd name="connsiteX36" fmla="*/ 56409 w 1990313"/>
              <a:gd name="connsiteY36" fmla="*/ 31532 h 903890"/>
              <a:gd name="connsiteX37" fmla="*/ 98451 w 1990313"/>
              <a:gd name="connsiteY37" fmla="*/ 52552 h 903890"/>
              <a:gd name="connsiteX38" fmla="*/ 182533 w 1990313"/>
              <a:gd name="connsiteY38" fmla="*/ 63063 h 903890"/>
              <a:gd name="connsiteX39" fmla="*/ 287637 w 1990313"/>
              <a:gd name="connsiteY39" fmla="*/ 105104 h 903890"/>
              <a:gd name="connsiteX40" fmla="*/ 340188 w 1990313"/>
              <a:gd name="connsiteY40" fmla="*/ 126125 h 903890"/>
              <a:gd name="connsiteX41" fmla="*/ 382230 w 1990313"/>
              <a:gd name="connsiteY41" fmla="*/ 157656 h 903890"/>
              <a:gd name="connsiteX42" fmla="*/ 445292 w 1990313"/>
              <a:gd name="connsiteY42" fmla="*/ 157656 h 90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90313" h="903890">
                <a:moveTo>
                  <a:pt x="413761" y="115614"/>
                </a:moveTo>
                <a:cubicBezTo>
                  <a:pt x="570556" y="138015"/>
                  <a:pt x="643010" y="142321"/>
                  <a:pt x="823664" y="262759"/>
                </a:cubicBezTo>
                <a:cubicBezTo>
                  <a:pt x="875894" y="297580"/>
                  <a:pt x="905537" y="320257"/>
                  <a:pt x="981319" y="336332"/>
                </a:cubicBezTo>
                <a:cubicBezTo>
                  <a:pt x="1053616" y="351668"/>
                  <a:pt x="1128464" y="350345"/>
                  <a:pt x="1202037" y="357352"/>
                </a:cubicBezTo>
                <a:cubicBezTo>
                  <a:pt x="1354977" y="401050"/>
                  <a:pt x="1192313" y="347236"/>
                  <a:pt x="1359692" y="430925"/>
                </a:cubicBezTo>
                <a:cubicBezTo>
                  <a:pt x="1393442" y="447800"/>
                  <a:pt x="1430226" y="457842"/>
                  <a:pt x="1464795" y="472966"/>
                </a:cubicBezTo>
                <a:cubicBezTo>
                  <a:pt x="1486326" y="482386"/>
                  <a:pt x="1506462" y="494772"/>
                  <a:pt x="1527857" y="504497"/>
                </a:cubicBezTo>
                <a:cubicBezTo>
                  <a:pt x="1545033" y="512304"/>
                  <a:pt x="1563168" y="517856"/>
                  <a:pt x="1580409" y="525518"/>
                </a:cubicBezTo>
                <a:cubicBezTo>
                  <a:pt x="1594727" y="531881"/>
                  <a:pt x="1607988" y="540512"/>
                  <a:pt x="1622451" y="546538"/>
                </a:cubicBezTo>
                <a:cubicBezTo>
                  <a:pt x="1650082" y="558051"/>
                  <a:pt x="1679020" y="566278"/>
                  <a:pt x="1706533" y="578069"/>
                </a:cubicBezTo>
                <a:cubicBezTo>
                  <a:pt x="1851574" y="640230"/>
                  <a:pt x="1688693" y="582632"/>
                  <a:pt x="1832657" y="630621"/>
                </a:cubicBezTo>
                <a:cubicBezTo>
                  <a:pt x="1971973" y="769937"/>
                  <a:pt x="1916750" y="672655"/>
                  <a:pt x="1864188" y="714704"/>
                </a:cubicBezTo>
                <a:cubicBezTo>
                  <a:pt x="1855537" y="721625"/>
                  <a:pt x="1857181" y="735725"/>
                  <a:pt x="1853678" y="746235"/>
                </a:cubicBezTo>
                <a:cubicBezTo>
                  <a:pt x="1891361" y="802758"/>
                  <a:pt x="1857345" y="758639"/>
                  <a:pt x="1927251" y="819807"/>
                </a:cubicBezTo>
                <a:cubicBezTo>
                  <a:pt x="1975701" y="862201"/>
                  <a:pt x="1937909" y="844380"/>
                  <a:pt x="1990313" y="861849"/>
                </a:cubicBezTo>
                <a:cubicBezTo>
                  <a:pt x="1965789" y="868856"/>
                  <a:pt x="1940710" y="874153"/>
                  <a:pt x="1916740" y="882869"/>
                </a:cubicBezTo>
                <a:cubicBezTo>
                  <a:pt x="1902015" y="888223"/>
                  <a:pt x="1890362" y="903517"/>
                  <a:pt x="1874699" y="903890"/>
                </a:cubicBezTo>
                <a:lnTo>
                  <a:pt x="1475306" y="893380"/>
                </a:lnTo>
                <a:cubicBezTo>
                  <a:pt x="1335276" y="833368"/>
                  <a:pt x="1470231" y="877758"/>
                  <a:pt x="1265099" y="872359"/>
                </a:cubicBezTo>
                <a:cubicBezTo>
                  <a:pt x="1157100" y="869517"/>
                  <a:pt x="1022373" y="853564"/>
                  <a:pt x="907747" y="840828"/>
                </a:cubicBezTo>
                <a:cubicBezTo>
                  <a:pt x="878858" y="790272"/>
                  <a:pt x="863364" y="748177"/>
                  <a:pt x="813154" y="714704"/>
                </a:cubicBezTo>
                <a:cubicBezTo>
                  <a:pt x="790954" y="699904"/>
                  <a:pt x="764106" y="693683"/>
                  <a:pt x="739582" y="683173"/>
                </a:cubicBezTo>
                <a:cubicBezTo>
                  <a:pt x="736078" y="669159"/>
                  <a:pt x="735531" y="654052"/>
                  <a:pt x="729071" y="641132"/>
                </a:cubicBezTo>
                <a:cubicBezTo>
                  <a:pt x="715587" y="614164"/>
                  <a:pt x="687046" y="588596"/>
                  <a:pt x="666009" y="567559"/>
                </a:cubicBezTo>
                <a:cubicBezTo>
                  <a:pt x="627457" y="467324"/>
                  <a:pt x="650801" y="436366"/>
                  <a:pt x="571416" y="409904"/>
                </a:cubicBezTo>
                <a:cubicBezTo>
                  <a:pt x="554469" y="404255"/>
                  <a:pt x="536381" y="402897"/>
                  <a:pt x="518864" y="399394"/>
                </a:cubicBezTo>
                <a:cubicBezTo>
                  <a:pt x="508354" y="392387"/>
                  <a:pt x="496924" y="386594"/>
                  <a:pt x="487333" y="378373"/>
                </a:cubicBezTo>
                <a:cubicBezTo>
                  <a:pt x="472286" y="365475"/>
                  <a:pt x="461147" y="348223"/>
                  <a:pt x="445292" y="336332"/>
                </a:cubicBezTo>
                <a:cubicBezTo>
                  <a:pt x="418851" y="316501"/>
                  <a:pt x="389758" y="300434"/>
                  <a:pt x="361209" y="283780"/>
                </a:cubicBezTo>
                <a:cubicBezTo>
                  <a:pt x="347675" y="275885"/>
                  <a:pt x="331535" y="272378"/>
                  <a:pt x="319168" y="262759"/>
                </a:cubicBezTo>
                <a:cubicBezTo>
                  <a:pt x="204638" y="173679"/>
                  <a:pt x="320965" y="237381"/>
                  <a:pt x="224575" y="189187"/>
                </a:cubicBezTo>
                <a:cubicBezTo>
                  <a:pt x="203238" y="157183"/>
                  <a:pt x="200622" y="145680"/>
                  <a:pt x="161513" y="126125"/>
                </a:cubicBezTo>
                <a:cubicBezTo>
                  <a:pt x="148593" y="119665"/>
                  <a:pt x="132883" y="120979"/>
                  <a:pt x="119471" y="115614"/>
                </a:cubicBezTo>
                <a:cubicBezTo>
                  <a:pt x="97650" y="106886"/>
                  <a:pt x="77430" y="94593"/>
                  <a:pt x="56409" y="84083"/>
                </a:cubicBezTo>
                <a:cubicBezTo>
                  <a:pt x="42395" y="66566"/>
                  <a:pt x="26257" y="50555"/>
                  <a:pt x="14368" y="31532"/>
                </a:cubicBezTo>
                <a:cubicBezTo>
                  <a:pt x="8496" y="22137"/>
                  <a:pt x="-7222" y="0"/>
                  <a:pt x="3857" y="0"/>
                </a:cubicBezTo>
                <a:cubicBezTo>
                  <a:pt x="24286" y="0"/>
                  <a:pt x="38551" y="21611"/>
                  <a:pt x="56409" y="31532"/>
                </a:cubicBezTo>
                <a:cubicBezTo>
                  <a:pt x="70105" y="39141"/>
                  <a:pt x="83251" y="48752"/>
                  <a:pt x="98451" y="52552"/>
                </a:cubicBezTo>
                <a:cubicBezTo>
                  <a:pt x="125853" y="59403"/>
                  <a:pt x="154506" y="59559"/>
                  <a:pt x="182533" y="63063"/>
                </a:cubicBezTo>
                <a:cubicBezTo>
                  <a:pt x="304188" y="103613"/>
                  <a:pt x="194855" y="63867"/>
                  <a:pt x="287637" y="105104"/>
                </a:cubicBezTo>
                <a:cubicBezTo>
                  <a:pt x="304877" y="112766"/>
                  <a:pt x="323696" y="116963"/>
                  <a:pt x="340188" y="126125"/>
                </a:cubicBezTo>
                <a:cubicBezTo>
                  <a:pt x="355501" y="134632"/>
                  <a:pt x="365451" y="152622"/>
                  <a:pt x="382230" y="157656"/>
                </a:cubicBezTo>
                <a:cubicBezTo>
                  <a:pt x="402364" y="163696"/>
                  <a:pt x="424271" y="157656"/>
                  <a:pt x="445292" y="157656"/>
                </a:cubicBezTo>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27" name="Straight Connector 1026">
            <a:extLst>
              <a:ext uri="{FF2B5EF4-FFF2-40B4-BE49-F238E27FC236}">
                <a16:creationId xmlns:a16="http://schemas.microsoft.com/office/drawing/2014/main" id="{90396952-3B06-95B0-F8B0-0BA222162B2D}"/>
              </a:ext>
            </a:extLst>
          </p:cNvPr>
          <p:cNvCxnSpPr>
            <a:cxnSpLocks/>
            <a:stCxn id="1026" idx="23"/>
          </p:cNvCxnSpPr>
          <p:nvPr/>
        </p:nvCxnSpPr>
        <p:spPr>
          <a:xfrm flipH="1" flipV="1">
            <a:off x="3876675" y="6138630"/>
            <a:ext cx="1037573" cy="341134"/>
          </a:xfrm>
          <a:prstGeom prst="line">
            <a:avLst/>
          </a:prstGeom>
          <a:ln>
            <a:solidFill>
              <a:srgbClr val="BFD6EF"/>
            </a:solidFill>
          </a:ln>
        </p:spPr>
        <p:style>
          <a:lnRef idx="1">
            <a:schemeClr val="accent1"/>
          </a:lnRef>
          <a:fillRef idx="0">
            <a:schemeClr val="accent1"/>
          </a:fillRef>
          <a:effectRef idx="0">
            <a:schemeClr val="accent1"/>
          </a:effectRef>
          <a:fontRef idx="minor">
            <a:schemeClr val="tx1"/>
          </a:fontRef>
        </p:style>
      </p:cxnSp>
      <p:pic>
        <p:nvPicPr>
          <p:cNvPr id="1031" name="Picture 1030">
            <a:extLst>
              <a:ext uri="{FF2B5EF4-FFF2-40B4-BE49-F238E27FC236}">
                <a16:creationId xmlns:a16="http://schemas.microsoft.com/office/drawing/2014/main" id="{5C70BD3F-4AB9-7E55-0CA2-CAF54FB78C16}"/>
              </a:ext>
            </a:extLst>
          </p:cNvPr>
          <p:cNvPicPr>
            <a:picLocks noChangeAspect="1"/>
          </p:cNvPicPr>
          <p:nvPr/>
        </p:nvPicPr>
        <p:blipFill>
          <a:blip r:embed="rId8">
            <a:alphaModFix amt="85000"/>
          </a:blip>
          <a:stretch>
            <a:fillRect/>
          </a:stretch>
        </p:blipFill>
        <p:spPr>
          <a:xfrm>
            <a:off x="6616623" y="4674176"/>
            <a:ext cx="346892" cy="281081"/>
          </a:xfrm>
          <a:prstGeom prst="rect">
            <a:avLst/>
          </a:prstGeom>
        </p:spPr>
      </p:pic>
      <p:pic>
        <p:nvPicPr>
          <p:cNvPr id="1032" name="Picture 1031">
            <a:extLst>
              <a:ext uri="{FF2B5EF4-FFF2-40B4-BE49-F238E27FC236}">
                <a16:creationId xmlns:a16="http://schemas.microsoft.com/office/drawing/2014/main" id="{E718CB62-DEA2-E975-6378-24BB81399E36}"/>
              </a:ext>
            </a:extLst>
          </p:cNvPr>
          <p:cNvPicPr>
            <a:picLocks noChangeAspect="1"/>
          </p:cNvPicPr>
          <p:nvPr/>
        </p:nvPicPr>
        <p:blipFill>
          <a:blip r:embed="rId8">
            <a:alphaModFix amt="85000"/>
          </a:blip>
          <a:stretch>
            <a:fillRect/>
          </a:stretch>
        </p:blipFill>
        <p:spPr>
          <a:xfrm rot="1061052">
            <a:off x="6130079" y="4366873"/>
            <a:ext cx="346892" cy="281081"/>
          </a:xfrm>
          <a:prstGeom prst="rect">
            <a:avLst/>
          </a:prstGeom>
        </p:spPr>
      </p:pic>
      <p:pic>
        <p:nvPicPr>
          <p:cNvPr id="1033" name="Picture 1032">
            <a:extLst>
              <a:ext uri="{FF2B5EF4-FFF2-40B4-BE49-F238E27FC236}">
                <a16:creationId xmlns:a16="http://schemas.microsoft.com/office/drawing/2014/main" id="{39EF6A21-E92D-6497-C9C4-5E35733AAE5B}"/>
              </a:ext>
            </a:extLst>
          </p:cNvPr>
          <p:cNvPicPr>
            <a:picLocks noChangeAspect="1"/>
          </p:cNvPicPr>
          <p:nvPr/>
        </p:nvPicPr>
        <p:blipFill>
          <a:blip r:embed="rId8">
            <a:alphaModFix amt="85000"/>
          </a:blip>
          <a:stretch>
            <a:fillRect/>
          </a:stretch>
        </p:blipFill>
        <p:spPr>
          <a:xfrm rot="20523230">
            <a:off x="6650417" y="4059571"/>
            <a:ext cx="346892" cy="281081"/>
          </a:xfrm>
          <a:prstGeom prst="rect">
            <a:avLst/>
          </a:prstGeom>
        </p:spPr>
      </p:pic>
      <p:cxnSp>
        <p:nvCxnSpPr>
          <p:cNvPr id="1034" name="Straight Arrow Connector 1033">
            <a:extLst>
              <a:ext uri="{FF2B5EF4-FFF2-40B4-BE49-F238E27FC236}">
                <a16:creationId xmlns:a16="http://schemas.microsoft.com/office/drawing/2014/main" id="{28445940-A62C-9D45-FBE3-F0449EA3E2A6}"/>
              </a:ext>
            </a:extLst>
          </p:cNvPr>
          <p:cNvCxnSpPr>
            <a:cxnSpLocks/>
          </p:cNvCxnSpPr>
          <p:nvPr/>
        </p:nvCxnSpPr>
        <p:spPr>
          <a:xfrm flipV="1">
            <a:off x="5826777" y="5015436"/>
            <a:ext cx="552206" cy="1252690"/>
          </a:xfrm>
          <a:prstGeom prst="straightConnector1">
            <a:avLst/>
          </a:prstGeom>
          <a:ln>
            <a:solidFill>
              <a:srgbClr val="BFD6EF"/>
            </a:solidFill>
            <a:tailEnd type="arrow"/>
          </a:ln>
        </p:spPr>
        <p:style>
          <a:lnRef idx="1">
            <a:schemeClr val="accent1"/>
          </a:lnRef>
          <a:fillRef idx="0">
            <a:schemeClr val="accent1"/>
          </a:fillRef>
          <a:effectRef idx="0">
            <a:schemeClr val="accent1"/>
          </a:effectRef>
          <a:fontRef idx="minor">
            <a:schemeClr val="tx1"/>
          </a:fontRef>
        </p:style>
      </p:cxnSp>
      <p:cxnSp>
        <p:nvCxnSpPr>
          <p:cNvPr id="1035" name="Straight Arrow Connector 1034">
            <a:extLst>
              <a:ext uri="{FF2B5EF4-FFF2-40B4-BE49-F238E27FC236}">
                <a16:creationId xmlns:a16="http://schemas.microsoft.com/office/drawing/2014/main" id="{2E9F9D91-A1B5-F0CD-B994-9E8F2ECCB5B8}"/>
              </a:ext>
            </a:extLst>
          </p:cNvPr>
          <p:cNvCxnSpPr>
            <a:cxnSpLocks/>
          </p:cNvCxnSpPr>
          <p:nvPr/>
        </p:nvCxnSpPr>
        <p:spPr>
          <a:xfrm flipV="1">
            <a:off x="6042614" y="5264798"/>
            <a:ext cx="346266" cy="786385"/>
          </a:xfrm>
          <a:prstGeom prst="straightConnector1">
            <a:avLst/>
          </a:prstGeom>
          <a:ln>
            <a:solidFill>
              <a:srgbClr val="BFD6EF"/>
            </a:solidFill>
            <a:tailEnd type="arrow"/>
          </a:ln>
        </p:spPr>
        <p:style>
          <a:lnRef idx="1">
            <a:schemeClr val="accent1"/>
          </a:lnRef>
          <a:fillRef idx="0">
            <a:schemeClr val="accent1"/>
          </a:fillRef>
          <a:effectRef idx="0">
            <a:schemeClr val="accent1"/>
          </a:effectRef>
          <a:fontRef idx="minor">
            <a:schemeClr val="tx1"/>
          </a:fontRef>
        </p:style>
      </p:cxnSp>
      <p:cxnSp>
        <p:nvCxnSpPr>
          <p:cNvPr id="1036" name="Straight Arrow Connector 1035">
            <a:extLst>
              <a:ext uri="{FF2B5EF4-FFF2-40B4-BE49-F238E27FC236}">
                <a16:creationId xmlns:a16="http://schemas.microsoft.com/office/drawing/2014/main" id="{7A80C1EF-0ED6-D1AF-63A4-D4ABCC0EE271}"/>
              </a:ext>
            </a:extLst>
          </p:cNvPr>
          <p:cNvCxnSpPr>
            <a:cxnSpLocks/>
          </p:cNvCxnSpPr>
          <p:nvPr/>
        </p:nvCxnSpPr>
        <p:spPr>
          <a:xfrm flipV="1">
            <a:off x="5736956" y="5101568"/>
            <a:ext cx="485273" cy="1052978"/>
          </a:xfrm>
          <a:prstGeom prst="straightConnector1">
            <a:avLst/>
          </a:prstGeom>
          <a:ln>
            <a:solidFill>
              <a:srgbClr val="BFD6EF"/>
            </a:solidFill>
            <a:tailEnd type="arrow"/>
          </a:ln>
        </p:spPr>
        <p:style>
          <a:lnRef idx="1">
            <a:schemeClr val="accent1"/>
          </a:lnRef>
          <a:fillRef idx="0">
            <a:schemeClr val="accent1"/>
          </a:fillRef>
          <a:effectRef idx="0">
            <a:schemeClr val="accent1"/>
          </a:effectRef>
          <a:fontRef idx="minor">
            <a:schemeClr val="tx1"/>
          </a:fontRef>
        </p:style>
      </p:cxnSp>
      <p:sp>
        <p:nvSpPr>
          <p:cNvPr id="1037" name="Oval 1036">
            <a:extLst>
              <a:ext uri="{FF2B5EF4-FFF2-40B4-BE49-F238E27FC236}">
                <a16:creationId xmlns:a16="http://schemas.microsoft.com/office/drawing/2014/main" id="{6671A5E0-13FF-462A-64A8-AC19941C6967}"/>
              </a:ext>
            </a:extLst>
          </p:cNvPr>
          <p:cNvSpPr/>
          <p:nvPr/>
        </p:nvSpPr>
        <p:spPr>
          <a:xfrm>
            <a:off x="5183467" y="2891242"/>
            <a:ext cx="3839015" cy="3856711"/>
          </a:xfrm>
          <a:prstGeom prst="ellipse">
            <a:avLst/>
          </a:prstGeom>
          <a:gradFill flip="none" rotWithShape="1">
            <a:gsLst>
              <a:gs pos="0">
                <a:srgbClr val="C00000">
                  <a:alpha val="33000"/>
                </a:srgbClr>
              </a:gs>
              <a:gs pos="100000">
                <a:srgbClr val="C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A09627A-4F58-89CC-EA67-4A778CDE7BDD}"/>
              </a:ext>
            </a:extLst>
          </p:cNvPr>
          <p:cNvSpPr txBox="1"/>
          <p:nvPr/>
        </p:nvSpPr>
        <p:spPr>
          <a:xfrm>
            <a:off x="7880777" y="1625003"/>
            <a:ext cx="4186328" cy="738664"/>
          </a:xfrm>
          <a:prstGeom prst="rect">
            <a:avLst/>
          </a:prstGeom>
          <a:noFill/>
        </p:spPr>
        <p:txBody>
          <a:bodyPr wrap="square" rtlCol="0">
            <a:spAutoFit/>
          </a:bodyPr>
          <a:lstStyle/>
          <a:p>
            <a:pPr algn="r"/>
            <a:r>
              <a:rPr lang="en-GB" sz="1400" dirty="0">
                <a:solidFill>
                  <a:srgbClr val="5994D5"/>
                </a:solidFill>
                <a:latin typeface="Book Antiqua" panose="02040602050305030304" pitchFamily="18" charset="0"/>
              </a:rPr>
              <a:t>Ingersoll, A. P. 1969. The runaway greenhouse: A history of water on Venus. Journal of Atmospheric Sciences, 26, 1191-1198.</a:t>
            </a:r>
          </a:p>
        </p:txBody>
      </p:sp>
      <p:pic>
        <p:nvPicPr>
          <p:cNvPr id="1038" name="Picture 1037">
            <a:extLst>
              <a:ext uri="{FF2B5EF4-FFF2-40B4-BE49-F238E27FC236}">
                <a16:creationId xmlns:a16="http://schemas.microsoft.com/office/drawing/2014/main" id="{8DEC84B8-2291-F1BE-1EAF-F6C95D3E1A3A}"/>
              </a:ext>
            </a:extLst>
          </p:cNvPr>
          <p:cNvPicPr>
            <a:picLocks noChangeAspect="1"/>
          </p:cNvPicPr>
          <p:nvPr/>
        </p:nvPicPr>
        <p:blipFill>
          <a:blip r:embed="rId8">
            <a:alphaModFix amt="85000"/>
          </a:blip>
          <a:stretch>
            <a:fillRect/>
          </a:stretch>
        </p:blipFill>
        <p:spPr>
          <a:xfrm rot="20523230">
            <a:off x="7258797" y="4355095"/>
            <a:ext cx="292335" cy="236874"/>
          </a:xfrm>
          <a:prstGeom prst="rect">
            <a:avLst/>
          </a:prstGeom>
        </p:spPr>
      </p:pic>
      <p:pic>
        <p:nvPicPr>
          <p:cNvPr id="1039" name="Picture 1038">
            <a:extLst>
              <a:ext uri="{FF2B5EF4-FFF2-40B4-BE49-F238E27FC236}">
                <a16:creationId xmlns:a16="http://schemas.microsoft.com/office/drawing/2014/main" id="{44C07CC6-2956-CA36-65C6-6D87F77FC035}"/>
              </a:ext>
            </a:extLst>
          </p:cNvPr>
          <p:cNvPicPr>
            <a:picLocks noChangeAspect="1"/>
          </p:cNvPicPr>
          <p:nvPr/>
        </p:nvPicPr>
        <p:blipFill>
          <a:blip r:embed="rId8">
            <a:alphaModFix amt="85000"/>
          </a:blip>
          <a:stretch>
            <a:fillRect/>
          </a:stretch>
        </p:blipFill>
        <p:spPr>
          <a:xfrm rot="1033619">
            <a:off x="7202762" y="4713954"/>
            <a:ext cx="262473" cy="212678"/>
          </a:xfrm>
          <a:prstGeom prst="rect">
            <a:avLst/>
          </a:prstGeom>
        </p:spPr>
      </p:pic>
      <p:pic>
        <p:nvPicPr>
          <p:cNvPr id="1040" name="Picture 1039">
            <a:extLst>
              <a:ext uri="{FF2B5EF4-FFF2-40B4-BE49-F238E27FC236}">
                <a16:creationId xmlns:a16="http://schemas.microsoft.com/office/drawing/2014/main" id="{B3C1DBFB-4113-5330-07D9-D82C5DA6BFAE}"/>
              </a:ext>
            </a:extLst>
          </p:cNvPr>
          <p:cNvPicPr>
            <a:picLocks noChangeAspect="1"/>
          </p:cNvPicPr>
          <p:nvPr/>
        </p:nvPicPr>
        <p:blipFill>
          <a:blip r:embed="rId8">
            <a:alphaModFix amt="85000"/>
          </a:blip>
          <a:stretch>
            <a:fillRect/>
          </a:stretch>
        </p:blipFill>
        <p:spPr>
          <a:xfrm rot="959962">
            <a:off x="7860141" y="4602655"/>
            <a:ext cx="208876" cy="169249"/>
          </a:xfrm>
          <a:prstGeom prst="rect">
            <a:avLst/>
          </a:prstGeom>
        </p:spPr>
      </p:pic>
      <p:pic>
        <p:nvPicPr>
          <p:cNvPr id="1041" name="Picture 1040">
            <a:extLst>
              <a:ext uri="{FF2B5EF4-FFF2-40B4-BE49-F238E27FC236}">
                <a16:creationId xmlns:a16="http://schemas.microsoft.com/office/drawing/2014/main" id="{904FB613-79B2-8802-47B0-72A89662CA4B}"/>
              </a:ext>
            </a:extLst>
          </p:cNvPr>
          <p:cNvPicPr>
            <a:picLocks noChangeAspect="1"/>
          </p:cNvPicPr>
          <p:nvPr/>
        </p:nvPicPr>
        <p:blipFill>
          <a:blip r:embed="rId8">
            <a:alphaModFix amt="85000"/>
          </a:blip>
          <a:stretch>
            <a:fillRect/>
          </a:stretch>
        </p:blipFill>
        <p:spPr>
          <a:xfrm rot="20523230">
            <a:off x="7441537" y="5227752"/>
            <a:ext cx="207976" cy="168520"/>
          </a:xfrm>
          <a:prstGeom prst="rect">
            <a:avLst/>
          </a:prstGeom>
        </p:spPr>
      </p:pic>
      <p:pic>
        <p:nvPicPr>
          <p:cNvPr id="1042" name="Picture 1041">
            <a:extLst>
              <a:ext uri="{FF2B5EF4-FFF2-40B4-BE49-F238E27FC236}">
                <a16:creationId xmlns:a16="http://schemas.microsoft.com/office/drawing/2014/main" id="{F4F26E32-24F2-5FA8-19FE-0C159EACCF43}"/>
              </a:ext>
            </a:extLst>
          </p:cNvPr>
          <p:cNvPicPr>
            <a:picLocks noChangeAspect="1"/>
          </p:cNvPicPr>
          <p:nvPr/>
        </p:nvPicPr>
        <p:blipFill>
          <a:blip r:embed="rId8">
            <a:alphaModFix amt="85000"/>
          </a:blip>
          <a:stretch>
            <a:fillRect/>
          </a:stretch>
        </p:blipFill>
        <p:spPr>
          <a:xfrm rot="9717851">
            <a:off x="7567927" y="4825410"/>
            <a:ext cx="264800" cy="214563"/>
          </a:xfrm>
          <a:prstGeom prst="rect">
            <a:avLst/>
          </a:prstGeom>
        </p:spPr>
      </p:pic>
      <p:pic>
        <p:nvPicPr>
          <p:cNvPr id="1043" name="Picture 1042">
            <a:extLst>
              <a:ext uri="{FF2B5EF4-FFF2-40B4-BE49-F238E27FC236}">
                <a16:creationId xmlns:a16="http://schemas.microsoft.com/office/drawing/2014/main" id="{50F6CC6F-AFA5-32F4-630E-D4DA09B51FB2}"/>
              </a:ext>
            </a:extLst>
          </p:cNvPr>
          <p:cNvPicPr>
            <a:picLocks noChangeAspect="1"/>
          </p:cNvPicPr>
          <p:nvPr/>
        </p:nvPicPr>
        <p:blipFill>
          <a:blip r:embed="rId8">
            <a:alphaModFix amt="85000"/>
          </a:blip>
          <a:stretch>
            <a:fillRect/>
          </a:stretch>
        </p:blipFill>
        <p:spPr>
          <a:xfrm rot="793565">
            <a:off x="8040581" y="5042947"/>
            <a:ext cx="175693" cy="142361"/>
          </a:xfrm>
          <a:prstGeom prst="rect">
            <a:avLst/>
          </a:prstGeom>
        </p:spPr>
      </p:pic>
      <p:pic>
        <p:nvPicPr>
          <p:cNvPr id="1044" name="Picture 1043">
            <a:extLst>
              <a:ext uri="{FF2B5EF4-FFF2-40B4-BE49-F238E27FC236}">
                <a16:creationId xmlns:a16="http://schemas.microsoft.com/office/drawing/2014/main" id="{9AF247E8-248A-20FC-B205-2BB15189BEB1}"/>
              </a:ext>
            </a:extLst>
          </p:cNvPr>
          <p:cNvPicPr>
            <a:picLocks noChangeAspect="1"/>
          </p:cNvPicPr>
          <p:nvPr/>
        </p:nvPicPr>
        <p:blipFill>
          <a:blip r:embed="rId8">
            <a:alphaModFix amt="85000"/>
          </a:blip>
          <a:stretch>
            <a:fillRect/>
          </a:stretch>
        </p:blipFill>
        <p:spPr>
          <a:xfrm rot="8929978">
            <a:off x="8613395" y="4893398"/>
            <a:ext cx="175693" cy="142361"/>
          </a:xfrm>
          <a:prstGeom prst="rect">
            <a:avLst/>
          </a:prstGeom>
        </p:spPr>
      </p:pic>
      <p:pic>
        <p:nvPicPr>
          <p:cNvPr id="1045" name="Picture 1044">
            <a:extLst>
              <a:ext uri="{FF2B5EF4-FFF2-40B4-BE49-F238E27FC236}">
                <a16:creationId xmlns:a16="http://schemas.microsoft.com/office/drawing/2014/main" id="{60CCC35A-0941-333F-1083-8241E8201704}"/>
              </a:ext>
            </a:extLst>
          </p:cNvPr>
          <p:cNvPicPr>
            <a:picLocks noChangeAspect="1"/>
          </p:cNvPicPr>
          <p:nvPr/>
        </p:nvPicPr>
        <p:blipFill>
          <a:blip r:embed="rId8">
            <a:alphaModFix amt="85000"/>
          </a:blip>
          <a:stretch>
            <a:fillRect/>
          </a:stretch>
        </p:blipFill>
        <p:spPr>
          <a:xfrm rot="20480719">
            <a:off x="8452375" y="5353034"/>
            <a:ext cx="175693" cy="142361"/>
          </a:xfrm>
          <a:prstGeom prst="rect">
            <a:avLst/>
          </a:prstGeom>
        </p:spPr>
      </p:pic>
      <p:pic>
        <p:nvPicPr>
          <p:cNvPr id="1046" name="Picture 1045">
            <a:extLst>
              <a:ext uri="{FF2B5EF4-FFF2-40B4-BE49-F238E27FC236}">
                <a16:creationId xmlns:a16="http://schemas.microsoft.com/office/drawing/2014/main" id="{8A68B8F8-E72E-4293-072B-140EA78475DB}"/>
              </a:ext>
            </a:extLst>
          </p:cNvPr>
          <p:cNvPicPr>
            <a:picLocks noChangeAspect="1"/>
          </p:cNvPicPr>
          <p:nvPr/>
        </p:nvPicPr>
        <p:blipFill>
          <a:blip r:embed="rId8">
            <a:alphaModFix amt="85000"/>
          </a:blip>
          <a:stretch>
            <a:fillRect/>
          </a:stretch>
        </p:blipFill>
        <p:spPr>
          <a:xfrm rot="20852761">
            <a:off x="9150472" y="5174253"/>
            <a:ext cx="175693" cy="142361"/>
          </a:xfrm>
          <a:prstGeom prst="rect">
            <a:avLst/>
          </a:prstGeom>
        </p:spPr>
      </p:pic>
      <p:pic>
        <p:nvPicPr>
          <p:cNvPr id="1047" name="Picture 1046">
            <a:extLst>
              <a:ext uri="{FF2B5EF4-FFF2-40B4-BE49-F238E27FC236}">
                <a16:creationId xmlns:a16="http://schemas.microsoft.com/office/drawing/2014/main" id="{32B28769-4B17-A3FA-12C2-D2334056FDA0}"/>
              </a:ext>
            </a:extLst>
          </p:cNvPr>
          <p:cNvPicPr>
            <a:picLocks noChangeAspect="1"/>
          </p:cNvPicPr>
          <p:nvPr/>
        </p:nvPicPr>
        <p:blipFill>
          <a:blip r:embed="rId8">
            <a:alphaModFix amt="85000"/>
          </a:blip>
          <a:stretch>
            <a:fillRect/>
          </a:stretch>
        </p:blipFill>
        <p:spPr>
          <a:xfrm rot="793565">
            <a:off x="7792931" y="5395233"/>
            <a:ext cx="175693" cy="142361"/>
          </a:xfrm>
          <a:prstGeom prst="rect">
            <a:avLst/>
          </a:prstGeom>
        </p:spPr>
      </p:pic>
      <p:pic>
        <p:nvPicPr>
          <p:cNvPr id="1048" name="Picture 1047">
            <a:extLst>
              <a:ext uri="{FF2B5EF4-FFF2-40B4-BE49-F238E27FC236}">
                <a16:creationId xmlns:a16="http://schemas.microsoft.com/office/drawing/2014/main" id="{D5E0E7FB-2F6A-E9C2-2840-DDF195EDC810}"/>
              </a:ext>
            </a:extLst>
          </p:cNvPr>
          <p:cNvPicPr>
            <a:picLocks noChangeAspect="1"/>
          </p:cNvPicPr>
          <p:nvPr/>
        </p:nvPicPr>
        <p:blipFill>
          <a:blip r:embed="rId8">
            <a:alphaModFix amt="85000"/>
          </a:blip>
          <a:stretch>
            <a:fillRect/>
          </a:stretch>
        </p:blipFill>
        <p:spPr>
          <a:xfrm rot="793565">
            <a:off x="8909719" y="5531817"/>
            <a:ext cx="175693" cy="142361"/>
          </a:xfrm>
          <a:prstGeom prst="rect">
            <a:avLst/>
          </a:prstGeom>
        </p:spPr>
      </p:pic>
    </p:spTree>
    <p:extLst>
      <p:ext uri="{BB962C8B-B14F-4D97-AF65-F5344CB8AC3E}">
        <p14:creationId xmlns:p14="http://schemas.microsoft.com/office/powerpoint/2010/main" val="169905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500"/>
                                        <p:tgtEl>
                                          <p:spTgt spid="3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500"/>
                                        <p:tgtEl>
                                          <p:spTgt spid="2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500"/>
                                        <p:tgtEl>
                                          <p:spTgt spid="39"/>
                                        </p:tgtEl>
                                      </p:cBhvr>
                                    </p:animEffect>
                                  </p:childTnLst>
                                </p:cTn>
                              </p:par>
                            </p:childTnLst>
                          </p:cTn>
                        </p:par>
                        <p:par>
                          <p:cTn id="27" fill="hold">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up)">
                                      <p:cBhvr>
                                        <p:cTn id="33" dur="500"/>
                                        <p:tgtEl>
                                          <p:spTgt spid="2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250"/>
                                        <p:tgtEl>
                                          <p:spTgt spid="32"/>
                                        </p:tgtEl>
                                      </p:cBhvr>
                                    </p:animEffect>
                                  </p:childTnLst>
                                </p:cTn>
                              </p:par>
                              <p:par>
                                <p:cTn id="41" presetID="22" presetClass="entr" presetSubtype="2" fill="hold" nodeType="with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wipe(right)">
                                      <p:cBhvr>
                                        <p:cTn id="43" dur="250"/>
                                        <p:tgtEl>
                                          <p:spTgt spid="1027"/>
                                        </p:tgtEl>
                                      </p:cBhvr>
                                    </p:animEffect>
                                  </p:childTnLst>
                                </p:cTn>
                              </p:par>
                            </p:childTnLst>
                          </p:cTn>
                        </p:par>
                        <p:par>
                          <p:cTn id="44" fill="hold">
                            <p:stCondLst>
                              <p:cond delay="1750"/>
                            </p:stCondLst>
                            <p:childTnLst>
                              <p:par>
                                <p:cTn id="45" presetID="16" presetClass="entr" presetSubtype="21"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250"/>
                                        <p:tgtEl>
                                          <p:spTgt spid="20"/>
                                        </p:tgtEl>
                                      </p:cBhvr>
                                    </p:animEffect>
                                  </p:childTnLst>
                                </p:cTn>
                              </p:par>
                            </p:childTnLst>
                          </p:cTn>
                        </p:par>
                        <p:par>
                          <p:cTn id="48" fill="hold">
                            <p:stCondLst>
                              <p:cond delay="2000"/>
                            </p:stCondLst>
                            <p:childTnLst>
                              <p:par>
                                <p:cTn id="49" presetID="22" presetClass="entr" presetSubtype="4"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7" presetClass="emph" presetSubtype="0" fill="remove" grpId="0" nodeType="clickEffect">
                                  <p:stCondLst>
                                    <p:cond delay="0"/>
                                  </p:stCondLst>
                                  <p:childTnLst>
                                    <p:animClr clrSpc="rgb" dir="cw">
                                      <p:cBhvr override="childStyle">
                                        <p:cTn id="55" dur="250" autoRev="1" fill="remove"/>
                                        <p:tgtEl>
                                          <p:spTgt spid="36"/>
                                        </p:tgtEl>
                                        <p:attrNameLst>
                                          <p:attrName>style.color</p:attrName>
                                        </p:attrNameLst>
                                      </p:cBhvr>
                                      <p:to>
                                        <a:srgbClr val="C00000"/>
                                      </p:to>
                                    </p:animClr>
                                    <p:animClr clrSpc="rgb" dir="cw">
                                      <p:cBhvr>
                                        <p:cTn id="56" dur="250" autoRev="1" fill="remove"/>
                                        <p:tgtEl>
                                          <p:spTgt spid="36"/>
                                        </p:tgtEl>
                                        <p:attrNameLst>
                                          <p:attrName>fillcolor</p:attrName>
                                        </p:attrNameLst>
                                      </p:cBhvr>
                                      <p:to>
                                        <a:srgbClr val="C00000"/>
                                      </p:to>
                                    </p:animClr>
                                    <p:set>
                                      <p:cBhvr>
                                        <p:cTn id="57" dur="250" autoRev="1" fill="remove"/>
                                        <p:tgtEl>
                                          <p:spTgt spid="36"/>
                                        </p:tgtEl>
                                        <p:attrNameLst>
                                          <p:attrName>fill.type</p:attrName>
                                        </p:attrNameLst>
                                      </p:cBhvr>
                                      <p:to>
                                        <p:strVal val="solid"/>
                                      </p:to>
                                    </p:set>
                                    <p:set>
                                      <p:cBhvr>
                                        <p:cTn id="58" dur="250" autoRev="1" fill="remove"/>
                                        <p:tgtEl>
                                          <p:spTgt spid="36"/>
                                        </p:tgtEl>
                                        <p:attrNameLst>
                                          <p:attrName>fill.on</p:attrName>
                                        </p:attrNameLst>
                                      </p:cBhvr>
                                      <p:to>
                                        <p:strVal val="true"/>
                                      </p:to>
                                    </p:set>
                                  </p:childTnLst>
                                </p:cTn>
                              </p:par>
                            </p:childTnLst>
                          </p:cTn>
                        </p:par>
                        <p:par>
                          <p:cTn id="59" fill="hold">
                            <p:stCondLst>
                              <p:cond delay="500"/>
                            </p:stCondLst>
                            <p:childTnLst>
                              <p:par>
                                <p:cTn id="60" presetID="22" presetClass="entr" presetSubtype="4" fill="hold"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down)">
                                      <p:cBhvr>
                                        <p:cTn id="62" dur="500"/>
                                        <p:tgtEl>
                                          <p:spTgt spid="45"/>
                                        </p:tgtEl>
                                      </p:cBhvr>
                                    </p:animEffect>
                                  </p:childTnLst>
                                </p:cTn>
                              </p:par>
                              <p:par>
                                <p:cTn id="63" presetID="22" presetClass="entr" presetSubtype="4"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00"/>
                                        <p:tgtEl>
                                          <p:spTgt spid="43"/>
                                        </p:tgtEl>
                                      </p:cBhvr>
                                    </p:animEffect>
                                  </p:childTnLst>
                                </p:cTn>
                              </p:par>
                              <p:par>
                                <p:cTn id="66" presetID="22" presetClass="entr" presetSubtype="4"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wipe(down)">
                                      <p:cBhvr>
                                        <p:cTn id="68" dur="500"/>
                                        <p:tgtEl>
                                          <p:spTgt spid="48"/>
                                        </p:tgtEl>
                                      </p:cBhvr>
                                    </p:animEffect>
                                  </p:childTnLst>
                                </p:cTn>
                              </p:par>
                              <p:par>
                                <p:cTn id="69" presetID="42" presetClass="entr" presetSubtype="0" fill="hold"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anim calcmode="lin" valueType="num">
                                      <p:cBhvr>
                                        <p:cTn id="72" dur="500" fill="hold"/>
                                        <p:tgtEl>
                                          <p:spTgt spid="6"/>
                                        </p:tgtEl>
                                        <p:attrNameLst>
                                          <p:attrName>ppt_x</p:attrName>
                                        </p:attrNameLst>
                                      </p:cBhvr>
                                      <p:tavLst>
                                        <p:tav tm="0">
                                          <p:val>
                                            <p:strVal val="#ppt_x"/>
                                          </p:val>
                                        </p:tav>
                                        <p:tav tm="100000">
                                          <p:val>
                                            <p:strVal val="#ppt_x"/>
                                          </p:val>
                                        </p:tav>
                                      </p:tavLst>
                                    </p:anim>
                                    <p:anim calcmode="lin" valueType="num">
                                      <p:cBhvr>
                                        <p:cTn id="73" dur="500" fill="hold"/>
                                        <p:tgtEl>
                                          <p:spTgt spid="6"/>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500"/>
                                        <p:tgtEl>
                                          <p:spTgt spid="8"/>
                                        </p:tgtEl>
                                      </p:cBhvr>
                                    </p:animEffect>
                                    <p:anim calcmode="lin" valueType="num">
                                      <p:cBhvr>
                                        <p:cTn id="77" dur="500" fill="hold"/>
                                        <p:tgtEl>
                                          <p:spTgt spid="8"/>
                                        </p:tgtEl>
                                        <p:attrNameLst>
                                          <p:attrName>ppt_x</p:attrName>
                                        </p:attrNameLst>
                                      </p:cBhvr>
                                      <p:tavLst>
                                        <p:tav tm="0">
                                          <p:val>
                                            <p:strVal val="#ppt_x"/>
                                          </p:val>
                                        </p:tav>
                                        <p:tav tm="100000">
                                          <p:val>
                                            <p:strVal val="#ppt_x"/>
                                          </p:val>
                                        </p:tav>
                                      </p:tavLst>
                                    </p:anim>
                                    <p:anim calcmode="lin" valueType="num">
                                      <p:cBhvr>
                                        <p:cTn id="78" dur="500" fill="hold"/>
                                        <p:tgtEl>
                                          <p:spTgt spid="8"/>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fade">
                                      <p:cBhvr>
                                        <p:cTn id="81" dur="500"/>
                                        <p:tgtEl>
                                          <p:spTgt spid="4"/>
                                        </p:tgtEl>
                                      </p:cBhvr>
                                    </p:animEffect>
                                    <p:anim calcmode="lin" valueType="num">
                                      <p:cBhvr>
                                        <p:cTn id="82" dur="500" fill="hold"/>
                                        <p:tgtEl>
                                          <p:spTgt spid="4"/>
                                        </p:tgtEl>
                                        <p:attrNameLst>
                                          <p:attrName>ppt_x</p:attrName>
                                        </p:attrNameLst>
                                      </p:cBhvr>
                                      <p:tavLst>
                                        <p:tav tm="0">
                                          <p:val>
                                            <p:strVal val="#ppt_x"/>
                                          </p:val>
                                        </p:tav>
                                        <p:tav tm="100000">
                                          <p:val>
                                            <p:strVal val="#ppt_x"/>
                                          </p:val>
                                        </p:tav>
                                      </p:tavLst>
                                    </p:anim>
                                    <p:anim calcmode="lin" valueType="num">
                                      <p:cBhvr>
                                        <p:cTn id="83" dur="500" fill="hold"/>
                                        <p:tgtEl>
                                          <p:spTgt spid="4"/>
                                        </p:tgtEl>
                                        <p:attrNameLst>
                                          <p:attrName>ppt_y</p:attrName>
                                        </p:attrNameLst>
                                      </p:cBhvr>
                                      <p:tavLst>
                                        <p:tav tm="0">
                                          <p:val>
                                            <p:strVal val="#ppt_y+.1"/>
                                          </p:val>
                                        </p:tav>
                                        <p:tav tm="100000">
                                          <p:val>
                                            <p:strVal val="#ppt_y"/>
                                          </p:val>
                                        </p:tav>
                                      </p:tavLst>
                                    </p:anim>
                                  </p:childTnLst>
                                </p:cTn>
                              </p:par>
                            </p:childTnLst>
                          </p:cTn>
                        </p:par>
                        <p:par>
                          <p:cTn id="84" fill="hold">
                            <p:stCondLst>
                              <p:cond delay="1000"/>
                            </p:stCondLst>
                            <p:childTnLst>
                              <p:par>
                                <p:cTn id="85" presetID="22" presetClass="entr" presetSubtype="8"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wipe(left)">
                                      <p:cBhvr>
                                        <p:cTn id="87" dur="250"/>
                                        <p:tgtEl>
                                          <p:spTgt spid="11"/>
                                        </p:tgtEl>
                                      </p:cBhvr>
                                    </p:animEffect>
                                  </p:childTnLst>
                                </p:cTn>
                              </p:par>
                            </p:childTnLst>
                          </p:cTn>
                        </p:par>
                        <p:par>
                          <p:cTn id="88" fill="hold">
                            <p:stCondLst>
                              <p:cond delay="1250"/>
                            </p:stCondLst>
                            <p:childTnLst>
                              <p:par>
                                <p:cTn id="89" presetID="22" presetClass="entr" presetSubtype="8" fill="hold" nodeType="after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wipe(left)">
                                      <p:cBhvr>
                                        <p:cTn id="91" dur="250"/>
                                        <p:tgtEl>
                                          <p:spTgt spid="15"/>
                                        </p:tgtEl>
                                      </p:cBhvr>
                                    </p:animEffect>
                                  </p:childTnLst>
                                </p:cTn>
                              </p:par>
                            </p:childTnLst>
                          </p:cTn>
                        </p:par>
                        <p:par>
                          <p:cTn id="92" fill="hold">
                            <p:stCondLst>
                              <p:cond delay="1500"/>
                            </p:stCondLst>
                            <p:childTnLst>
                              <p:par>
                                <p:cTn id="93" presetID="22" presetClass="entr" presetSubtype="4" fill="hold" grpId="0" nodeType="after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wipe(down)">
                                      <p:cBhvr>
                                        <p:cTn id="95" dur="500"/>
                                        <p:tgtEl>
                                          <p:spTgt spid="18"/>
                                        </p:tgtEl>
                                      </p:cBhvr>
                                    </p:animEffect>
                                  </p:childTnLst>
                                </p:cTn>
                              </p:par>
                              <p:par>
                                <p:cTn id="96" presetID="10" presetClass="entr" presetSubtype="0" fill="hold"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10" presetClass="entr" presetSubtype="0" fill="hold" nodeType="with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fade">
                                      <p:cBhvr>
                                        <p:cTn id="101" dur="500"/>
                                        <p:tgtEl>
                                          <p:spTgt spid="51"/>
                                        </p:tgtEl>
                                      </p:cBhvr>
                                    </p:animEffect>
                                  </p:childTnLst>
                                </p:cTn>
                              </p:par>
                              <p:par>
                                <p:cTn id="102" presetID="10" presetClass="entr" presetSubtype="0" fill="hold" nodeType="withEffect">
                                  <p:stCondLst>
                                    <p:cond delay="500"/>
                                  </p:stCondLst>
                                  <p:childTnLst>
                                    <p:set>
                                      <p:cBhvr>
                                        <p:cTn id="103" dur="1" fill="hold">
                                          <p:stCondLst>
                                            <p:cond delay="0"/>
                                          </p:stCondLst>
                                        </p:cTn>
                                        <p:tgtEl>
                                          <p:spTgt spid="52"/>
                                        </p:tgtEl>
                                        <p:attrNameLst>
                                          <p:attrName>style.visibility</p:attrName>
                                        </p:attrNameLst>
                                      </p:cBhvr>
                                      <p:to>
                                        <p:strVal val="visible"/>
                                      </p:to>
                                    </p:set>
                                    <p:animEffect transition="in" filter="fade">
                                      <p:cBhvr>
                                        <p:cTn id="104" dur="500"/>
                                        <p:tgtEl>
                                          <p:spTgt spid="52"/>
                                        </p:tgtEl>
                                      </p:cBhvr>
                                    </p:animEffect>
                                  </p:childTnLst>
                                </p:cTn>
                              </p:par>
                              <p:par>
                                <p:cTn id="105" presetID="10" presetClass="entr" presetSubtype="0" fill="hold" nodeType="withEffect">
                                  <p:stCondLst>
                                    <p:cond delay="500"/>
                                  </p:stCondLst>
                                  <p:childTnLst>
                                    <p:set>
                                      <p:cBhvr>
                                        <p:cTn id="106" dur="1" fill="hold">
                                          <p:stCondLst>
                                            <p:cond delay="0"/>
                                          </p:stCondLst>
                                        </p:cTn>
                                        <p:tgtEl>
                                          <p:spTgt spid="53"/>
                                        </p:tgtEl>
                                        <p:attrNameLst>
                                          <p:attrName>style.visibility</p:attrName>
                                        </p:attrNameLst>
                                      </p:cBhvr>
                                      <p:to>
                                        <p:strVal val="visible"/>
                                      </p:to>
                                    </p:set>
                                    <p:animEffect transition="in" filter="fade">
                                      <p:cBhvr>
                                        <p:cTn id="107" dur="500"/>
                                        <p:tgtEl>
                                          <p:spTgt spid="53"/>
                                        </p:tgtEl>
                                      </p:cBhvr>
                                    </p:animEffect>
                                  </p:childTnLst>
                                </p:cTn>
                              </p:par>
                              <p:par>
                                <p:cTn id="108" presetID="10" presetClass="entr" presetSubtype="0" fill="hold" nodeType="withEffect">
                                  <p:stCondLst>
                                    <p:cond delay="25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500"/>
                                        <p:tgtEl>
                                          <p:spTgt spid="54"/>
                                        </p:tgtEl>
                                      </p:cBhvr>
                                    </p:animEffect>
                                  </p:childTnLst>
                                </p:cTn>
                              </p:par>
                              <p:par>
                                <p:cTn id="111" presetID="10" presetClass="entr" presetSubtype="0" fill="hold" nodeType="withEffect">
                                  <p:stCondLst>
                                    <p:cond delay="500"/>
                                  </p:stCondLst>
                                  <p:childTnLst>
                                    <p:set>
                                      <p:cBhvr>
                                        <p:cTn id="112" dur="1" fill="hold">
                                          <p:stCondLst>
                                            <p:cond delay="0"/>
                                          </p:stCondLst>
                                        </p:cTn>
                                        <p:tgtEl>
                                          <p:spTgt spid="55"/>
                                        </p:tgtEl>
                                        <p:attrNameLst>
                                          <p:attrName>style.visibility</p:attrName>
                                        </p:attrNameLst>
                                      </p:cBhvr>
                                      <p:to>
                                        <p:strVal val="visible"/>
                                      </p:to>
                                    </p:set>
                                    <p:animEffect transition="in" filter="fade">
                                      <p:cBhvr>
                                        <p:cTn id="113" dur="500"/>
                                        <p:tgtEl>
                                          <p:spTgt spid="55"/>
                                        </p:tgtEl>
                                      </p:cBhvr>
                                    </p:animEffect>
                                  </p:childTnLst>
                                </p:cTn>
                              </p:par>
                              <p:par>
                                <p:cTn id="114" presetID="10" presetClass="entr" presetSubtype="0" fill="hold" nodeType="withEffect">
                                  <p:stCondLst>
                                    <p:cond delay="750"/>
                                  </p:stCondLst>
                                  <p:childTnLst>
                                    <p:set>
                                      <p:cBhvr>
                                        <p:cTn id="115" dur="1" fill="hold">
                                          <p:stCondLst>
                                            <p:cond delay="0"/>
                                          </p:stCondLst>
                                        </p:cTn>
                                        <p:tgtEl>
                                          <p:spTgt spid="56"/>
                                        </p:tgtEl>
                                        <p:attrNameLst>
                                          <p:attrName>style.visibility</p:attrName>
                                        </p:attrNameLst>
                                      </p:cBhvr>
                                      <p:to>
                                        <p:strVal val="visible"/>
                                      </p:to>
                                    </p:set>
                                    <p:animEffect transition="in" filter="fade">
                                      <p:cBhvr>
                                        <p:cTn id="116" dur="500"/>
                                        <p:tgtEl>
                                          <p:spTgt spid="56"/>
                                        </p:tgtEl>
                                      </p:cBhvr>
                                    </p:animEffect>
                                  </p:childTnLst>
                                </p:cTn>
                              </p:par>
                              <p:par>
                                <p:cTn id="117" presetID="10" presetClass="entr" presetSubtype="0" fill="hold" nodeType="withEffect">
                                  <p:stCondLst>
                                    <p:cond delay="500"/>
                                  </p:stCondLst>
                                  <p:childTnLst>
                                    <p:set>
                                      <p:cBhvr>
                                        <p:cTn id="118" dur="1" fill="hold">
                                          <p:stCondLst>
                                            <p:cond delay="0"/>
                                          </p:stCondLst>
                                        </p:cTn>
                                        <p:tgtEl>
                                          <p:spTgt spid="57"/>
                                        </p:tgtEl>
                                        <p:attrNameLst>
                                          <p:attrName>style.visibility</p:attrName>
                                        </p:attrNameLst>
                                      </p:cBhvr>
                                      <p:to>
                                        <p:strVal val="visible"/>
                                      </p:to>
                                    </p:set>
                                    <p:animEffect transition="in" filter="fade">
                                      <p:cBhvr>
                                        <p:cTn id="119" dur="500"/>
                                        <p:tgtEl>
                                          <p:spTgt spid="57"/>
                                        </p:tgtEl>
                                      </p:cBhvr>
                                    </p:animEffect>
                                  </p:childTnLst>
                                </p:cTn>
                              </p:par>
                              <p:par>
                                <p:cTn id="120" presetID="10" presetClass="entr" presetSubtype="0" fill="hold" nodeType="withEffect">
                                  <p:stCondLst>
                                    <p:cond delay="750"/>
                                  </p:stCondLst>
                                  <p:childTnLst>
                                    <p:set>
                                      <p:cBhvr>
                                        <p:cTn id="121" dur="1" fill="hold">
                                          <p:stCondLst>
                                            <p:cond delay="0"/>
                                          </p:stCondLst>
                                        </p:cTn>
                                        <p:tgtEl>
                                          <p:spTgt spid="58"/>
                                        </p:tgtEl>
                                        <p:attrNameLst>
                                          <p:attrName>style.visibility</p:attrName>
                                        </p:attrNameLst>
                                      </p:cBhvr>
                                      <p:to>
                                        <p:strVal val="visible"/>
                                      </p:to>
                                    </p:set>
                                    <p:animEffect transition="in" filter="fade">
                                      <p:cBhvr>
                                        <p:cTn id="122" dur="500"/>
                                        <p:tgtEl>
                                          <p:spTgt spid="58"/>
                                        </p:tgtEl>
                                      </p:cBhvr>
                                    </p:animEffect>
                                  </p:childTnLst>
                                </p:cTn>
                              </p:par>
                              <p:par>
                                <p:cTn id="123" presetID="10" presetClass="entr" presetSubtype="0" fill="hold" nodeType="withEffect">
                                  <p:stCondLst>
                                    <p:cond delay="250"/>
                                  </p:stCondLst>
                                  <p:childTnLst>
                                    <p:set>
                                      <p:cBhvr>
                                        <p:cTn id="124" dur="1" fill="hold">
                                          <p:stCondLst>
                                            <p:cond delay="0"/>
                                          </p:stCondLst>
                                        </p:cTn>
                                        <p:tgtEl>
                                          <p:spTgt spid="60"/>
                                        </p:tgtEl>
                                        <p:attrNameLst>
                                          <p:attrName>style.visibility</p:attrName>
                                        </p:attrNameLst>
                                      </p:cBhvr>
                                      <p:to>
                                        <p:strVal val="visible"/>
                                      </p:to>
                                    </p:set>
                                    <p:animEffect transition="in" filter="fade">
                                      <p:cBhvr>
                                        <p:cTn id="125" dur="500"/>
                                        <p:tgtEl>
                                          <p:spTgt spid="60"/>
                                        </p:tgtEl>
                                      </p:cBhvr>
                                    </p:animEffect>
                                  </p:childTnLst>
                                </p:cTn>
                              </p:par>
                              <p:par>
                                <p:cTn id="126" presetID="10" presetClass="entr" presetSubtype="0" fill="hold" nodeType="withEffect">
                                  <p:stCondLst>
                                    <p:cond delay="750"/>
                                  </p:stCondLst>
                                  <p:childTnLst>
                                    <p:set>
                                      <p:cBhvr>
                                        <p:cTn id="127" dur="1" fill="hold">
                                          <p:stCondLst>
                                            <p:cond delay="0"/>
                                          </p:stCondLst>
                                        </p:cTn>
                                        <p:tgtEl>
                                          <p:spTgt spid="61"/>
                                        </p:tgtEl>
                                        <p:attrNameLst>
                                          <p:attrName>style.visibility</p:attrName>
                                        </p:attrNameLst>
                                      </p:cBhvr>
                                      <p:to>
                                        <p:strVal val="visible"/>
                                      </p:to>
                                    </p:set>
                                    <p:animEffect transition="in" filter="fade">
                                      <p:cBhvr>
                                        <p:cTn id="128" dur="500"/>
                                        <p:tgtEl>
                                          <p:spTgt spid="61"/>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1" fill="hold" grpId="0" nodeType="clickEffect">
                                  <p:stCondLst>
                                    <p:cond delay="0"/>
                                  </p:stCondLst>
                                  <p:childTnLst>
                                    <p:set>
                                      <p:cBhvr>
                                        <p:cTn id="132" dur="1" fill="hold">
                                          <p:stCondLst>
                                            <p:cond delay="0"/>
                                          </p:stCondLst>
                                        </p:cTn>
                                        <p:tgtEl>
                                          <p:spTgt spid="1024"/>
                                        </p:tgtEl>
                                        <p:attrNameLst>
                                          <p:attrName>style.visibility</p:attrName>
                                        </p:attrNameLst>
                                      </p:cBhvr>
                                      <p:to>
                                        <p:strVal val="visible"/>
                                      </p:to>
                                    </p:set>
                                    <p:animEffect transition="in" filter="wipe(up)">
                                      <p:cBhvr>
                                        <p:cTn id="133" dur="500"/>
                                        <p:tgtEl>
                                          <p:spTgt spid="1024"/>
                                        </p:tgtEl>
                                      </p:cBhvr>
                                    </p:animEffect>
                                  </p:childTnLst>
                                </p:cTn>
                              </p:par>
                              <p:par>
                                <p:cTn id="134" presetID="22" presetClass="entr" presetSubtype="1" fill="hold" grpId="0" nodeType="withEffect">
                                  <p:stCondLst>
                                    <p:cond delay="0"/>
                                  </p:stCondLst>
                                  <p:childTnLst>
                                    <p:set>
                                      <p:cBhvr>
                                        <p:cTn id="135" dur="1" fill="hold">
                                          <p:stCondLst>
                                            <p:cond delay="0"/>
                                          </p:stCondLst>
                                        </p:cTn>
                                        <p:tgtEl>
                                          <p:spTgt spid="62"/>
                                        </p:tgtEl>
                                        <p:attrNameLst>
                                          <p:attrName>style.visibility</p:attrName>
                                        </p:attrNameLst>
                                      </p:cBhvr>
                                      <p:to>
                                        <p:strVal val="visible"/>
                                      </p:to>
                                    </p:set>
                                    <p:animEffect transition="in" filter="wipe(up)">
                                      <p:cBhvr>
                                        <p:cTn id="136" dur="500"/>
                                        <p:tgtEl>
                                          <p:spTgt spid="62"/>
                                        </p:tgtEl>
                                      </p:cBhvr>
                                    </p:animEffect>
                                  </p:childTnLst>
                                </p:cTn>
                              </p:par>
                              <p:par>
                                <p:cTn id="137" presetID="22" presetClass="entr" presetSubtype="1" fill="hold" grpId="0" nodeType="withEffect">
                                  <p:stCondLst>
                                    <p:cond delay="0"/>
                                  </p:stCondLst>
                                  <p:childTnLst>
                                    <p:set>
                                      <p:cBhvr>
                                        <p:cTn id="138" dur="1" fill="hold">
                                          <p:stCondLst>
                                            <p:cond delay="0"/>
                                          </p:stCondLst>
                                        </p:cTn>
                                        <p:tgtEl>
                                          <p:spTgt spid="63"/>
                                        </p:tgtEl>
                                        <p:attrNameLst>
                                          <p:attrName>style.visibility</p:attrName>
                                        </p:attrNameLst>
                                      </p:cBhvr>
                                      <p:to>
                                        <p:strVal val="visible"/>
                                      </p:to>
                                    </p:set>
                                    <p:animEffect transition="in" filter="wipe(up)">
                                      <p:cBhvr>
                                        <p:cTn id="139" dur="500"/>
                                        <p:tgtEl>
                                          <p:spTgt spid="63"/>
                                        </p:tgtEl>
                                      </p:cBhvr>
                                    </p:animEffect>
                                  </p:childTnLst>
                                </p:cTn>
                              </p:par>
                            </p:childTnLst>
                          </p:cTn>
                        </p:par>
                        <p:par>
                          <p:cTn id="140" fill="hold">
                            <p:stCondLst>
                              <p:cond delay="500"/>
                            </p:stCondLst>
                            <p:childTnLst>
                              <p:par>
                                <p:cTn id="141" presetID="53" presetClass="entr" presetSubtype="16" fill="hold" grpId="0" nodeType="afterEffect">
                                  <p:stCondLst>
                                    <p:cond delay="0"/>
                                  </p:stCondLst>
                                  <p:childTnLst>
                                    <p:set>
                                      <p:cBhvr>
                                        <p:cTn id="142" dur="1" fill="hold">
                                          <p:stCondLst>
                                            <p:cond delay="0"/>
                                          </p:stCondLst>
                                        </p:cTn>
                                        <p:tgtEl>
                                          <p:spTgt spid="1025"/>
                                        </p:tgtEl>
                                        <p:attrNameLst>
                                          <p:attrName>style.visibility</p:attrName>
                                        </p:attrNameLst>
                                      </p:cBhvr>
                                      <p:to>
                                        <p:strVal val="visible"/>
                                      </p:to>
                                    </p:set>
                                    <p:anim calcmode="lin" valueType="num">
                                      <p:cBhvr>
                                        <p:cTn id="143" dur="500" fill="hold"/>
                                        <p:tgtEl>
                                          <p:spTgt spid="1025"/>
                                        </p:tgtEl>
                                        <p:attrNameLst>
                                          <p:attrName>ppt_w</p:attrName>
                                        </p:attrNameLst>
                                      </p:cBhvr>
                                      <p:tavLst>
                                        <p:tav tm="0">
                                          <p:val>
                                            <p:fltVal val="0"/>
                                          </p:val>
                                        </p:tav>
                                        <p:tav tm="100000">
                                          <p:val>
                                            <p:strVal val="#ppt_w"/>
                                          </p:val>
                                        </p:tav>
                                      </p:tavLst>
                                    </p:anim>
                                    <p:anim calcmode="lin" valueType="num">
                                      <p:cBhvr>
                                        <p:cTn id="144" dur="500" fill="hold"/>
                                        <p:tgtEl>
                                          <p:spTgt spid="1025"/>
                                        </p:tgtEl>
                                        <p:attrNameLst>
                                          <p:attrName>ppt_h</p:attrName>
                                        </p:attrNameLst>
                                      </p:cBhvr>
                                      <p:tavLst>
                                        <p:tav tm="0">
                                          <p:val>
                                            <p:fltVal val="0"/>
                                          </p:val>
                                        </p:tav>
                                        <p:tav tm="100000">
                                          <p:val>
                                            <p:strVal val="#ppt_h"/>
                                          </p:val>
                                        </p:tav>
                                      </p:tavLst>
                                    </p:anim>
                                    <p:animEffect transition="in" filter="fade">
                                      <p:cBhvr>
                                        <p:cTn id="145" dur="500"/>
                                        <p:tgtEl>
                                          <p:spTgt spid="1025"/>
                                        </p:tgtEl>
                                      </p:cBhvr>
                                    </p:animEffect>
                                  </p:childTnLst>
                                </p:cTn>
                              </p:par>
                            </p:childTnLst>
                          </p:cTn>
                        </p:par>
                      </p:childTnLst>
                    </p:cTn>
                  </p:par>
                  <p:par>
                    <p:cTn id="146" fill="hold">
                      <p:stCondLst>
                        <p:cond delay="indefinite"/>
                      </p:stCondLst>
                      <p:childTnLst>
                        <p:par>
                          <p:cTn id="147" fill="hold">
                            <p:stCondLst>
                              <p:cond delay="0"/>
                            </p:stCondLst>
                            <p:childTnLst>
                              <p:par>
                                <p:cTn id="148" presetID="27" presetClass="emph" presetSubtype="0" fill="remove" grpId="0" nodeType="clickEffect">
                                  <p:stCondLst>
                                    <p:cond delay="0"/>
                                  </p:stCondLst>
                                  <p:childTnLst>
                                    <p:animClr clrSpc="rgb" dir="cw">
                                      <p:cBhvr override="childStyle">
                                        <p:cTn id="149" dur="250" autoRev="1" fill="remove"/>
                                        <p:tgtEl>
                                          <p:spTgt spid="1026"/>
                                        </p:tgtEl>
                                        <p:attrNameLst>
                                          <p:attrName>style.color</p:attrName>
                                        </p:attrNameLst>
                                      </p:cBhvr>
                                      <p:to>
                                        <a:srgbClr val="C00000"/>
                                      </p:to>
                                    </p:animClr>
                                    <p:animClr clrSpc="rgb" dir="cw">
                                      <p:cBhvr>
                                        <p:cTn id="150" dur="250" autoRev="1" fill="remove"/>
                                        <p:tgtEl>
                                          <p:spTgt spid="1026"/>
                                        </p:tgtEl>
                                        <p:attrNameLst>
                                          <p:attrName>fillcolor</p:attrName>
                                        </p:attrNameLst>
                                      </p:cBhvr>
                                      <p:to>
                                        <a:srgbClr val="C00000"/>
                                      </p:to>
                                    </p:animClr>
                                    <p:set>
                                      <p:cBhvr>
                                        <p:cTn id="151" dur="250" autoRev="1" fill="remove"/>
                                        <p:tgtEl>
                                          <p:spTgt spid="1026"/>
                                        </p:tgtEl>
                                        <p:attrNameLst>
                                          <p:attrName>fill.type</p:attrName>
                                        </p:attrNameLst>
                                      </p:cBhvr>
                                      <p:to>
                                        <p:strVal val="solid"/>
                                      </p:to>
                                    </p:set>
                                    <p:set>
                                      <p:cBhvr>
                                        <p:cTn id="152" dur="250" autoRev="1" fill="remove"/>
                                        <p:tgtEl>
                                          <p:spTgt spid="1026"/>
                                        </p:tgtEl>
                                        <p:attrNameLst>
                                          <p:attrName>fill.on</p:attrName>
                                        </p:attrNameLst>
                                      </p:cBhvr>
                                      <p:to>
                                        <p:strVal val="true"/>
                                      </p:to>
                                    </p:set>
                                  </p:childTnLst>
                                </p:cTn>
                              </p:par>
                            </p:childTnLst>
                          </p:cTn>
                        </p:par>
                        <p:par>
                          <p:cTn id="153" fill="hold">
                            <p:stCondLst>
                              <p:cond delay="500"/>
                            </p:stCondLst>
                            <p:childTnLst>
                              <p:par>
                                <p:cTn id="154" presetID="22" presetClass="entr" presetSubtype="4" fill="hold" nodeType="afterEffect">
                                  <p:stCondLst>
                                    <p:cond delay="0"/>
                                  </p:stCondLst>
                                  <p:childTnLst>
                                    <p:set>
                                      <p:cBhvr>
                                        <p:cTn id="155" dur="1" fill="hold">
                                          <p:stCondLst>
                                            <p:cond delay="0"/>
                                          </p:stCondLst>
                                        </p:cTn>
                                        <p:tgtEl>
                                          <p:spTgt spid="1035"/>
                                        </p:tgtEl>
                                        <p:attrNameLst>
                                          <p:attrName>style.visibility</p:attrName>
                                        </p:attrNameLst>
                                      </p:cBhvr>
                                      <p:to>
                                        <p:strVal val="visible"/>
                                      </p:to>
                                    </p:set>
                                    <p:animEffect transition="in" filter="wipe(down)">
                                      <p:cBhvr>
                                        <p:cTn id="156" dur="500"/>
                                        <p:tgtEl>
                                          <p:spTgt spid="1035"/>
                                        </p:tgtEl>
                                      </p:cBhvr>
                                    </p:animEffect>
                                  </p:childTnLst>
                                </p:cTn>
                              </p:par>
                              <p:par>
                                <p:cTn id="157" presetID="22" presetClass="entr" presetSubtype="4" fill="hold" nodeType="withEffect">
                                  <p:stCondLst>
                                    <p:cond delay="0"/>
                                  </p:stCondLst>
                                  <p:childTnLst>
                                    <p:set>
                                      <p:cBhvr>
                                        <p:cTn id="158" dur="1" fill="hold">
                                          <p:stCondLst>
                                            <p:cond delay="0"/>
                                          </p:stCondLst>
                                        </p:cTn>
                                        <p:tgtEl>
                                          <p:spTgt spid="1034"/>
                                        </p:tgtEl>
                                        <p:attrNameLst>
                                          <p:attrName>style.visibility</p:attrName>
                                        </p:attrNameLst>
                                      </p:cBhvr>
                                      <p:to>
                                        <p:strVal val="visible"/>
                                      </p:to>
                                    </p:set>
                                    <p:animEffect transition="in" filter="wipe(down)">
                                      <p:cBhvr>
                                        <p:cTn id="159" dur="500"/>
                                        <p:tgtEl>
                                          <p:spTgt spid="1034"/>
                                        </p:tgtEl>
                                      </p:cBhvr>
                                    </p:animEffect>
                                  </p:childTnLst>
                                </p:cTn>
                              </p:par>
                              <p:par>
                                <p:cTn id="160" presetID="22" presetClass="entr" presetSubtype="4" fill="hold" nodeType="withEffect">
                                  <p:stCondLst>
                                    <p:cond delay="0"/>
                                  </p:stCondLst>
                                  <p:childTnLst>
                                    <p:set>
                                      <p:cBhvr>
                                        <p:cTn id="161" dur="1" fill="hold">
                                          <p:stCondLst>
                                            <p:cond delay="0"/>
                                          </p:stCondLst>
                                        </p:cTn>
                                        <p:tgtEl>
                                          <p:spTgt spid="1036"/>
                                        </p:tgtEl>
                                        <p:attrNameLst>
                                          <p:attrName>style.visibility</p:attrName>
                                        </p:attrNameLst>
                                      </p:cBhvr>
                                      <p:to>
                                        <p:strVal val="visible"/>
                                      </p:to>
                                    </p:set>
                                    <p:animEffect transition="in" filter="wipe(down)">
                                      <p:cBhvr>
                                        <p:cTn id="162" dur="500"/>
                                        <p:tgtEl>
                                          <p:spTgt spid="1036"/>
                                        </p:tgtEl>
                                      </p:cBhvr>
                                    </p:animEffect>
                                  </p:childTnLst>
                                </p:cTn>
                              </p:par>
                              <p:par>
                                <p:cTn id="163" presetID="42" presetClass="entr" presetSubtype="0" fill="hold" nodeType="withEffect">
                                  <p:stCondLst>
                                    <p:cond delay="0"/>
                                  </p:stCondLst>
                                  <p:childTnLst>
                                    <p:set>
                                      <p:cBhvr>
                                        <p:cTn id="164" dur="1" fill="hold">
                                          <p:stCondLst>
                                            <p:cond delay="0"/>
                                          </p:stCondLst>
                                        </p:cTn>
                                        <p:tgtEl>
                                          <p:spTgt spid="1032"/>
                                        </p:tgtEl>
                                        <p:attrNameLst>
                                          <p:attrName>style.visibility</p:attrName>
                                        </p:attrNameLst>
                                      </p:cBhvr>
                                      <p:to>
                                        <p:strVal val="visible"/>
                                      </p:to>
                                    </p:set>
                                    <p:animEffect transition="in" filter="fade">
                                      <p:cBhvr>
                                        <p:cTn id="165" dur="500"/>
                                        <p:tgtEl>
                                          <p:spTgt spid="1032"/>
                                        </p:tgtEl>
                                      </p:cBhvr>
                                    </p:animEffect>
                                    <p:anim calcmode="lin" valueType="num">
                                      <p:cBhvr>
                                        <p:cTn id="166" dur="500" fill="hold"/>
                                        <p:tgtEl>
                                          <p:spTgt spid="1032"/>
                                        </p:tgtEl>
                                        <p:attrNameLst>
                                          <p:attrName>ppt_x</p:attrName>
                                        </p:attrNameLst>
                                      </p:cBhvr>
                                      <p:tavLst>
                                        <p:tav tm="0">
                                          <p:val>
                                            <p:strVal val="#ppt_x"/>
                                          </p:val>
                                        </p:tav>
                                        <p:tav tm="100000">
                                          <p:val>
                                            <p:strVal val="#ppt_x"/>
                                          </p:val>
                                        </p:tav>
                                      </p:tavLst>
                                    </p:anim>
                                    <p:anim calcmode="lin" valueType="num">
                                      <p:cBhvr>
                                        <p:cTn id="167" dur="500" fill="hold"/>
                                        <p:tgtEl>
                                          <p:spTgt spid="1032"/>
                                        </p:tgtEl>
                                        <p:attrNameLst>
                                          <p:attrName>ppt_y</p:attrName>
                                        </p:attrNameLst>
                                      </p:cBhvr>
                                      <p:tavLst>
                                        <p:tav tm="0">
                                          <p:val>
                                            <p:strVal val="#ppt_y+.1"/>
                                          </p:val>
                                        </p:tav>
                                        <p:tav tm="100000">
                                          <p:val>
                                            <p:strVal val="#ppt_y"/>
                                          </p:val>
                                        </p:tav>
                                      </p:tavLst>
                                    </p:anim>
                                  </p:childTnLst>
                                </p:cTn>
                              </p:par>
                              <p:par>
                                <p:cTn id="168" presetID="42" presetClass="entr" presetSubtype="0" fill="hold" nodeType="withEffect">
                                  <p:stCondLst>
                                    <p:cond delay="0"/>
                                  </p:stCondLst>
                                  <p:childTnLst>
                                    <p:set>
                                      <p:cBhvr>
                                        <p:cTn id="169" dur="1" fill="hold">
                                          <p:stCondLst>
                                            <p:cond delay="0"/>
                                          </p:stCondLst>
                                        </p:cTn>
                                        <p:tgtEl>
                                          <p:spTgt spid="1033"/>
                                        </p:tgtEl>
                                        <p:attrNameLst>
                                          <p:attrName>style.visibility</p:attrName>
                                        </p:attrNameLst>
                                      </p:cBhvr>
                                      <p:to>
                                        <p:strVal val="visible"/>
                                      </p:to>
                                    </p:set>
                                    <p:animEffect transition="in" filter="fade">
                                      <p:cBhvr>
                                        <p:cTn id="170" dur="500"/>
                                        <p:tgtEl>
                                          <p:spTgt spid="1033"/>
                                        </p:tgtEl>
                                      </p:cBhvr>
                                    </p:animEffect>
                                    <p:anim calcmode="lin" valueType="num">
                                      <p:cBhvr>
                                        <p:cTn id="171" dur="500" fill="hold"/>
                                        <p:tgtEl>
                                          <p:spTgt spid="1033"/>
                                        </p:tgtEl>
                                        <p:attrNameLst>
                                          <p:attrName>ppt_x</p:attrName>
                                        </p:attrNameLst>
                                      </p:cBhvr>
                                      <p:tavLst>
                                        <p:tav tm="0">
                                          <p:val>
                                            <p:strVal val="#ppt_x"/>
                                          </p:val>
                                        </p:tav>
                                        <p:tav tm="100000">
                                          <p:val>
                                            <p:strVal val="#ppt_x"/>
                                          </p:val>
                                        </p:tav>
                                      </p:tavLst>
                                    </p:anim>
                                    <p:anim calcmode="lin" valueType="num">
                                      <p:cBhvr>
                                        <p:cTn id="172" dur="500" fill="hold"/>
                                        <p:tgtEl>
                                          <p:spTgt spid="1033"/>
                                        </p:tgtEl>
                                        <p:attrNameLst>
                                          <p:attrName>ppt_y</p:attrName>
                                        </p:attrNameLst>
                                      </p:cBhvr>
                                      <p:tavLst>
                                        <p:tav tm="0">
                                          <p:val>
                                            <p:strVal val="#ppt_y+.1"/>
                                          </p:val>
                                        </p:tav>
                                        <p:tav tm="100000">
                                          <p:val>
                                            <p:strVal val="#ppt_y"/>
                                          </p:val>
                                        </p:tav>
                                      </p:tavLst>
                                    </p:anim>
                                  </p:childTnLst>
                                </p:cTn>
                              </p:par>
                              <p:par>
                                <p:cTn id="173" presetID="42" presetClass="entr" presetSubtype="0" fill="hold" nodeType="withEffect">
                                  <p:stCondLst>
                                    <p:cond delay="0"/>
                                  </p:stCondLst>
                                  <p:childTnLst>
                                    <p:set>
                                      <p:cBhvr>
                                        <p:cTn id="174" dur="1" fill="hold">
                                          <p:stCondLst>
                                            <p:cond delay="0"/>
                                          </p:stCondLst>
                                        </p:cTn>
                                        <p:tgtEl>
                                          <p:spTgt spid="1031"/>
                                        </p:tgtEl>
                                        <p:attrNameLst>
                                          <p:attrName>style.visibility</p:attrName>
                                        </p:attrNameLst>
                                      </p:cBhvr>
                                      <p:to>
                                        <p:strVal val="visible"/>
                                      </p:to>
                                    </p:set>
                                    <p:animEffect transition="in" filter="fade">
                                      <p:cBhvr>
                                        <p:cTn id="175" dur="500"/>
                                        <p:tgtEl>
                                          <p:spTgt spid="1031"/>
                                        </p:tgtEl>
                                      </p:cBhvr>
                                    </p:animEffect>
                                    <p:anim calcmode="lin" valueType="num">
                                      <p:cBhvr>
                                        <p:cTn id="176" dur="500" fill="hold"/>
                                        <p:tgtEl>
                                          <p:spTgt spid="1031"/>
                                        </p:tgtEl>
                                        <p:attrNameLst>
                                          <p:attrName>ppt_x</p:attrName>
                                        </p:attrNameLst>
                                      </p:cBhvr>
                                      <p:tavLst>
                                        <p:tav tm="0">
                                          <p:val>
                                            <p:strVal val="#ppt_x"/>
                                          </p:val>
                                        </p:tav>
                                        <p:tav tm="100000">
                                          <p:val>
                                            <p:strVal val="#ppt_x"/>
                                          </p:val>
                                        </p:tav>
                                      </p:tavLst>
                                    </p:anim>
                                    <p:anim calcmode="lin" valueType="num">
                                      <p:cBhvr>
                                        <p:cTn id="177" dur="500" fill="hold"/>
                                        <p:tgtEl>
                                          <p:spTgt spid="1031"/>
                                        </p:tgtEl>
                                        <p:attrNameLst>
                                          <p:attrName>ppt_y</p:attrName>
                                        </p:attrNameLst>
                                      </p:cBhvr>
                                      <p:tavLst>
                                        <p:tav tm="0">
                                          <p:val>
                                            <p:strVal val="#ppt_y+.1"/>
                                          </p:val>
                                        </p:tav>
                                        <p:tav tm="100000">
                                          <p:val>
                                            <p:strVal val="#ppt_y"/>
                                          </p:val>
                                        </p:tav>
                                      </p:tavLst>
                                    </p:anim>
                                  </p:childTnLst>
                                </p:cTn>
                              </p:par>
                            </p:childTnLst>
                          </p:cTn>
                        </p:par>
                        <p:par>
                          <p:cTn id="178" fill="hold">
                            <p:stCondLst>
                              <p:cond delay="1000"/>
                            </p:stCondLst>
                            <p:childTnLst>
                              <p:par>
                                <p:cTn id="179" presetID="53" presetClass="entr" presetSubtype="16" fill="hold" grpId="0" nodeType="afterEffect">
                                  <p:stCondLst>
                                    <p:cond delay="0"/>
                                  </p:stCondLst>
                                  <p:childTnLst>
                                    <p:set>
                                      <p:cBhvr>
                                        <p:cTn id="180" dur="1" fill="hold">
                                          <p:stCondLst>
                                            <p:cond delay="0"/>
                                          </p:stCondLst>
                                        </p:cTn>
                                        <p:tgtEl>
                                          <p:spTgt spid="1037"/>
                                        </p:tgtEl>
                                        <p:attrNameLst>
                                          <p:attrName>style.visibility</p:attrName>
                                        </p:attrNameLst>
                                      </p:cBhvr>
                                      <p:to>
                                        <p:strVal val="visible"/>
                                      </p:to>
                                    </p:set>
                                    <p:anim calcmode="lin" valueType="num">
                                      <p:cBhvr>
                                        <p:cTn id="181" dur="500" fill="hold"/>
                                        <p:tgtEl>
                                          <p:spTgt spid="1037"/>
                                        </p:tgtEl>
                                        <p:attrNameLst>
                                          <p:attrName>ppt_w</p:attrName>
                                        </p:attrNameLst>
                                      </p:cBhvr>
                                      <p:tavLst>
                                        <p:tav tm="0">
                                          <p:val>
                                            <p:fltVal val="0"/>
                                          </p:val>
                                        </p:tav>
                                        <p:tav tm="100000">
                                          <p:val>
                                            <p:strVal val="#ppt_w"/>
                                          </p:val>
                                        </p:tav>
                                      </p:tavLst>
                                    </p:anim>
                                    <p:anim calcmode="lin" valueType="num">
                                      <p:cBhvr>
                                        <p:cTn id="182" dur="500" fill="hold"/>
                                        <p:tgtEl>
                                          <p:spTgt spid="1037"/>
                                        </p:tgtEl>
                                        <p:attrNameLst>
                                          <p:attrName>ppt_h</p:attrName>
                                        </p:attrNameLst>
                                      </p:cBhvr>
                                      <p:tavLst>
                                        <p:tav tm="0">
                                          <p:val>
                                            <p:fltVal val="0"/>
                                          </p:val>
                                        </p:tav>
                                        <p:tav tm="100000">
                                          <p:val>
                                            <p:strVal val="#ppt_h"/>
                                          </p:val>
                                        </p:tav>
                                      </p:tavLst>
                                    </p:anim>
                                    <p:animEffect transition="in" filter="fade">
                                      <p:cBhvr>
                                        <p:cTn id="183" dur="500"/>
                                        <p:tgtEl>
                                          <p:spTgt spid="1037"/>
                                        </p:tgtEl>
                                      </p:cBhvr>
                                    </p:animEffect>
                                  </p:childTnLst>
                                </p:cTn>
                              </p:par>
                            </p:childTnLst>
                          </p:cTn>
                        </p:par>
                        <p:par>
                          <p:cTn id="184" fill="hold">
                            <p:stCondLst>
                              <p:cond delay="1500"/>
                            </p:stCondLst>
                            <p:childTnLst>
                              <p:par>
                                <p:cTn id="185" presetID="10" presetClass="entr" presetSubtype="0" fill="hold" nodeType="afterEffect">
                                  <p:stCondLst>
                                    <p:cond delay="0"/>
                                  </p:stCondLst>
                                  <p:childTnLst>
                                    <p:set>
                                      <p:cBhvr>
                                        <p:cTn id="186" dur="1" fill="hold">
                                          <p:stCondLst>
                                            <p:cond delay="0"/>
                                          </p:stCondLst>
                                        </p:cTn>
                                        <p:tgtEl>
                                          <p:spTgt spid="1038"/>
                                        </p:tgtEl>
                                        <p:attrNameLst>
                                          <p:attrName>style.visibility</p:attrName>
                                        </p:attrNameLst>
                                      </p:cBhvr>
                                      <p:to>
                                        <p:strVal val="visible"/>
                                      </p:to>
                                    </p:set>
                                    <p:animEffect transition="in" filter="fade">
                                      <p:cBhvr>
                                        <p:cTn id="187" dur="500"/>
                                        <p:tgtEl>
                                          <p:spTgt spid="1038"/>
                                        </p:tgtEl>
                                      </p:cBhvr>
                                    </p:animEffect>
                                  </p:childTnLst>
                                </p:cTn>
                              </p:par>
                              <p:par>
                                <p:cTn id="188" presetID="10" presetClass="entr" presetSubtype="0" fill="hold" nodeType="withEffect">
                                  <p:stCondLst>
                                    <p:cond delay="0"/>
                                  </p:stCondLst>
                                  <p:childTnLst>
                                    <p:set>
                                      <p:cBhvr>
                                        <p:cTn id="189" dur="1" fill="hold">
                                          <p:stCondLst>
                                            <p:cond delay="0"/>
                                          </p:stCondLst>
                                        </p:cTn>
                                        <p:tgtEl>
                                          <p:spTgt spid="1039"/>
                                        </p:tgtEl>
                                        <p:attrNameLst>
                                          <p:attrName>style.visibility</p:attrName>
                                        </p:attrNameLst>
                                      </p:cBhvr>
                                      <p:to>
                                        <p:strVal val="visible"/>
                                      </p:to>
                                    </p:set>
                                    <p:animEffect transition="in" filter="fade">
                                      <p:cBhvr>
                                        <p:cTn id="190" dur="500"/>
                                        <p:tgtEl>
                                          <p:spTgt spid="1039"/>
                                        </p:tgtEl>
                                      </p:cBhvr>
                                    </p:animEffect>
                                  </p:childTnLst>
                                </p:cTn>
                              </p:par>
                              <p:par>
                                <p:cTn id="191" presetID="10" presetClass="entr" presetSubtype="0" fill="hold" nodeType="withEffect">
                                  <p:stCondLst>
                                    <p:cond delay="500"/>
                                  </p:stCondLst>
                                  <p:childTnLst>
                                    <p:set>
                                      <p:cBhvr>
                                        <p:cTn id="192" dur="1" fill="hold">
                                          <p:stCondLst>
                                            <p:cond delay="0"/>
                                          </p:stCondLst>
                                        </p:cTn>
                                        <p:tgtEl>
                                          <p:spTgt spid="1040"/>
                                        </p:tgtEl>
                                        <p:attrNameLst>
                                          <p:attrName>style.visibility</p:attrName>
                                        </p:attrNameLst>
                                      </p:cBhvr>
                                      <p:to>
                                        <p:strVal val="visible"/>
                                      </p:to>
                                    </p:set>
                                    <p:animEffect transition="in" filter="fade">
                                      <p:cBhvr>
                                        <p:cTn id="193" dur="500"/>
                                        <p:tgtEl>
                                          <p:spTgt spid="1040"/>
                                        </p:tgtEl>
                                      </p:cBhvr>
                                    </p:animEffect>
                                  </p:childTnLst>
                                </p:cTn>
                              </p:par>
                              <p:par>
                                <p:cTn id="194" presetID="10" presetClass="entr" presetSubtype="0" fill="hold" nodeType="withEffect">
                                  <p:stCondLst>
                                    <p:cond delay="500"/>
                                  </p:stCondLst>
                                  <p:childTnLst>
                                    <p:set>
                                      <p:cBhvr>
                                        <p:cTn id="195" dur="1" fill="hold">
                                          <p:stCondLst>
                                            <p:cond delay="0"/>
                                          </p:stCondLst>
                                        </p:cTn>
                                        <p:tgtEl>
                                          <p:spTgt spid="1041"/>
                                        </p:tgtEl>
                                        <p:attrNameLst>
                                          <p:attrName>style.visibility</p:attrName>
                                        </p:attrNameLst>
                                      </p:cBhvr>
                                      <p:to>
                                        <p:strVal val="visible"/>
                                      </p:to>
                                    </p:set>
                                    <p:animEffect transition="in" filter="fade">
                                      <p:cBhvr>
                                        <p:cTn id="196" dur="500"/>
                                        <p:tgtEl>
                                          <p:spTgt spid="1041"/>
                                        </p:tgtEl>
                                      </p:cBhvr>
                                    </p:animEffect>
                                  </p:childTnLst>
                                </p:cTn>
                              </p:par>
                              <p:par>
                                <p:cTn id="197" presetID="10" presetClass="entr" presetSubtype="0" fill="hold" nodeType="withEffect">
                                  <p:stCondLst>
                                    <p:cond delay="250"/>
                                  </p:stCondLst>
                                  <p:childTnLst>
                                    <p:set>
                                      <p:cBhvr>
                                        <p:cTn id="198" dur="1" fill="hold">
                                          <p:stCondLst>
                                            <p:cond delay="0"/>
                                          </p:stCondLst>
                                        </p:cTn>
                                        <p:tgtEl>
                                          <p:spTgt spid="1042"/>
                                        </p:tgtEl>
                                        <p:attrNameLst>
                                          <p:attrName>style.visibility</p:attrName>
                                        </p:attrNameLst>
                                      </p:cBhvr>
                                      <p:to>
                                        <p:strVal val="visible"/>
                                      </p:to>
                                    </p:set>
                                    <p:animEffect transition="in" filter="fade">
                                      <p:cBhvr>
                                        <p:cTn id="199" dur="500"/>
                                        <p:tgtEl>
                                          <p:spTgt spid="1042"/>
                                        </p:tgtEl>
                                      </p:cBhvr>
                                    </p:animEffect>
                                  </p:childTnLst>
                                </p:cTn>
                              </p:par>
                              <p:par>
                                <p:cTn id="200" presetID="10" presetClass="entr" presetSubtype="0" fill="hold" nodeType="withEffect">
                                  <p:stCondLst>
                                    <p:cond delay="500"/>
                                  </p:stCondLst>
                                  <p:childTnLst>
                                    <p:set>
                                      <p:cBhvr>
                                        <p:cTn id="201" dur="1" fill="hold">
                                          <p:stCondLst>
                                            <p:cond delay="0"/>
                                          </p:stCondLst>
                                        </p:cTn>
                                        <p:tgtEl>
                                          <p:spTgt spid="1043"/>
                                        </p:tgtEl>
                                        <p:attrNameLst>
                                          <p:attrName>style.visibility</p:attrName>
                                        </p:attrNameLst>
                                      </p:cBhvr>
                                      <p:to>
                                        <p:strVal val="visible"/>
                                      </p:to>
                                    </p:set>
                                    <p:animEffect transition="in" filter="fade">
                                      <p:cBhvr>
                                        <p:cTn id="202" dur="500"/>
                                        <p:tgtEl>
                                          <p:spTgt spid="1043"/>
                                        </p:tgtEl>
                                      </p:cBhvr>
                                    </p:animEffect>
                                  </p:childTnLst>
                                </p:cTn>
                              </p:par>
                              <p:par>
                                <p:cTn id="203" presetID="10" presetClass="entr" presetSubtype="0" fill="hold" nodeType="withEffect">
                                  <p:stCondLst>
                                    <p:cond delay="750"/>
                                  </p:stCondLst>
                                  <p:childTnLst>
                                    <p:set>
                                      <p:cBhvr>
                                        <p:cTn id="204" dur="1" fill="hold">
                                          <p:stCondLst>
                                            <p:cond delay="0"/>
                                          </p:stCondLst>
                                        </p:cTn>
                                        <p:tgtEl>
                                          <p:spTgt spid="1044"/>
                                        </p:tgtEl>
                                        <p:attrNameLst>
                                          <p:attrName>style.visibility</p:attrName>
                                        </p:attrNameLst>
                                      </p:cBhvr>
                                      <p:to>
                                        <p:strVal val="visible"/>
                                      </p:to>
                                    </p:set>
                                    <p:animEffect transition="in" filter="fade">
                                      <p:cBhvr>
                                        <p:cTn id="205" dur="500"/>
                                        <p:tgtEl>
                                          <p:spTgt spid="1044"/>
                                        </p:tgtEl>
                                      </p:cBhvr>
                                    </p:animEffect>
                                  </p:childTnLst>
                                </p:cTn>
                              </p:par>
                              <p:par>
                                <p:cTn id="206" presetID="10" presetClass="entr" presetSubtype="0" fill="hold" nodeType="withEffect">
                                  <p:stCondLst>
                                    <p:cond delay="500"/>
                                  </p:stCondLst>
                                  <p:childTnLst>
                                    <p:set>
                                      <p:cBhvr>
                                        <p:cTn id="207" dur="1" fill="hold">
                                          <p:stCondLst>
                                            <p:cond delay="0"/>
                                          </p:stCondLst>
                                        </p:cTn>
                                        <p:tgtEl>
                                          <p:spTgt spid="1045"/>
                                        </p:tgtEl>
                                        <p:attrNameLst>
                                          <p:attrName>style.visibility</p:attrName>
                                        </p:attrNameLst>
                                      </p:cBhvr>
                                      <p:to>
                                        <p:strVal val="visible"/>
                                      </p:to>
                                    </p:set>
                                    <p:animEffect transition="in" filter="fade">
                                      <p:cBhvr>
                                        <p:cTn id="208" dur="500"/>
                                        <p:tgtEl>
                                          <p:spTgt spid="1045"/>
                                        </p:tgtEl>
                                      </p:cBhvr>
                                    </p:animEffect>
                                  </p:childTnLst>
                                </p:cTn>
                              </p:par>
                              <p:par>
                                <p:cTn id="209" presetID="10" presetClass="entr" presetSubtype="0" fill="hold" nodeType="withEffect">
                                  <p:stCondLst>
                                    <p:cond delay="750"/>
                                  </p:stCondLst>
                                  <p:childTnLst>
                                    <p:set>
                                      <p:cBhvr>
                                        <p:cTn id="210" dur="1" fill="hold">
                                          <p:stCondLst>
                                            <p:cond delay="0"/>
                                          </p:stCondLst>
                                        </p:cTn>
                                        <p:tgtEl>
                                          <p:spTgt spid="1046"/>
                                        </p:tgtEl>
                                        <p:attrNameLst>
                                          <p:attrName>style.visibility</p:attrName>
                                        </p:attrNameLst>
                                      </p:cBhvr>
                                      <p:to>
                                        <p:strVal val="visible"/>
                                      </p:to>
                                    </p:set>
                                    <p:animEffect transition="in" filter="fade">
                                      <p:cBhvr>
                                        <p:cTn id="211" dur="500"/>
                                        <p:tgtEl>
                                          <p:spTgt spid="1046"/>
                                        </p:tgtEl>
                                      </p:cBhvr>
                                    </p:animEffect>
                                  </p:childTnLst>
                                </p:cTn>
                              </p:par>
                              <p:par>
                                <p:cTn id="212" presetID="10" presetClass="entr" presetSubtype="0" fill="hold" nodeType="withEffect">
                                  <p:stCondLst>
                                    <p:cond delay="250"/>
                                  </p:stCondLst>
                                  <p:childTnLst>
                                    <p:set>
                                      <p:cBhvr>
                                        <p:cTn id="213" dur="1" fill="hold">
                                          <p:stCondLst>
                                            <p:cond delay="0"/>
                                          </p:stCondLst>
                                        </p:cTn>
                                        <p:tgtEl>
                                          <p:spTgt spid="1047"/>
                                        </p:tgtEl>
                                        <p:attrNameLst>
                                          <p:attrName>style.visibility</p:attrName>
                                        </p:attrNameLst>
                                      </p:cBhvr>
                                      <p:to>
                                        <p:strVal val="visible"/>
                                      </p:to>
                                    </p:set>
                                    <p:animEffect transition="in" filter="fade">
                                      <p:cBhvr>
                                        <p:cTn id="214" dur="500"/>
                                        <p:tgtEl>
                                          <p:spTgt spid="1047"/>
                                        </p:tgtEl>
                                      </p:cBhvr>
                                    </p:animEffect>
                                  </p:childTnLst>
                                </p:cTn>
                              </p:par>
                              <p:par>
                                <p:cTn id="215" presetID="10" presetClass="entr" presetSubtype="0" fill="hold" nodeType="withEffect">
                                  <p:stCondLst>
                                    <p:cond delay="750"/>
                                  </p:stCondLst>
                                  <p:childTnLst>
                                    <p:set>
                                      <p:cBhvr>
                                        <p:cTn id="216" dur="1" fill="hold">
                                          <p:stCondLst>
                                            <p:cond delay="0"/>
                                          </p:stCondLst>
                                        </p:cTn>
                                        <p:tgtEl>
                                          <p:spTgt spid="1048"/>
                                        </p:tgtEl>
                                        <p:attrNameLst>
                                          <p:attrName>style.visibility</p:attrName>
                                        </p:attrNameLst>
                                      </p:cBhvr>
                                      <p:to>
                                        <p:strVal val="visible"/>
                                      </p:to>
                                    </p:set>
                                    <p:animEffect transition="in" filter="fade">
                                      <p:cBhvr>
                                        <p:cTn id="217" dur="5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P spid="29" grpId="0" animBg="1"/>
      <p:bldP spid="31" grpId="0" animBg="1"/>
      <p:bldP spid="33" grpId="0" animBg="1"/>
      <p:bldP spid="35" grpId="0"/>
      <p:bldP spid="36" grpId="0" animBg="1"/>
      <p:bldP spid="18" grpId="0"/>
      <p:bldP spid="22" grpId="0"/>
      <p:bldP spid="39" grpId="0"/>
      <p:bldP spid="62" grpId="0" animBg="1"/>
      <p:bldP spid="63" grpId="0" animBg="1"/>
      <p:bldP spid="1024" grpId="0" animBg="1"/>
      <p:bldP spid="1025" grpId="0" animBg="1"/>
      <p:bldP spid="1026" grpId="0" animBg="1"/>
      <p:bldP spid="10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3677CD-7687-D280-70B5-F9D369ACCE31}"/>
              </a:ext>
            </a:extLst>
          </p:cNvPr>
          <p:cNvSpPr/>
          <p:nvPr/>
        </p:nvSpPr>
        <p:spPr>
          <a:xfrm>
            <a:off x="0" y="0"/>
            <a:ext cx="12192000" cy="6858000"/>
          </a:xfrm>
          <a:prstGeom prst="rect">
            <a:avLst/>
          </a:prstGeom>
          <a:solidFill>
            <a:srgbClr val="0C0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3A0409B-0A5A-BB1B-1FE8-78F5FD7BDE0E}"/>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utout numberOfShades="5"/>
                    </a14:imgEffect>
                    <a14:imgEffect>
                      <a14:brightnessContrast bright="-20000"/>
                    </a14:imgEffect>
                  </a14:imgLayer>
                </a14:imgProps>
              </a:ext>
            </a:extLst>
          </a:blip>
          <a:srcRect l="25720"/>
          <a:stretch/>
        </p:blipFill>
        <p:spPr>
          <a:xfrm>
            <a:off x="0" y="2002277"/>
            <a:ext cx="7057230" cy="4855723"/>
          </a:xfrm>
          <a:prstGeom prst="rect">
            <a:avLst/>
          </a:prstGeom>
        </p:spPr>
      </p:pic>
      <p:sp>
        <p:nvSpPr>
          <p:cNvPr id="2" name="Title 1">
            <a:extLst>
              <a:ext uri="{FF2B5EF4-FFF2-40B4-BE49-F238E27FC236}">
                <a16:creationId xmlns:a16="http://schemas.microsoft.com/office/drawing/2014/main" id="{31EE0D7B-E13D-FD5B-41ED-EAFF3A33D216}"/>
              </a:ext>
            </a:extLst>
          </p:cNvPr>
          <p:cNvSpPr>
            <a:spLocks noGrp="1"/>
          </p:cNvSpPr>
          <p:nvPr>
            <p:ph type="title"/>
          </p:nvPr>
        </p:nvSpPr>
        <p:spPr>
          <a:xfrm>
            <a:off x="838199" y="338357"/>
            <a:ext cx="10515600" cy="1325563"/>
          </a:xfrm>
        </p:spPr>
        <p:txBody>
          <a:bodyPr/>
          <a:lstStyle/>
          <a:p>
            <a:r>
              <a:rPr lang="en-GB" dirty="0">
                <a:solidFill>
                  <a:srgbClr val="BFD6EF"/>
                </a:solidFill>
                <a:latin typeface="Book Antiqua" panose="02040602050305030304" pitchFamily="18" charset="0"/>
                <a:cs typeface="Dubai Medium" panose="020B0603030403030204" pitchFamily="34" charset="-78"/>
              </a:rPr>
              <a:t>Runaway Greenhouse and Climate Crisis</a:t>
            </a:r>
          </a:p>
        </p:txBody>
      </p:sp>
      <p:sp>
        <p:nvSpPr>
          <p:cNvPr id="3" name="Content Placeholder 2">
            <a:extLst>
              <a:ext uri="{FF2B5EF4-FFF2-40B4-BE49-F238E27FC236}">
                <a16:creationId xmlns:a16="http://schemas.microsoft.com/office/drawing/2014/main" id="{BCBDD25D-444E-516F-71D0-930051148E7A}"/>
              </a:ext>
            </a:extLst>
          </p:cNvPr>
          <p:cNvSpPr>
            <a:spLocks noGrp="1"/>
          </p:cNvSpPr>
          <p:nvPr>
            <p:ph idx="1"/>
          </p:nvPr>
        </p:nvSpPr>
        <p:spPr>
          <a:xfrm>
            <a:off x="838199" y="1486120"/>
            <a:ext cx="10515600" cy="4351338"/>
          </a:xfrm>
        </p:spPr>
        <p:txBody>
          <a:bodyPr>
            <a:normAutofit/>
          </a:bodyPr>
          <a:lstStyle/>
          <a:p>
            <a:pPr marL="0" indent="0">
              <a:buNone/>
            </a:pPr>
            <a:r>
              <a:rPr lang="en-GB" sz="2400" dirty="0">
                <a:solidFill>
                  <a:srgbClr val="5994D5"/>
                </a:solidFill>
                <a:latin typeface="Book Antiqua" panose="02040602050305030304" pitchFamily="18" charset="0"/>
              </a:rPr>
              <a:t>1. Could the runaway greenhouse effect occur on Earth?</a:t>
            </a:r>
          </a:p>
        </p:txBody>
      </p:sp>
      <p:sp>
        <p:nvSpPr>
          <p:cNvPr id="5" name="TextBox 4">
            <a:extLst>
              <a:ext uri="{FF2B5EF4-FFF2-40B4-BE49-F238E27FC236}">
                <a16:creationId xmlns:a16="http://schemas.microsoft.com/office/drawing/2014/main" id="{AC0978C0-E308-419B-9022-BC92A6EADD2B}"/>
              </a:ext>
            </a:extLst>
          </p:cNvPr>
          <p:cNvSpPr txBox="1"/>
          <p:nvPr/>
        </p:nvSpPr>
        <p:spPr>
          <a:xfrm>
            <a:off x="4642244" y="4217199"/>
            <a:ext cx="7283054" cy="1077218"/>
          </a:xfrm>
          <a:prstGeom prst="rect">
            <a:avLst/>
          </a:prstGeom>
          <a:noFill/>
        </p:spPr>
        <p:txBody>
          <a:bodyPr wrap="square">
            <a:spAutoFit/>
          </a:bodyPr>
          <a:lstStyle/>
          <a:p>
            <a:pPr algn="ctr"/>
            <a:r>
              <a:rPr lang="en-GB" sz="1600" b="0" i="0" u="none" strike="noStrike" dirty="0">
                <a:solidFill>
                  <a:srgbClr val="BFD6EF"/>
                </a:solidFill>
                <a:effectLst/>
                <a:latin typeface="Book Antiqua" panose="02040602050305030304" pitchFamily="18" charset="0"/>
              </a:rPr>
              <a:t>“if we burn all reserves of oil, gas and coal, there is a substantial chance that we will initiate the runaway greenhouse. If we also burn the tar sands and tar shale, I believe the Venus syndrome is a dead certainty” </a:t>
            </a:r>
            <a:endParaRPr lang="en-GB" sz="1600" dirty="0">
              <a:solidFill>
                <a:srgbClr val="BFD6EF"/>
              </a:solidFill>
              <a:latin typeface="Book Antiqua" panose="02040602050305030304" pitchFamily="18" charset="0"/>
            </a:endParaRPr>
          </a:p>
          <a:p>
            <a:pPr algn="r"/>
            <a:r>
              <a:rPr lang="en-GB" sz="1600" dirty="0">
                <a:solidFill>
                  <a:srgbClr val="BFD6EF"/>
                </a:solidFill>
                <a:latin typeface="Book Antiqua" panose="02040602050305030304" pitchFamily="18" charset="0"/>
              </a:rPr>
              <a:t>- James Hansen</a:t>
            </a:r>
            <a:endParaRPr lang="en-GB" dirty="0">
              <a:solidFill>
                <a:srgbClr val="BFD6EF"/>
              </a:solidFill>
              <a:latin typeface="Book Antiqua" panose="02040602050305030304" pitchFamily="18" charset="0"/>
            </a:endParaRPr>
          </a:p>
        </p:txBody>
      </p:sp>
      <p:sp>
        <p:nvSpPr>
          <p:cNvPr id="8" name="TextBox 7">
            <a:extLst>
              <a:ext uri="{FF2B5EF4-FFF2-40B4-BE49-F238E27FC236}">
                <a16:creationId xmlns:a16="http://schemas.microsoft.com/office/drawing/2014/main" id="{9882870C-F4A6-F092-C0C3-15857D3F15E5}"/>
              </a:ext>
            </a:extLst>
          </p:cNvPr>
          <p:cNvSpPr txBox="1"/>
          <p:nvPr/>
        </p:nvSpPr>
        <p:spPr>
          <a:xfrm>
            <a:off x="4642246" y="3076605"/>
            <a:ext cx="7283054" cy="861774"/>
          </a:xfrm>
          <a:prstGeom prst="rect">
            <a:avLst/>
          </a:prstGeom>
          <a:noFill/>
        </p:spPr>
        <p:txBody>
          <a:bodyPr wrap="square" rtlCol="0">
            <a:spAutoFit/>
          </a:bodyPr>
          <a:lstStyle/>
          <a:p>
            <a:r>
              <a:rPr lang="en-GB" sz="1600" dirty="0">
                <a:solidFill>
                  <a:srgbClr val="BFD6EF"/>
                </a:solidFill>
                <a:effectLst/>
                <a:latin typeface="Book Antiqua" panose="02040602050305030304" pitchFamily="18" charset="0"/>
                <a:ea typeface="Calibri" panose="020F0502020204030204" pitchFamily="34" charset="0"/>
                <a:cs typeface="Times New Roman" panose="02020603050405020304" pitchFamily="18" charset="0"/>
              </a:rPr>
              <a:t>“'runaway greenhouse effect'—analogous to Venus—appears to have virtually no chance of being induced by anthropogenic activities.”</a:t>
            </a:r>
          </a:p>
          <a:p>
            <a:pPr algn="r"/>
            <a:r>
              <a:rPr lang="en-GB" sz="1600" dirty="0">
                <a:solidFill>
                  <a:srgbClr val="BFD6EF"/>
                </a:solidFill>
                <a:latin typeface="Book Antiqua" panose="02040602050305030304" pitchFamily="18" charset="0"/>
                <a:cs typeface="Times New Roman" panose="02020603050405020304" pitchFamily="18" charset="0"/>
              </a:rPr>
              <a:t>- IPCC</a:t>
            </a:r>
            <a:endParaRPr lang="en-GB" sz="1600" dirty="0">
              <a:solidFill>
                <a:srgbClr val="BFD6EF"/>
              </a:solidFill>
              <a:latin typeface="Book Antiqua" panose="02040602050305030304" pitchFamily="18" charset="0"/>
            </a:endParaRPr>
          </a:p>
        </p:txBody>
      </p:sp>
      <p:sp>
        <p:nvSpPr>
          <p:cNvPr id="11" name="TextBox 10">
            <a:extLst>
              <a:ext uri="{FF2B5EF4-FFF2-40B4-BE49-F238E27FC236}">
                <a16:creationId xmlns:a16="http://schemas.microsoft.com/office/drawing/2014/main" id="{CBEDFC97-13B0-68C6-84F3-18DABD5F9308}"/>
              </a:ext>
            </a:extLst>
          </p:cNvPr>
          <p:cNvSpPr txBox="1"/>
          <p:nvPr/>
        </p:nvSpPr>
        <p:spPr>
          <a:xfrm>
            <a:off x="4642246" y="1941562"/>
            <a:ext cx="7283054" cy="861774"/>
          </a:xfrm>
          <a:prstGeom prst="rect">
            <a:avLst/>
          </a:prstGeom>
          <a:noFill/>
        </p:spPr>
        <p:txBody>
          <a:bodyPr wrap="square">
            <a:spAutoFit/>
          </a:bodyPr>
          <a:lstStyle/>
          <a:p>
            <a:r>
              <a:rPr lang="en-GB" sz="1600" dirty="0">
                <a:solidFill>
                  <a:srgbClr val="BFD6EF"/>
                </a:solidFill>
                <a:latin typeface="Book Antiqua" panose="02040602050305030304" pitchFamily="18" charset="0"/>
              </a:rPr>
              <a:t>“</a:t>
            </a:r>
            <a:r>
              <a:rPr lang="en-GB" sz="1600" b="0" i="0" dirty="0">
                <a:solidFill>
                  <a:srgbClr val="BFD6EF"/>
                </a:solidFill>
                <a:effectLst/>
                <a:latin typeface="Book Antiqua" panose="02040602050305030304" pitchFamily="18" charset="0"/>
              </a:rPr>
              <a:t>[there] is no possibility of [Venus's] runaway greenhouse conditions occurring on the Earth</a:t>
            </a:r>
            <a:r>
              <a:rPr lang="en-GB" sz="1600" dirty="0">
                <a:solidFill>
                  <a:srgbClr val="BFD6EF"/>
                </a:solidFill>
                <a:latin typeface="Book Antiqua" panose="02040602050305030304" pitchFamily="18" charset="0"/>
              </a:rPr>
              <a:t>”</a:t>
            </a:r>
            <a:endParaRPr lang="en-GB" sz="1600" b="0" i="0" dirty="0">
              <a:solidFill>
                <a:srgbClr val="BFD6EF"/>
              </a:solidFill>
              <a:effectLst/>
              <a:latin typeface="Book Antiqua" panose="02040602050305030304" pitchFamily="18" charset="0"/>
            </a:endParaRPr>
          </a:p>
          <a:p>
            <a:pPr algn="r"/>
            <a:r>
              <a:rPr lang="en-GB" sz="1600" dirty="0">
                <a:solidFill>
                  <a:srgbClr val="BFD6EF"/>
                </a:solidFill>
                <a:latin typeface="Book Antiqua" panose="02040602050305030304" pitchFamily="18" charset="0"/>
              </a:rPr>
              <a:t>- James Houghton</a:t>
            </a:r>
          </a:p>
        </p:txBody>
      </p:sp>
      <p:sp>
        <p:nvSpPr>
          <p:cNvPr id="12" name="TextBox 11">
            <a:extLst>
              <a:ext uri="{FF2B5EF4-FFF2-40B4-BE49-F238E27FC236}">
                <a16:creationId xmlns:a16="http://schemas.microsoft.com/office/drawing/2014/main" id="{74CDC883-681E-90C9-2F40-D9B11647C372}"/>
              </a:ext>
            </a:extLst>
          </p:cNvPr>
          <p:cNvSpPr txBox="1"/>
          <p:nvPr/>
        </p:nvSpPr>
        <p:spPr>
          <a:xfrm>
            <a:off x="3263559" y="1980686"/>
            <a:ext cx="877163" cy="461665"/>
          </a:xfrm>
          <a:prstGeom prst="rect">
            <a:avLst/>
          </a:prstGeom>
          <a:noFill/>
        </p:spPr>
        <p:txBody>
          <a:bodyPr wrap="none" rtlCol="0">
            <a:spAutoFit/>
          </a:bodyPr>
          <a:lstStyle/>
          <a:p>
            <a:r>
              <a:rPr lang="en-GB" sz="2400" dirty="0">
                <a:solidFill>
                  <a:srgbClr val="BFD6EF"/>
                </a:solidFill>
                <a:latin typeface="Book Antiqua" panose="02040602050305030304" pitchFamily="18" charset="0"/>
              </a:rPr>
              <a:t>2005:</a:t>
            </a:r>
          </a:p>
        </p:txBody>
      </p:sp>
      <p:sp>
        <p:nvSpPr>
          <p:cNvPr id="14" name="TextBox 13">
            <a:extLst>
              <a:ext uri="{FF2B5EF4-FFF2-40B4-BE49-F238E27FC236}">
                <a16:creationId xmlns:a16="http://schemas.microsoft.com/office/drawing/2014/main" id="{78CDA296-62A8-D46F-AFDD-E8F37141ECCB}"/>
              </a:ext>
            </a:extLst>
          </p:cNvPr>
          <p:cNvSpPr txBox="1"/>
          <p:nvPr/>
        </p:nvSpPr>
        <p:spPr>
          <a:xfrm>
            <a:off x="3276024" y="4213795"/>
            <a:ext cx="888385" cy="461665"/>
          </a:xfrm>
          <a:prstGeom prst="rect">
            <a:avLst/>
          </a:prstGeom>
          <a:noFill/>
        </p:spPr>
        <p:txBody>
          <a:bodyPr wrap="none" rtlCol="0">
            <a:spAutoFit/>
          </a:bodyPr>
          <a:lstStyle/>
          <a:p>
            <a:r>
              <a:rPr lang="en-GB" sz="2400" dirty="0">
                <a:solidFill>
                  <a:srgbClr val="BFD6EF"/>
                </a:solidFill>
                <a:latin typeface="Book Antiqua" panose="02040602050305030304" pitchFamily="18" charset="0"/>
              </a:rPr>
              <a:t>2010:</a:t>
            </a:r>
          </a:p>
        </p:txBody>
      </p:sp>
      <p:sp>
        <p:nvSpPr>
          <p:cNvPr id="16" name="TextBox 15">
            <a:extLst>
              <a:ext uri="{FF2B5EF4-FFF2-40B4-BE49-F238E27FC236}">
                <a16:creationId xmlns:a16="http://schemas.microsoft.com/office/drawing/2014/main" id="{9FEFD6E5-21FF-7A97-A256-4D4DDA56C6D7}"/>
              </a:ext>
            </a:extLst>
          </p:cNvPr>
          <p:cNvSpPr txBox="1"/>
          <p:nvPr/>
        </p:nvSpPr>
        <p:spPr>
          <a:xfrm>
            <a:off x="3276024" y="3076605"/>
            <a:ext cx="888385" cy="461665"/>
          </a:xfrm>
          <a:prstGeom prst="rect">
            <a:avLst/>
          </a:prstGeom>
          <a:noFill/>
        </p:spPr>
        <p:txBody>
          <a:bodyPr wrap="none" rtlCol="0">
            <a:spAutoFit/>
          </a:bodyPr>
          <a:lstStyle/>
          <a:p>
            <a:r>
              <a:rPr lang="en-GB" sz="2400" dirty="0">
                <a:solidFill>
                  <a:srgbClr val="BFD6EF"/>
                </a:solidFill>
                <a:latin typeface="Book Antiqua" panose="02040602050305030304" pitchFamily="18" charset="0"/>
              </a:rPr>
              <a:t>2009:</a:t>
            </a:r>
          </a:p>
        </p:txBody>
      </p:sp>
      <p:sp>
        <p:nvSpPr>
          <p:cNvPr id="20" name="TextBox 19">
            <a:extLst>
              <a:ext uri="{FF2B5EF4-FFF2-40B4-BE49-F238E27FC236}">
                <a16:creationId xmlns:a16="http://schemas.microsoft.com/office/drawing/2014/main" id="{80821A69-ED9B-6E62-5540-5B9CF886705C}"/>
              </a:ext>
            </a:extLst>
          </p:cNvPr>
          <p:cNvSpPr txBox="1"/>
          <p:nvPr/>
        </p:nvSpPr>
        <p:spPr>
          <a:xfrm>
            <a:off x="4642246" y="5634799"/>
            <a:ext cx="7283054" cy="861774"/>
          </a:xfrm>
          <a:prstGeom prst="rect">
            <a:avLst/>
          </a:prstGeom>
          <a:noFill/>
        </p:spPr>
        <p:txBody>
          <a:bodyPr wrap="square">
            <a:spAutoFit/>
          </a:bodyPr>
          <a:lstStyle/>
          <a:p>
            <a:pPr algn="ctr"/>
            <a:r>
              <a:rPr lang="en-GB" sz="1600" b="0" i="0" u="none" strike="noStrike" dirty="0">
                <a:solidFill>
                  <a:srgbClr val="BFD6EF"/>
                </a:solidFill>
                <a:effectLst/>
                <a:latin typeface="Book Antiqua" panose="02040602050305030304" pitchFamily="18" charset="0"/>
              </a:rPr>
              <a:t>James no. 2 </a:t>
            </a:r>
            <a:r>
              <a:rPr lang="en-GB" sz="1600" dirty="0">
                <a:solidFill>
                  <a:srgbClr val="BFD6EF"/>
                </a:solidFill>
                <a:latin typeface="Book Antiqua" panose="02040602050305030304" pitchFamily="18" charset="0"/>
              </a:rPr>
              <a:t>you need like 10x the amount of CO</a:t>
            </a:r>
            <a:r>
              <a:rPr lang="en-GB" sz="1600" baseline="-25000" dirty="0">
                <a:solidFill>
                  <a:srgbClr val="BFD6EF"/>
                </a:solidFill>
                <a:latin typeface="Book Antiqua" panose="02040602050305030304" pitchFamily="18" charset="0"/>
              </a:rPr>
              <a:t>2</a:t>
            </a:r>
            <a:r>
              <a:rPr lang="en-GB" sz="1600" dirty="0">
                <a:solidFill>
                  <a:srgbClr val="BFD6EF"/>
                </a:solidFill>
                <a:latin typeface="Book Antiqua" panose="02040602050305030304" pitchFamily="18" charset="0"/>
              </a:rPr>
              <a:t> that you thought to make a runaway greenhouse so stop being so dramatic</a:t>
            </a:r>
          </a:p>
          <a:p>
            <a:pPr algn="r"/>
            <a:r>
              <a:rPr lang="en-GB" sz="1600" dirty="0">
                <a:solidFill>
                  <a:srgbClr val="BFD6EF"/>
                </a:solidFill>
                <a:latin typeface="Book Antiqua" panose="02040602050305030304" pitchFamily="18" charset="0"/>
              </a:rPr>
              <a:t>- Robert </a:t>
            </a:r>
            <a:r>
              <a:rPr lang="en-GB" sz="1600" dirty="0" err="1">
                <a:solidFill>
                  <a:srgbClr val="BFD6EF"/>
                </a:solidFill>
                <a:latin typeface="Book Antiqua" panose="02040602050305030304" pitchFamily="18" charset="0"/>
              </a:rPr>
              <a:t>Kunzig</a:t>
            </a:r>
            <a:endParaRPr lang="en-GB" dirty="0">
              <a:solidFill>
                <a:srgbClr val="BFD6EF"/>
              </a:solidFill>
              <a:latin typeface="Book Antiqua" panose="02040602050305030304" pitchFamily="18" charset="0"/>
            </a:endParaRPr>
          </a:p>
        </p:txBody>
      </p:sp>
      <p:sp>
        <p:nvSpPr>
          <p:cNvPr id="22" name="TextBox 21">
            <a:extLst>
              <a:ext uri="{FF2B5EF4-FFF2-40B4-BE49-F238E27FC236}">
                <a16:creationId xmlns:a16="http://schemas.microsoft.com/office/drawing/2014/main" id="{94AEB85C-8934-D52E-3935-76AD2B2305FD}"/>
              </a:ext>
            </a:extLst>
          </p:cNvPr>
          <p:cNvSpPr txBox="1"/>
          <p:nvPr/>
        </p:nvSpPr>
        <p:spPr>
          <a:xfrm>
            <a:off x="3303065" y="5553650"/>
            <a:ext cx="888385" cy="461665"/>
          </a:xfrm>
          <a:prstGeom prst="rect">
            <a:avLst/>
          </a:prstGeom>
          <a:noFill/>
        </p:spPr>
        <p:txBody>
          <a:bodyPr wrap="none" rtlCol="0">
            <a:spAutoFit/>
          </a:bodyPr>
          <a:lstStyle/>
          <a:p>
            <a:r>
              <a:rPr lang="en-GB" sz="2400" dirty="0">
                <a:solidFill>
                  <a:srgbClr val="BFD6EF"/>
                </a:solidFill>
                <a:latin typeface="Book Antiqua" panose="02040602050305030304" pitchFamily="18" charset="0"/>
              </a:rPr>
              <a:t>2013:</a:t>
            </a:r>
          </a:p>
        </p:txBody>
      </p:sp>
      <p:pic>
        <p:nvPicPr>
          <p:cNvPr id="24" name="Picture 23">
            <a:extLst>
              <a:ext uri="{FF2B5EF4-FFF2-40B4-BE49-F238E27FC236}">
                <a16:creationId xmlns:a16="http://schemas.microsoft.com/office/drawing/2014/main" id="{9F6A7CDB-E754-811E-65C8-0BF0C42C068B}"/>
              </a:ext>
            </a:extLst>
          </p:cNvPr>
          <p:cNvPicPr>
            <a:picLocks noChangeAspect="1"/>
          </p:cNvPicPr>
          <p:nvPr/>
        </p:nvPicPr>
        <p:blipFill>
          <a:blip r:embed="rId5">
            <a:alphaModFix amt="50000"/>
          </a:blip>
          <a:stretch>
            <a:fillRect/>
          </a:stretch>
        </p:blipFill>
        <p:spPr>
          <a:xfrm>
            <a:off x="2645567" y="-4601"/>
            <a:ext cx="6900864" cy="6900864"/>
          </a:xfrm>
          <a:prstGeom prst="rect">
            <a:avLst/>
          </a:prstGeom>
        </p:spPr>
      </p:pic>
      <p:sp>
        <p:nvSpPr>
          <p:cNvPr id="23" name="TextBox 22">
            <a:extLst>
              <a:ext uri="{FF2B5EF4-FFF2-40B4-BE49-F238E27FC236}">
                <a16:creationId xmlns:a16="http://schemas.microsoft.com/office/drawing/2014/main" id="{E63E640E-1E91-97DA-9D0D-B7B53F1C8F99}"/>
              </a:ext>
            </a:extLst>
          </p:cNvPr>
          <p:cNvSpPr txBox="1"/>
          <p:nvPr/>
        </p:nvSpPr>
        <p:spPr>
          <a:xfrm>
            <a:off x="0" y="1824478"/>
            <a:ext cx="12018567" cy="3046988"/>
          </a:xfrm>
          <a:prstGeom prst="rect">
            <a:avLst/>
          </a:prstGeom>
          <a:noFill/>
        </p:spPr>
        <p:txBody>
          <a:bodyPr wrap="square" rtlCol="0">
            <a:spAutoFit/>
          </a:bodyPr>
          <a:lstStyle/>
          <a:p>
            <a:pPr algn="ctr"/>
            <a:r>
              <a:rPr lang="en-GB" sz="9600" dirty="0" err="1">
                <a:latin typeface="Aharoni" panose="020B0604020202020204" pitchFamily="2" charset="-79"/>
                <a:cs typeface="Aharoni" panose="020B0604020202020204" pitchFamily="2" charset="-79"/>
              </a:rPr>
              <a:t>BuT</a:t>
            </a:r>
            <a:r>
              <a:rPr lang="en-GB" sz="9600" dirty="0">
                <a:latin typeface="Aharoni" panose="020B0604020202020204" pitchFamily="2" charset="-79"/>
                <a:cs typeface="Aharoni" panose="020B0604020202020204" pitchFamily="2" charset="-79"/>
              </a:rPr>
              <a:t> </a:t>
            </a:r>
            <a:r>
              <a:rPr lang="en-GB" sz="9600" dirty="0" err="1">
                <a:latin typeface="Aharoni" panose="020B0604020202020204" pitchFamily="2" charset="-79"/>
                <a:cs typeface="Aharoni" panose="020B0604020202020204" pitchFamily="2" charset="-79"/>
              </a:rPr>
              <a:t>wHaT</a:t>
            </a:r>
            <a:r>
              <a:rPr lang="en-GB" sz="9600" dirty="0">
                <a:latin typeface="Aharoni" panose="020B0604020202020204" pitchFamily="2" charset="-79"/>
                <a:cs typeface="Aharoni" panose="020B0604020202020204" pitchFamily="2" charset="-79"/>
              </a:rPr>
              <a:t> </a:t>
            </a:r>
            <a:r>
              <a:rPr lang="en-GB" sz="9600" dirty="0" err="1">
                <a:latin typeface="Aharoni" panose="020B0604020202020204" pitchFamily="2" charset="-79"/>
                <a:cs typeface="Aharoni" panose="020B0604020202020204" pitchFamily="2" charset="-79"/>
              </a:rPr>
              <a:t>abOUt</a:t>
            </a:r>
            <a:r>
              <a:rPr lang="en-GB" sz="9600" dirty="0">
                <a:latin typeface="Aharoni" panose="020B0604020202020204" pitchFamily="2" charset="-79"/>
                <a:cs typeface="Aharoni" panose="020B0604020202020204" pitchFamily="2" charset="-79"/>
              </a:rPr>
              <a:t> </a:t>
            </a:r>
            <a:r>
              <a:rPr lang="en-GB" sz="9600" dirty="0" err="1">
                <a:latin typeface="Aharoni" panose="020B0604020202020204" pitchFamily="2" charset="-79"/>
                <a:cs typeface="Aharoni" panose="020B0604020202020204" pitchFamily="2" charset="-79"/>
              </a:rPr>
              <a:t>iN</a:t>
            </a:r>
            <a:r>
              <a:rPr lang="en-GB" sz="9600" dirty="0">
                <a:latin typeface="Aharoni" panose="020B0604020202020204" pitchFamily="2" charset="-79"/>
                <a:cs typeface="Aharoni" panose="020B0604020202020204" pitchFamily="2" charset="-79"/>
              </a:rPr>
              <a:t> an </a:t>
            </a:r>
            <a:r>
              <a:rPr lang="en-GB" sz="9600" dirty="0" err="1">
                <a:latin typeface="Aharoni" panose="020B0604020202020204" pitchFamily="2" charset="-79"/>
                <a:cs typeface="Aharoni" panose="020B0604020202020204" pitchFamily="2" charset="-79"/>
              </a:rPr>
              <a:t>BiLLiOn</a:t>
            </a:r>
            <a:r>
              <a:rPr lang="en-GB" sz="9600" dirty="0">
                <a:latin typeface="Aharoni" panose="020B0604020202020204" pitchFamily="2" charset="-79"/>
                <a:cs typeface="Aharoni" panose="020B0604020202020204" pitchFamily="2" charset="-79"/>
              </a:rPr>
              <a:t> </a:t>
            </a:r>
            <a:r>
              <a:rPr lang="en-GB" sz="9600" dirty="0" err="1">
                <a:latin typeface="Aharoni" panose="020B0604020202020204" pitchFamily="2" charset="-79"/>
                <a:cs typeface="Aharoni" panose="020B0604020202020204" pitchFamily="2" charset="-79"/>
              </a:rPr>
              <a:t>YeArs</a:t>
            </a:r>
            <a:r>
              <a:rPr lang="en-GB" sz="9600" dirty="0">
                <a:latin typeface="Aharoni" panose="020B0604020202020204" pitchFamily="2" charset="-79"/>
                <a:cs typeface="Aharoni" panose="020B0604020202020204" pitchFamily="2" charset="-79"/>
              </a:rPr>
              <a:t>?</a:t>
            </a:r>
          </a:p>
        </p:txBody>
      </p:sp>
      <p:sp>
        <p:nvSpPr>
          <p:cNvPr id="10" name="Oval 9">
            <a:extLst>
              <a:ext uri="{FF2B5EF4-FFF2-40B4-BE49-F238E27FC236}">
                <a16:creationId xmlns:a16="http://schemas.microsoft.com/office/drawing/2014/main" id="{ADE56F16-9597-8139-387F-22A9C60C091C}"/>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57E7E50-FF43-4117-E9B6-5769B0B089EA}"/>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E9A346D-41CD-D19A-D42F-D7356140D22E}"/>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CB6343BC-AD01-0AA9-80F8-3DF7737A7CCD}"/>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59086FD8-37DE-AD67-6E59-E88981E2BF5B}"/>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F8F1A687-5729-1F32-12E6-0258BC4AD7DD}"/>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3AFA8E83-9EBD-B35B-9574-FA512CBBE192}"/>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DA6CD084-FB68-F811-C1A6-5E664CB64C66}"/>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9DC69917-FFC0-4A01-1C27-F01461B3745C}"/>
              </a:ext>
            </a:extLst>
          </p:cNvPr>
          <p:cNvSpPr/>
          <p:nvPr/>
        </p:nvSpPr>
        <p:spPr>
          <a:xfrm>
            <a:off x="1594365"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D8250989-43A0-5FF5-30E1-6212B119235E}"/>
              </a:ext>
            </a:extLst>
          </p:cNvPr>
          <p:cNvSpPr/>
          <p:nvPr/>
        </p:nvSpPr>
        <p:spPr>
          <a:xfrm>
            <a:off x="1736034"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B3413232-43D5-6359-2971-261CF1C7167E}"/>
              </a:ext>
            </a:extLst>
          </p:cNvPr>
          <p:cNvSpPr/>
          <p:nvPr/>
        </p:nvSpPr>
        <p:spPr>
          <a:xfrm>
            <a:off x="1877703"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0CE2BE5D-4DEE-4DE0-3CE8-F7E6D5C46963}"/>
              </a:ext>
            </a:extLst>
          </p:cNvPr>
          <p:cNvSpPr/>
          <p:nvPr/>
        </p:nvSpPr>
        <p:spPr>
          <a:xfrm>
            <a:off x="2019754"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65F5321F-C6E3-A0BF-FB5D-CF3798EAFD8E}"/>
              </a:ext>
            </a:extLst>
          </p:cNvPr>
          <p:cNvSpPr/>
          <p:nvPr/>
        </p:nvSpPr>
        <p:spPr>
          <a:xfrm>
            <a:off x="216061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E820A4CB-0C26-B615-91B2-84634CC64E64}"/>
              </a:ext>
            </a:extLst>
          </p:cNvPr>
          <p:cNvSpPr/>
          <p:nvPr/>
        </p:nvSpPr>
        <p:spPr>
          <a:xfrm>
            <a:off x="238315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BF5288C4-7BE0-6904-8C41-C84D859BBD88}"/>
              </a:ext>
            </a:extLst>
          </p:cNvPr>
          <p:cNvSpPr/>
          <p:nvPr/>
        </p:nvSpPr>
        <p:spPr>
          <a:xfrm>
            <a:off x="252881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90A54C71-1D23-2C8B-5DA4-DF0C50590110}"/>
              </a:ext>
            </a:extLst>
          </p:cNvPr>
          <p:cNvSpPr/>
          <p:nvPr/>
        </p:nvSpPr>
        <p:spPr>
          <a:xfrm>
            <a:off x="267448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5BE18368-557F-4564-F276-EC167FBBF63F}"/>
              </a:ext>
            </a:extLst>
          </p:cNvPr>
          <p:cNvSpPr/>
          <p:nvPr/>
        </p:nvSpPr>
        <p:spPr>
          <a:xfrm>
            <a:off x="2816157"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9ABCD98E-0698-CC84-A79E-58955A338450}"/>
              </a:ext>
            </a:extLst>
          </p:cNvPr>
          <p:cNvSpPr/>
          <p:nvPr/>
        </p:nvSpPr>
        <p:spPr>
          <a:xfrm>
            <a:off x="2957826"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5527BD34-7155-C314-832C-81E28D03B005}"/>
              </a:ext>
            </a:extLst>
          </p:cNvPr>
          <p:cNvSpPr/>
          <p:nvPr/>
        </p:nvSpPr>
        <p:spPr>
          <a:xfrm>
            <a:off x="3092232"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AC179256-5ABB-F7F9-7252-729E858276C0}"/>
              </a:ext>
            </a:extLst>
          </p:cNvPr>
          <p:cNvSpPr/>
          <p:nvPr/>
        </p:nvSpPr>
        <p:spPr>
          <a:xfrm>
            <a:off x="3314763"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7963864A-AC20-C6B0-55CA-FBF5F7B0976A}"/>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BE8AF615-E9FB-3248-ED81-3047DFA67F1D}"/>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B8A04FC2-28DA-5E48-7EEE-6D354E414F7A}"/>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77D0AC12-A2AE-E16E-93B3-6D103F79B05A}"/>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8C8310D0-0914-0B88-549B-391468B9D811}"/>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7AEA730C-D76A-192C-E883-7BEDF4810B66}"/>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D6A21728-5D1E-FB46-D7A9-BA79754F7B2C}"/>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8CF04B3D-78E7-F2FC-5675-52AC908B2441}"/>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6C12195B-D49C-E380-E6B5-F49C064828C1}"/>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5F92E43E-60B2-2018-9F96-732BE22579E8}"/>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8A33EEBC-4244-C8E8-D73B-815ECC3BBF76}"/>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8A064CE0-21BE-ED39-F4D1-98833FBD038A}"/>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F7A39977-62F5-5DC9-4C80-B138B5DD1EAE}"/>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A402DE3A-3793-85A8-5485-EFC973C57F7F}"/>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DBB0E0C8-3A4C-2F0F-74AD-BFC5702500E9}"/>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24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3500" fill="hold"/>
                                        <p:tgtEl>
                                          <p:spTgt spid="24"/>
                                        </p:tgtEl>
                                        <p:attrNameLst>
                                          <p:attrName>ppt_w</p:attrName>
                                        </p:attrNameLst>
                                      </p:cBhvr>
                                      <p:tavLst>
                                        <p:tav tm="0">
                                          <p:val>
                                            <p:fltVal val="0"/>
                                          </p:val>
                                        </p:tav>
                                        <p:tav tm="100000">
                                          <p:val>
                                            <p:strVal val="#ppt_w"/>
                                          </p:val>
                                        </p:tav>
                                      </p:tavLst>
                                    </p:anim>
                                    <p:anim calcmode="lin" valueType="num">
                                      <p:cBhvr>
                                        <p:cTn id="28" dur="3500" fill="hold"/>
                                        <p:tgtEl>
                                          <p:spTgt spid="24"/>
                                        </p:tgtEl>
                                        <p:attrNameLst>
                                          <p:attrName>ppt_h</p:attrName>
                                        </p:attrNameLst>
                                      </p:cBhvr>
                                      <p:tavLst>
                                        <p:tav tm="0">
                                          <p:val>
                                            <p:fltVal val="0"/>
                                          </p:val>
                                        </p:tav>
                                        <p:tav tm="100000">
                                          <p:val>
                                            <p:strVal val="#ppt_h"/>
                                          </p:val>
                                        </p:tav>
                                      </p:tavLst>
                                    </p:anim>
                                    <p:animEffect transition="in" filter="fade">
                                      <p:cBhvr>
                                        <p:cTn id="29" dur="3500"/>
                                        <p:tgtEl>
                                          <p:spTgt spid="24"/>
                                        </p:tgtEl>
                                      </p:cBhvr>
                                    </p:animEffect>
                                  </p:childTnLst>
                                </p:cTn>
                              </p:par>
                              <p:par>
                                <p:cTn id="30" presetID="1" presetClass="exit" presetSubtype="0" fill="hold" nodeType="withEffect">
                                  <p:stCondLst>
                                    <p:cond delay="2500"/>
                                  </p:stCondLst>
                                  <p:childTnLst>
                                    <p:set>
                                      <p:cBhvr>
                                        <p:cTn id="31" dur="1" fill="hold">
                                          <p:stCondLst>
                                            <p:cond delay="0"/>
                                          </p:stCondLst>
                                        </p:cTn>
                                        <p:tgtEl>
                                          <p:spTgt spid="2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12" grpId="0"/>
      <p:bldP spid="14" grpId="0"/>
      <p:bldP spid="16" grpId="0"/>
      <p:bldP spid="20"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TextBox 1047">
            <a:extLst>
              <a:ext uri="{FF2B5EF4-FFF2-40B4-BE49-F238E27FC236}">
                <a16:creationId xmlns:a16="http://schemas.microsoft.com/office/drawing/2014/main" id="{8B7BA2B7-A319-5E2A-3AC1-8B545D05786D}"/>
              </a:ext>
            </a:extLst>
          </p:cNvPr>
          <p:cNvSpPr txBox="1"/>
          <p:nvPr/>
        </p:nvSpPr>
        <p:spPr>
          <a:xfrm>
            <a:off x="98796" y="5767693"/>
            <a:ext cx="12093204" cy="1092607"/>
          </a:xfrm>
          <a:prstGeom prst="rect">
            <a:avLst/>
          </a:prstGeom>
          <a:noFill/>
        </p:spPr>
        <p:txBody>
          <a:bodyPr wrap="square">
            <a:spAutoFit/>
          </a:bodyPr>
          <a:lstStyle/>
          <a:p>
            <a:pPr marL="457200" indent="-457200">
              <a:spcAft>
                <a:spcPts val="800"/>
              </a:spcAft>
            </a:pPr>
            <a:r>
              <a:rPr lang="en-US" sz="900" dirty="0">
                <a:solidFill>
                  <a:srgbClr val="5994D5"/>
                </a:solidFill>
                <a:effectLst/>
                <a:latin typeface="Calibri" panose="020F0502020204030204" pitchFamily="34" charset="0"/>
                <a:ea typeface="Calibri" panose="020F0502020204030204" pitchFamily="34" charset="0"/>
              </a:rPr>
              <a:t>BAJŽELJ, B. &amp; RICHARDS, K. S. 2014. The positive feedback loop between the impacts of climate change and agricultural expansion and relocation. </a:t>
            </a:r>
            <a:r>
              <a:rPr lang="en-US" sz="900" i="1" dirty="0">
                <a:solidFill>
                  <a:srgbClr val="5994D5"/>
                </a:solidFill>
                <a:effectLst/>
                <a:latin typeface="Calibri" panose="020F0502020204030204" pitchFamily="34" charset="0"/>
                <a:ea typeface="Calibri" panose="020F0502020204030204" pitchFamily="34" charset="0"/>
              </a:rPr>
              <a:t>Land,</a:t>
            </a:r>
            <a:r>
              <a:rPr lang="en-US" sz="900" dirty="0">
                <a:solidFill>
                  <a:srgbClr val="5994D5"/>
                </a:solidFill>
                <a:effectLst/>
                <a:latin typeface="Calibri" panose="020F0502020204030204" pitchFamily="34" charset="0"/>
                <a:ea typeface="Calibri" panose="020F0502020204030204" pitchFamily="34" charset="0"/>
              </a:rPr>
              <a:t> 3</a:t>
            </a:r>
            <a:r>
              <a:rPr lang="en-US" sz="900" b="1" dirty="0">
                <a:solidFill>
                  <a:srgbClr val="5994D5"/>
                </a:solidFill>
                <a:effectLst/>
                <a:latin typeface="Calibri" panose="020F0502020204030204" pitchFamily="34" charset="0"/>
                <a:ea typeface="Calibri" panose="020F0502020204030204" pitchFamily="34" charset="0"/>
              </a:rPr>
              <a:t>,</a:t>
            </a:r>
            <a:r>
              <a:rPr lang="en-US" sz="900" dirty="0">
                <a:solidFill>
                  <a:srgbClr val="5994D5"/>
                </a:solidFill>
                <a:effectLst/>
                <a:latin typeface="Calibri" panose="020F0502020204030204" pitchFamily="34" charset="0"/>
                <a:ea typeface="Calibri" panose="020F0502020204030204" pitchFamily="34" charset="0"/>
              </a:rPr>
              <a:t> 898-916.</a:t>
            </a:r>
          </a:p>
          <a:p>
            <a:pPr marL="457200" indent="-457200">
              <a:spcAft>
                <a:spcPts val="800"/>
              </a:spcAft>
            </a:pPr>
            <a:r>
              <a:rPr lang="en-US" sz="900" dirty="0">
                <a:solidFill>
                  <a:srgbClr val="5994D5"/>
                </a:solidFill>
                <a:effectLst/>
                <a:latin typeface="Calibri" panose="020F0502020204030204" pitchFamily="34" charset="0"/>
                <a:ea typeface="Calibri" panose="020F0502020204030204" pitchFamily="34" charset="0"/>
              </a:rPr>
              <a:t>FRAEDRICH, K. 1979. Catastrophes and resilience of a zero‐dimensional climate system with ice‐albedo and greenhouse feedback. </a:t>
            </a:r>
            <a:r>
              <a:rPr lang="en-US" sz="900" i="1" dirty="0">
                <a:solidFill>
                  <a:srgbClr val="5994D5"/>
                </a:solidFill>
                <a:effectLst/>
                <a:latin typeface="Calibri" panose="020F0502020204030204" pitchFamily="34" charset="0"/>
                <a:ea typeface="Calibri" panose="020F0502020204030204" pitchFamily="34" charset="0"/>
              </a:rPr>
              <a:t>Quarterly Journal of the Royal Meteorological Society,</a:t>
            </a:r>
            <a:r>
              <a:rPr lang="en-US" sz="900" dirty="0">
                <a:solidFill>
                  <a:srgbClr val="5994D5"/>
                </a:solidFill>
                <a:effectLst/>
                <a:latin typeface="Calibri" panose="020F0502020204030204" pitchFamily="34" charset="0"/>
                <a:ea typeface="Calibri" panose="020F0502020204030204" pitchFamily="34" charset="0"/>
              </a:rPr>
              <a:t> 105</a:t>
            </a:r>
            <a:r>
              <a:rPr lang="en-US" sz="900" b="1" dirty="0">
                <a:solidFill>
                  <a:srgbClr val="5994D5"/>
                </a:solidFill>
                <a:effectLst/>
                <a:latin typeface="Calibri" panose="020F0502020204030204" pitchFamily="34" charset="0"/>
                <a:ea typeface="Calibri" panose="020F0502020204030204" pitchFamily="34" charset="0"/>
              </a:rPr>
              <a:t>,</a:t>
            </a:r>
            <a:r>
              <a:rPr lang="en-US" sz="900" dirty="0">
                <a:solidFill>
                  <a:srgbClr val="5994D5"/>
                </a:solidFill>
                <a:effectLst/>
                <a:latin typeface="Calibri" panose="020F0502020204030204" pitchFamily="34" charset="0"/>
                <a:ea typeface="Calibri" panose="020F0502020204030204" pitchFamily="34" charset="0"/>
              </a:rPr>
              <a:t> 147-167.</a:t>
            </a:r>
            <a:endParaRPr lang="en-GB" sz="900" dirty="0">
              <a:solidFill>
                <a:srgbClr val="5994D5"/>
              </a:solidFill>
              <a:effectLst/>
              <a:latin typeface="Calibri" panose="020F0502020204030204" pitchFamily="34" charset="0"/>
              <a:ea typeface="Calibri" panose="020F0502020204030204" pitchFamily="34" charset="0"/>
            </a:endParaRPr>
          </a:p>
          <a:p>
            <a:pPr marL="457200" indent="-457200">
              <a:spcAft>
                <a:spcPts val="800"/>
              </a:spcAft>
            </a:pPr>
            <a:r>
              <a:rPr lang="en-US" sz="900" dirty="0">
                <a:solidFill>
                  <a:srgbClr val="5994D5"/>
                </a:solidFill>
                <a:effectLst/>
                <a:latin typeface="Calibri" panose="020F0502020204030204" pitchFamily="34" charset="0"/>
                <a:ea typeface="Calibri" panose="020F0502020204030204" pitchFamily="34" charset="0"/>
              </a:rPr>
              <a:t>LE QUÉRÉ, C., TAKAHASHI, T., BUITENHUIS, E. T., RÖDENBECK, C. &amp; SUTHERLAND, S. C. 2010. Impact of climate change and variability on the global oceanic sink of CO2. </a:t>
            </a:r>
            <a:r>
              <a:rPr lang="en-US" sz="900" i="1" dirty="0">
                <a:solidFill>
                  <a:srgbClr val="5994D5"/>
                </a:solidFill>
                <a:effectLst/>
                <a:latin typeface="Calibri" panose="020F0502020204030204" pitchFamily="34" charset="0"/>
                <a:ea typeface="Calibri" panose="020F0502020204030204" pitchFamily="34" charset="0"/>
              </a:rPr>
              <a:t>Global Biogeochemical Cycles,</a:t>
            </a:r>
            <a:r>
              <a:rPr lang="en-US" sz="900" dirty="0">
                <a:solidFill>
                  <a:srgbClr val="5994D5"/>
                </a:solidFill>
                <a:effectLst/>
                <a:latin typeface="Calibri" panose="020F0502020204030204" pitchFamily="34" charset="0"/>
                <a:ea typeface="Calibri" panose="020F0502020204030204" pitchFamily="34" charset="0"/>
              </a:rPr>
              <a:t> 24.</a:t>
            </a:r>
            <a:endParaRPr lang="en-GB" sz="900" dirty="0">
              <a:solidFill>
                <a:srgbClr val="5994D5"/>
              </a:solidFill>
              <a:effectLst/>
              <a:latin typeface="Calibri" panose="020F0502020204030204" pitchFamily="34" charset="0"/>
              <a:ea typeface="Calibri" panose="020F0502020204030204" pitchFamily="34" charset="0"/>
            </a:endParaRPr>
          </a:p>
          <a:p>
            <a:pPr marL="457200" indent="-457200">
              <a:spcAft>
                <a:spcPts val="800"/>
              </a:spcAft>
            </a:pPr>
            <a:r>
              <a:rPr lang="en-US" sz="900" dirty="0">
                <a:solidFill>
                  <a:srgbClr val="5994D5"/>
                </a:solidFill>
                <a:effectLst/>
                <a:latin typeface="Calibri" panose="020F0502020204030204" pitchFamily="34" charset="0"/>
                <a:ea typeface="Calibri" panose="020F0502020204030204" pitchFamily="34" charset="0"/>
              </a:rPr>
              <a:t>SCHÄDEL, C., BADER, M. K.-F., SCHUUR, E. A., BIASI, C., BRACHO, R., ČAPEK, P., DE BAETS, S., DIÁKOVÁ, K., ERNAKOVICH, J. &amp; ESTOP-ARAGONES, C. 2016. Potential carbon emissions dominated by carbon dioxide from thawed permafrost soils. </a:t>
            </a:r>
            <a:r>
              <a:rPr lang="en-US" sz="900" i="1" dirty="0">
                <a:solidFill>
                  <a:srgbClr val="5994D5"/>
                </a:solidFill>
                <a:effectLst/>
                <a:latin typeface="Calibri" panose="020F0502020204030204" pitchFamily="34" charset="0"/>
                <a:ea typeface="Calibri" panose="020F0502020204030204" pitchFamily="34" charset="0"/>
              </a:rPr>
              <a:t>Nature climate change,</a:t>
            </a:r>
            <a:r>
              <a:rPr lang="en-US" sz="900" dirty="0">
                <a:solidFill>
                  <a:srgbClr val="5994D5"/>
                </a:solidFill>
                <a:effectLst/>
                <a:latin typeface="Calibri" panose="020F0502020204030204" pitchFamily="34" charset="0"/>
                <a:ea typeface="Calibri" panose="020F0502020204030204" pitchFamily="34" charset="0"/>
              </a:rPr>
              <a:t> 6</a:t>
            </a:r>
            <a:r>
              <a:rPr lang="en-US" sz="900" b="1" dirty="0">
                <a:solidFill>
                  <a:srgbClr val="5994D5"/>
                </a:solidFill>
                <a:effectLst/>
                <a:latin typeface="Calibri" panose="020F0502020204030204" pitchFamily="34" charset="0"/>
                <a:ea typeface="Calibri" panose="020F0502020204030204" pitchFamily="34" charset="0"/>
              </a:rPr>
              <a:t>,</a:t>
            </a:r>
            <a:r>
              <a:rPr lang="en-US" sz="900" dirty="0">
                <a:solidFill>
                  <a:srgbClr val="5994D5"/>
                </a:solidFill>
                <a:effectLst/>
                <a:latin typeface="Calibri" panose="020F0502020204030204" pitchFamily="34" charset="0"/>
                <a:ea typeface="Calibri" panose="020F0502020204030204" pitchFamily="34" charset="0"/>
              </a:rPr>
              <a:t> 950-953.</a:t>
            </a:r>
            <a:endParaRPr lang="en-GB" sz="900" dirty="0">
              <a:solidFill>
                <a:srgbClr val="5994D5"/>
              </a:solidFill>
              <a:effectLst/>
              <a:latin typeface="Calibri" panose="020F0502020204030204" pitchFamily="34" charset="0"/>
              <a:ea typeface="Calibri" panose="020F0502020204030204" pitchFamily="34" charset="0"/>
            </a:endParaRPr>
          </a:p>
        </p:txBody>
      </p:sp>
      <p:sp>
        <p:nvSpPr>
          <p:cNvPr id="3" name="Content Placeholder 2">
            <a:extLst>
              <a:ext uri="{FF2B5EF4-FFF2-40B4-BE49-F238E27FC236}">
                <a16:creationId xmlns:a16="http://schemas.microsoft.com/office/drawing/2014/main" id="{BCBDD25D-444E-516F-71D0-930051148E7A}"/>
              </a:ext>
            </a:extLst>
          </p:cNvPr>
          <p:cNvSpPr>
            <a:spLocks noGrp="1"/>
          </p:cNvSpPr>
          <p:nvPr>
            <p:ph idx="1"/>
          </p:nvPr>
        </p:nvSpPr>
        <p:spPr>
          <a:xfrm>
            <a:off x="838200" y="1636882"/>
            <a:ext cx="10515600" cy="4351338"/>
          </a:xfrm>
        </p:spPr>
        <p:txBody>
          <a:bodyPr>
            <a:normAutofit/>
          </a:bodyPr>
          <a:lstStyle/>
          <a:p>
            <a:pPr marL="0" indent="0">
              <a:buNone/>
            </a:pPr>
            <a:r>
              <a:rPr lang="en-GB" sz="2400" dirty="0">
                <a:solidFill>
                  <a:srgbClr val="5994D5"/>
                </a:solidFill>
                <a:latin typeface="Book Antiqua" panose="02040602050305030304" pitchFamily="18" charset="0"/>
              </a:rPr>
              <a:t>2. Smaller positive feedback loops</a:t>
            </a:r>
          </a:p>
        </p:txBody>
      </p:sp>
      <p:sp>
        <p:nvSpPr>
          <p:cNvPr id="5" name="TextBox 4">
            <a:extLst>
              <a:ext uri="{FF2B5EF4-FFF2-40B4-BE49-F238E27FC236}">
                <a16:creationId xmlns:a16="http://schemas.microsoft.com/office/drawing/2014/main" id="{AC0978C0-E308-419B-9022-BC92A6EADD2B}"/>
              </a:ext>
            </a:extLst>
          </p:cNvPr>
          <p:cNvSpPr txBox="1"/>
          <p:nvPr/>
        </p:nvSpPr>
        <p:spPr>
          <a:xfrm>
            <a:off x="2341102" y="1843222"/>
            <a:ext cx="8115300" cy="1200329"/>
          </a:xfrm>
          <a:prstGeom prst="rect">
            <a:avLst/>
          </a:prstGeom>
          <a:noFill/>
        </p:spPr>
        <p:txBody>
          <a:bodyPr wrap="square">
            <a:spAutoFit/>
          </a:bodyPr>
          <a:lstStyle/>
          <a:p>
            <a:pPr algn="ctr"/>
            <a:r>
              <a:rPr lang="en-GB" sz="1800" b="0" i="0" u="none" strike="noStrike" dirty="0">
                <a:solidFill>
                  <a:srgbClr val="000000"/>
                </a:solidFill>
                <a:effectLst/>
                <a:latin typeface="Arial" panose="020B0604020202020204" pitchFamily="34" charset="0"/>
              </a:rPr>
              <a:t>James Hansen, a prominent climate scientist has said “if we burn all reserves of oil, gas and coal, there is a substantial chance that we will initiate the runaway greenhouse. If we also burn the tar sands and tar shale, I believe the Venus syndrome is a dead certainty” (Hansen 2010).</a:t>
            </a:r>
            <a:endParaRPr lang="en-GB" dirty="0"/>
          </a:p>
        </p:txBody>
      </p:sp>
      <p:sp>
        <p:nvSpPr>
          <p:cNvPr id="22" name="Title 1">
            <a:extLst>
              <a:ext uri="{FF2B5EF4-FFF2-40B4-BE49-F238E27FC236}">
                <a16:creationId xmlns:a16="http://schemas.microsoft.com/office/drawing/2014/main" id="{AF30255C-EE0C-5934-0275-A2A7454F8634}"/>
              </a:ext>
            </a:extLst>
          </p:cNvPr>
          <p:cNvSpPr>
            <a:spLocks noGrp="1"/>
          </p:cNvSpPr>
          <p:nvPr>
            <p:ph type="title"/>
          </p:nvPr>
        </p:nvSpPr>
        <p:spPr>
          <a:xfrm>
            <a:off x="838200" y="365125"/>
            <a:ext cx="10515600" cy="1325563"/>
          </a:xfrm>
        </p:spPr>
        <p:txBody>
          <a:bodyPr/>
          <a:lstStyle/>
          <a:p>
            <a:r>
              <a:rPr lang="en-GB" dirty="0">
                <a:solidFill>
                  <a:srgbClr val="BFD6EF"/>
                </a:solidFill>
                <a:latin typeface="Book Antiqua" panose="02040602050305030304" pitchFamily="18" charset="0"/>
                <a:cs typeface="Dubai Medium" panose="020B0603030403030204" pitchFamily="34" charset="-78"/>
              </a:rPr>
              <a:t>Runaway Greenhouse and Climate Crisis</a:t>
            </a:r>
          </a:p>
        </p:txBody>
      </p:sp>
      <p:pic>
        <p:nvPicPr>
          <p:cNvPr id="1026" name="Picture 2" descr="What is Permafrost, Melting Effects, and How to Stop it | NRDC">
            <a:extLst>
              <a:ext uri="{FF2B5EF4-FFF2-40B4-BE49-F238E27FC236}">
                <a16:creationId xmlns:a16="http://schemas.microsoft.com/office/drawing/2014/main" id="{719DC250-6ED2-4B5F-3234-5DC58E47E5F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utout/>
                    </a14:imgEffect>
                    <a14:imgEffect>
                      <a14:brightnessContrast bright="-40000"/>
                    </a14:imgEffect>
                  </a14:imgLayer>
                </a14:imgProps>
              </a:ext>
              <a:ext uri="{28A0092B-C50C-407E-A947-70E740481C1C}">
                <a14:useLocalDpi xmlns:a14="http://schemas.microsoft.com/office/drawing/2010/main" val="0"/>
              </a:ext>
            </a:extLst>
          </a:blip>
          <a:srcRect l="2266" r="36633" b="8137"/>
          <a:stretch/>
        </p:blipFill>
        <p:spPr bwMode="auto">
          <a:xfrm>
            <a:off x="1086028" y="2583792"/>
            <a:ext cx="2259676" cy="2259675"/>
          </a:xfrm>
          <a:prstGeom prst="rect">
            <a:avLst/>
          </a:prstGeom>
          <a:noFill/>
          <a:extLst>
            <a:ext uri="{909E8E84-426E-40DD-AFC4-6F175D3DCCD1}">
              <a14:hiddenFill xmlns:a14="http://schemas.microsoft.com/office/drawing/2010/main">
                <a:solidFill>
                  <a:srgbClr val="FFFFFF"/>
                </a:solidFill>
              </a14:hiddenFill>
            </a:ext>
          </a:extLst>
        </p:spPr>
      </p:pic>
      <p:sp>
        <p:nvSpPr>
          <p:cNvPr id="20" name="Half Frame 19">
            <a:extLst>
              <a:ext uri="{FF2B5EF4-FFF2-40B4-BE49-F238E27FC236}">
                <a16:creationId xmlns:a16="http://schemas.microsoft.com/office/drawing/2014/main" id="{A01A1AD1-BE45-2F84-EDB7-BF89734D6965}"/>
              </a:ext>
            </a:extLst>
          </p:cNvPr>
          <p:cNvSpPr/>
          <p:nvPr/>
        </p:nvSpPr>
        <p:spPr>
          <a:xfrm>
            <a:off x="1002376" y="2520005"/>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Half Frame 22">
            <a:extLst>
              <a:ext uri="{FF2B5EF4-FFF2-40B4-BE49-F238E27FC236}">
                <a16:creationId xmlns:a16="http://schemas.microsoft.com/office/drawing/2014/main" id="{5A44807D-74E0-12FE-0BFF-FBA096A71D09}"/>
              </a:ext>
            </a:extLst>
          </p:cNvPr>
          <p:cNvSpPr/>
          <p:nvPr/>
        </p:nvSpPr>
        <p:spPr>
          <a:xfrm rot="5400000">
            <a:off x="3232296" y="2520005"/>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Half Frame 25">
            <a:extLst>
              <a:ext uri="{FF2B5EF4-FFF2-40B4-BE49-F238E27FC236}">
                <a16:creationId xmlns:a16="http://schemas.microsoft.com/office/drawing/2014/main" id="{EF6D8049-2FF9-D95F-06CA-D0B8F4481502}"/>
              </a:ext>
            </a:extLst>
          </p:cNvPr>
          <p:cNvSpPr/>
          <p:nvPr/>
        </p:nvSpPr>
        <p:spPr>
          <a:xfrm flipV="1">
            <a:off x="1011437" y="4745329"/>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Half Frame 27">
            <a:extLst>
              <a:ext uri="{FF2B5EF4-FFF2-40B4-BE49-F238E27FC236}">
                <a16:creationId xmlns:a16="http://schemas.microsoft.com/office/drawing/2014/main" id="{69A73900-3058-C110-6918-ECC7DD2524AB}"/>
              </a:ext>
            </a:extLst>
          </p:cNvPr>
          <p:cNvSpPr/>
          <p:nvPr/>
        </p:nvSpPr>
        <p:spPr>
          <a:xfrm rot="16200000" flipV="1">
            <a:off x="3232296" y="4757425"/>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Box 28">
            <a:extLst>
              <a:ext uri="{FF2B5EF4-FFF2-40B4-BE49-F238E27FC236}">
                <a16:creationId xmlns:a16="http://schemas.microsoft.com/office/drawing/2014/main" id="{8519A9F4-4C6A-6E63-A67D-14C0260B2526}"/>
              </a:ext>
            </a:extLst>
          </p:cNvPr>
          <p:cNvSpPr txBox="1"/>
          <p:nvPr/>
        </p:nvSpPr>
        <p:spPr>
          <a:xfrm>
            <a:off x="1050539" y="3087941"/>
            <a:ext cx="2286196" cy="1200329"/>
          </a:xfrm>
          <a:prstGeom prst="rect">
            <a:avLst/>
          </a:prstGeom>
          <a:noFill/>
        </p:spPr>
        <p:txBody>
          <a:bodyPr wrap="square" rtlCol="0">
            <a:spAutoFit/>
          </a:bodyPr>
          <a:lstStyle/>
          <a:p>
            <a:pPr algn="ctr"/>
            <a:r>
              <a:rPr lang="en-GB" sz="2400" dirty="0">
                <a:solidFill>
                  <a:srgbClr val="BFD6EF"/>
                </a:solidFill>
                <a:latin typeface="Book Antiqua" panose="02040602050305030304" pitchFamily="18" charset="0"/>
              </a:rPr>
              <a:t>Carbon dioxide and methane in permafrost</a:t>
            </a:r>
          </a:p>
        </p:txBody>
      </p:sp>
      <p:pic>
        <p:nvPicPr>
          <p:cNvPr id="1028" name="Picture 4" descr="Top 5 Biggest Combine Harvesters">
            <a:extLst>
              <a:ext uri="{FF2B5EF4-FFF2-40B4-BE49-F238E27FC236}">
                <a16:creationId xmlns:a16="http://schemas.microsoft.com/office/drawing/2014/main" id="{22FD9BBC-B8B8-867A-7549-DB707F64C7E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Cutout/>
                    </a14:imgEffect>
                    <a14:imgEffect>
                      <a14:brightnessContrast bright="-40000"/>
                    </a14:imgEffect>
                  </a14:imgLayer>
                </a14:imgProps>
              </a:ext>
              <a:ext uri="{28A0092B-C50C-407E-A947-70E740481C1C}">
                <a14:useLocalDpi xmlns:a14="http://schemas.microsoft.com/office/drawing/2010/main" val="0"/>
              </a:ext>
            </a:extLst>
          </a:blip>
          <a:srcRect r="34450"/>
          <a:stretch/>
        </p:blipFill>
        <p:spPr bwMode="auto">
          <a:xfrm>
            <a:off x="3719061" y="2583790"/>
            <a:ext cx="2239200" cy="227592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80B9BE01-95C0-1E09-6CD2-DF34022EAB83}"/>
              </a:ext>
            </a:extLst>
          </p:cNvPr>
          <p:cNvSpPr txBox="1"/>
          <p:nvPr/>
        </p:nvSpPr>
        <p:spPr>
          <a:xfrm>
            <a:off x="2675226" y="4713034"/>
            <a:ext cx="1276063" cy="184666"/>
          </a:xfrm>
          <a:prstGeom prst="rect">
            <a:avLst/>
          </a:prstGeom>
          <a:noFill/>
        </p:spPr>
        <p:txBody>
          <a:bodyPr wrap="square">
            <a:spAutoFit/>
          </a:bodyPr>
          <a:lstStyle/>
          <a:p>
            <a:pPr algn="l"/>
            <a:r>
              <a:rPr lang="en-GB" sz="600" b="0" i="0" dirty="0">
                <a:solidFill>
                  <a:srgbClr val="999999">
                    <a:alpha val="52000"/>
                  </a:srgbClr>
                </a:solidFill>
                <a:effectLst/>
                <a:latin typeface="Knockout 31 A"/>
              </a:rPr>
              <a:t>Jeff </a:t>
            </a:r>
            <a:r>
              <a:rPr lang="en-GB" sz="600" b="0" i="0" dirty="0" err="1">
                <a:solidFill>
                  <a:srgbClr val="999999">
                    <a:alpha val="52000"/>
                  </a:srgbClr>
                </a:solidFill>
                <a:effectLst/>
                <a:latin typeface="Knockout 31 A"/>
              </a:rPr>
              <a:t>Vanuga</a:t>
            </a:r>
            <a:r>
              <a:rPr lang="en-GB" sz="600" b="0" i="0" dirty="0">
                <a:solidFill>
                  <a:srgbClr val="999999">
                    <a:alpha val="52000"/>
                  </a:srgbClr>
                </a:solidFill>
                <a:effectLst/>
                <a:latin typeface="Knockout 31 A"/>
              </a:rPr>
              <a:t>/Getty</a:t>
            </a:r>
          </a:p>
        </p:txBody>
      </p:sp>
      <p:sp>
        <p:nvSpPr>
          <p:cNvPr id="33" name="Half Frame 32">
            <a:extLst>
              <a:ext uri="{FF2B5EF4-FFF2-40B4-BE49-F238E27FC236}">
                <a16:creationId xmlns:a16="http://schemas.microsoft.com/office/drawing/2014/main" id="{074AD89F-763B-24CC-8409-650214998233}"/>
              </a:ext>
            </a:extLst>
          </p:cNvPr>
          <p:cNvSpPr/>
          <p:nvPr/>
        </p:nvSpPr>
        <p:spPr>
          <a:xfrm>
            <a:off x="3652075" y="2520005"/>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Half Frame 34">
            <a:extLst>
              <a:ext uri="{FF2B5EF4-FFF2-40B4-BE49-F238E27FC236}">
                <a16:creationId xmlns:a16="http://schemas.microsoft.com/office/drawing/2014/main" id="{A5DCC261-FD7E-AEBD-46A7-22672E1BC29D}"/>
              </a:ext>
            </a:extLst>
          </p:cNvPr>
          <p:cNvSpPr/>
          <p:nvPr/>
        </p:nvSpPr>
        <p:spPr>
          <a:xfrm rot="5400000">
            <a:off x="5854139" y="2520005"/>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Half Frame 36">
            <a:extLst>
              <a:ext uri="{FF2B5EF4-FFF2-40B4-BE49-F238E27FC236}">
                <a16:creationId xmlns:a16="http://schemas.microsoft.com/office/drawing/2014/main" id="{19F053EA-E5BF-CEF5-F0B6-A827F8623E00}"/>
              </a:ext>
            </a:extLst>
          </p:cNvPr>
          <p:cNvSpPr/>
          <p:nvPr/>
        </p:nvSpPr>
        <p:spPr>
          <a:xfrm flipV="1">
            <a:off x="3657151" y="4757749"/>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Half Frame 38">
            <a:extLst>
              <a:ext uri="{FF2B5EF4-FFF2-40B4-BE49-F238E27FC236}">
                <a16:creationId xmlns:a16="http://schemas.microsoft.com/office/drawing/2014/main" id="{C8E22032-EAD2-BF3C-DFCA-1E03752A019B}"/>
              </a:ext>
            </a:extLst>
          </p:cNvPr>
          <p:cNvSpPr/>
          <p:nvPr/>
        </p:nvSpPr>
        <p:spPr>
          <a:xfrm rot="16200000" flipV="1">
            <a:off x="5854138" y="4757424"/>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TextBox 40">
            <a:extLst>
              <a:ext uri="{FF2B5EF4-FFF2-40B4-BE49-F238E27FC236}">
                <a16:creationId xmlns:a16="http://schemas.microsoft.com/office/drawing/2014/main" id="{120DBCF0-F8EF-D9E5-AE82-0092F4A43395}"/>
              </a:ext>
            </a:extLst>
          </p:cNvPr>
          <p:cNvSpPr txBox="1"/>
          <p:nvPr/>
        </p:nvSpPr>
        <p:spPr>
          <a:xfrm>
            <a:off x="3717618" y="3271169"/>
            <a:ext cx="2286196" cy="830997"/>
          </a:xfrm>
          <a:prstGeom prst="rect">
            <a:avLst/>
          </a:prstGeom>
          <a:noFill/>
        </p:spPr>
        <p:txBody>
          <a:bodyPr wrap="square" rtlCol="0">
            <a:spAutoFit/>
          </a:bodyPr>
          <a:lstStyle/>
          <a:p>
            <a:pPr algn="ctr"/>
            <a:r>
              <a:rPr lang="en-GB" sz="2400" dirty="0">
                <a:solidFill>
                  <a:srgbClr val="BFD6EF"/>
                </a:solidFill>
                <a:latin typeface="Book Antiqua" panose="02040602050305030304" pitchFamily="18" charset="0"/>
              </a:rPr>
              <a:t>Intensity of Agriculture</a:t>
            </a:r>
          </a:p>
        </p:txBody>
      </p:sp>
      <p:sp>
        <p:nvSpPr>
          <p:cNvPr id="43" name="TextBox 42">
            <a:extLst>
              <a:ext uri="{FF2B5EF4-FFF2-40B4-BE49-F238E27FC236}">
                <a16:creationId xmlns:a16="http://schemas.microsoft.com/office/drawing/2014/main" id="{17A2E5DD-7371-9C63-CA17-8B0B8B49BCA0}"/>
              </a:ext>
            </a:extLst>
          </p:cNvPr>
          <p:cNvSpPr txBox="1"/>
          <p:nvPr/>
        </p:nvSpPr>
        <p:spPr>
          <a:xfrm>
            <a:off x="5310738" y="4702760"/>
            <a:ext cx="724636" cy="184666"/>
          </a:xfrm>
          <a:prstGeom prst="rect">
            <a:avLst/>
          </a:prstGeom>
          <a:noFill/>
        </p:spPr>
        <p:txBody>
          <a:bodyPr wrap="square">
            <a:spAutoFit/>
          </a:bodyPr>
          <a:lstStyle/>
          <a:p>
            <a:r>
              <a:rPr lang="en-GB" sz="600" b="0" i="1" dirty="0">
                <a:solidFill>
                  <a:srgbClr val="777777"/>
                </a:solidFill>
                <a:effectLst/>
                <a:latin typeface="Roboto" panose="02000000000000000000" pitchFamily="2" charset="0"/>
              </a:rPr>
              <a:t>www.deere.com</a:t>
            </a:r>
            <a:endParaRPr lang="en-GB" sz="600" dirty="0"/>
          </a:p>
        </p:txBody>
      </p:sp>
      <p:pic>
        <p:nvPicPr>
          <p:cNvPr id="45" name="Picture 44">
            <a:extLst>
              <a:ext uri="{FF2B5EF4-FFF2-40B4-BE49-F238E27FC236}">
                <a16:creationId xmlns:a16="http://schemas.microsoft.com/office/drawing/2014/main" id="{38CF4E1B-90A1-6CD7-275A-E01B89A8EE58}"/>
              </a:ext>
            </a:extLst>
          </p:cNvPr>
          <p:cNvPicPr>
            <a:picLocks noChangeAspect="1"/>
          </p:cNvPicPr>
          <p:nvPr/>
        </p:nvPicPr>
        <p:blipFill rotWithShape="1">
          <a:blip r:embed="rId7">
            <a:extLst>
              <a:ext uri="{BEBA8EAE-BF5A-486C-A8C5-ECC9F3942E4B}">
                <a14:imgProps xmlns:a14="http://schemas.microsoft.com/office/drawing/2010/main">
                  <a14:imgLayer r:embed="rId8">
                    <a14:imgEffect>
                      <a14:artisticCutout numberOfShades="6"/>
                    </a14:imgEffect>
                    <a14:imgEffect>
                      <a14:brightnessContrast bright="-20000"/>
                    </a14:imgEffect>
                  </a14:imgLayer>
                </a14:imgProps>
              </a:ext>
            </a:extLst>
          </a:blip>
          <a:srcRect l="18570" t="181" r="26526" b="9958"/>
          <a:stretch/>
        </p:blipFill>
        <p:spPr>
          <a:xfrm>
            <a:off x="6323039" y="2583790"/>
            <a:ext cx="2240030" cy="2238653"/>
          </a:xfrm>
          <a:prstGeom prst="rect">
            <a:avLst/>
          </a:prstGeom>
        </p:spPr>
      </p:pic>
      <p:sp>
        <p:nvSpPr>
          <p:cNvPr id="47" name="Half Frame 46">
            <a:extLst>
              <a:ext uri="{FF2B5EF4-FFF2-40B4-BE49-F238E27FC236}">
                <a16:creationId xmlns:a16="http://schemas.microsoft.com/office/drawing/2014/main" id="{6F069EA1-B25C-B5B6-000E-1F3F30485ED0}"/>
              </a:ext>
            </a:extLst>
          </p:cNvPr>
          <p:cNvSpPr/>
          <p:nvPr/>
        </p:nvSpPr>
        <p:spPr>
          <a:xfrm>
            <a:off x="6263598" y="2520005"/>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Half Frame 48">
            <a:extLst>
              <a:ext uri="{FF2B5EF4-FFF2-40B4-BE49-F238E27FC236}">
                <a16:creationId xmlns:a16="http://schemas.microsoft.com/office/drawing/2014/main" id="{60A1DD3B-FAD6-E0F5-8F6B-297E9C15ED6B}"/>
              </a:ext>
            </a:extLst>
          </p:cNvPr>
          <p:cNvSpPr/>
          <p:nvPr/>
        </p:nvSpPr>
        <p:spPr>
          <a:xfrm rot="5400000">
            <a:off x="8465662" y="2520005"/>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1" name="Half Frame 50">
            <a:extLst>
              <a:ext uri="{FF2B5EF4-FFF2-40B4-BE49-F238E27FC236}">
                <a16:creationId xmlns:a16="http://schemas.microsoft.com/office/drawing/2014/main" id="{A32F62EC-A8EC-AE93-966F-CF1DFA82393C}"/>
              </a:ext>
            </a:extLst>
          </p:cNvPr>
          <p:cNvSpPr/>
          <p:nvPr/>
        </p:nvSpPr>
        <p:spPr>
          <a:xfrm flipV="1">
            <a:off x="6268674" y="4757749"/>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3" name="Half Frame 52">
            <a:extLst>
              <a:ext uri="{FF2B5EF4-FFF2-40B4-BE49-F238E27FC236}">
                <a16:creationId xmlns:a16="http://schemas.microsoft.com/office/drawing/2014/main" id="{0F16FA56-F9A8-01A7-3C71-C057261761D2}"/>
              </a:ext>
            </a:extLst>
          </p:cNvPr>
          <p:cNvSpPr/>
          <p:nvPr/>
        </p:nvSpPr>
        <p:spPr>
          <a:xfrm rot="16200000" flipV="1">
            <a:off x="8465661" y="4757424"/>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TextBox 54">
            <a:extLst>
              <a:ext uri="{FF2B5EF4-FFF2-40B4-BE49-F238E27FC236}">
                <a16:creationId xmlns:a16="http://schemas.microsoft.com/office/drawing/2014/main" id="{1E6C7894-ED05-0E2E-955D-65C66A52EA98}"/>
              </a:ext>
            </a:extLst>
          </p:cNvPr>
          <p:cNvSpPr txBox="1"/>
          <p:nvPr/>
        </p:nvSpPr>
        <p:spPr>
          <a:xfrm>
            <a:off x="6299956" y="3090886"/>
            <a:ext cx="2286196" cy="1200329"/>
          </a:xfrm>
          <a:prstGeom prst="rect">
            <a:avLst/>
          </a:prstGeom>
          <a:noFill/>
        </p:spPr>
        <p:txBody>
          <a:bodyPr wrap="square" rtlCol="0">
            <a:spAutoFit/>
          </a:bodyPr>
          <a:lstStyle/>
          <a:p>
            <a:pPr algn="ctr"/>
            <a:r>
              <a:rPr lang="en-GB" sz="2400" dirty="0">
                <a:solidFill>
                  <a:srgbClr val="BFD6EF"/>
                </a:solidFill>
                <a:latin typeface="Book Antiqua" panose="02040602050305030304" pitchFamily="18" charset="0"/>
              </a:rPr>
              <a:t>Ocean carbon dioxide absorption</a:t>
            </a:r>
          </a:p>
        </p:txBody>
      </p:sp>
      <p:pic>
        <p:nvPicPr>
          <p:cNvPr id="1030" name="Picture 6" descr="Polar ice caps melting six times faster than in 1990s | Sea level | The  Guardian">
            <a:extLst>
              <a:ext uri="{FF2B5EF4-FFF2-40B4-BE49-F238E27FC236}">
                <a16:creationId xmlns:a16="http://schemas.microsoft.com/office/drawing/2014/main" id="{6BE7D786-DC18-776A-8B4B-568B1C9E881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artisticCutout numberOfShades="1"/>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913876" y="2583790"/>
            <a:ext cx="2259675" cy="2259675"/>
          </a:xfrm>
          <a:prstGeom prst="rect">
            <a:avLst/>
          </a:prstGeom>
          <a:noFill/>
          <a:extLst>
            <a:ext uri="{909E8E84-426E-40DD-AFC4-6F175D3DCCD1}">
              <a14:hiddenFill xmlns:a14="http://schemas.microsoft.com/office/drawing/2010/main">
                <a:solidFill>
                  <a:srgbClr val="FFFFFF"/>
                </a:solidFill>
              </a14:hiddenFill>
            </a:ext>
          </a:extLst>
        </p:spPr>
      </p:pic>
      <p:sp>
        <p:nvSpPr>
          <p:cNvPr id="62" name="Half Frame 61">
            <a:extLst>
              <a:ext uri="{FF2B5EF4-FFF2-40B4-BE49-F238E27FC236}">
                <a16:creationId xmlns:a16="http://schemas.microsoft.com/office/drawing/2014/main" id="{594694AC-D40B-8230-0042-E9C4FF26752B}"/>
              </a:ext>
            </a:extLst>
          </p:cNvPr>
          <p:cNvSpPr/>
          <p:nvPr/>
        </p:nvSpPr>
        <p:spPr>
          <a:xfrm>
            <a:off x="8858951" y="2520004"/>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3" name="Half Frame 62">
            <a:extLst>
              <a:ext uri="{FF2B5EF4-FFF2-40B4-BE49-F238E27FC236}">
                <a16:creationId xmlns:a16="http://schemas.microsoft.com/office/drawing/2014/main" id="{7E0758C9-ACF0-232D-700F-D94BD4D64D33}"/>
              </a:ext>
            </a:extLst>
          </p:cNvPr>
          <p:cNvSpPr/>
          <p:nvPr/>
        </p:nvSpPr>
        <p:spPr>
          <a:xfrm rot="5400000">
            <a:off x="11064399" y="2520004"/>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24" name="Half Frame 1023">
            <a:extLst>
              <a:ext uri="{FF2B5EF4-FFF2-40B4-BE49-F238E27FC236}">
                <a16:creationId xmlns:a16="http://schemas.microsoft.com/office/drawing/2014/main" id="{910128CE-6605-10B9-1A5E-56C3778D3BF8}"/>
              </a:ext>
            </a:extLst>
          </p:cNvPr>
          <p:cNvSpPr/>
          <p:nvPr/>
        </p:nvSpPr>
        <p:spPr>
          <a:xfrm flipV="1">
            <a:off x="8865329" y="4757422"/>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25" name="Half Frame 1024">
            <a:extLst>
              <a:ext uri="{FF2B5EF4-FFF2-40B4-BE49-F238E27FC236}">
                <a16:creationId xmlns:a16="http://schemas.microsoft.com/office/drawing/2014/main" id="{3FE1C46C-ACFD-6875-479B-3F3240EA7E78}"/>
              </a:ext>
            </a:extLst>
          </p:cNvPr>
          <p:cNvSpPr/>
          <p:nvPr/>
        </p:nvSpPr>
        <p:spPr>
          <a:xfrm rot="16200000" flipV="1">
            <a:off x="11066549" y="4754582"/>
            <a:ext cx="161925" cy="161925"/>
          </a:xfrm>
          <a:prstGeom prst="halfFrame">
            <a:avLst>
              <a:gd name="adj1" fmla="val 16114"/>
              <a:gd name="adj2" fmla="val 17020"/>
            </a:avLst>
          </a:prstGeom>
          <a:solidFill>
            <a:srgbClr val="BF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36" name="TextBox 1035">
            <a:extLst>
              <a:ext uri="{FF2B5EF4-FFF2-40B4-BE49-F238E27FC236}">
                <a16:creationId xmlns:a16="http://schemas.microsoft.com/office/drawing/2014/main" id="{BEA0F393-FFE4-28C3-83D7-84058C3FA24C}"/>
              </a:ext>
            </a:extLst>
          </p:cNvPr>
          <p:cNvSpPr txBox="1"/>
          <p:nvPr/>
        </p:nvSpPr>
        <p:spPr>
          <a:xfrm>
            <a:off x="10387390" y="4687371"/>
            <a:ext cx="891399" cy="200055"/>
          </a:xfrm>
          <a:prstGeom prst="rect">
            <a:avLst/>
          </a:prstGeom>
          <a:noFill/>
        </p:spPr>
        <p:txBody>
          <a:bodyPr wrap="square">
            <a:spAutoFit/>
          </a:bodyPr>
          <a:lstStyle/>
          <a:p>
            <a:r>
              <a:rPr lang="en-GB" sz="700" b="0" i="0" dirty="0">
                <a:solidFill>
                  <a:srgbClr val="707070"/>
                </a:solidFill>
                <a:effectLst/>
                <a:latin typeface="GuardianTextSans"/>
              </a:rPr>
              <a:t> Ian </a:t>
            </a:r>
            <a:r>
              <a:rPr lang="en-GB" sz="700" b="0" i="0" dirty="0" err="1">
                <a:solidFill>
                  <a:srgbClr val="707070"/>
                </a:solidFill>
                <a:effectLst/>
                <a:latin typeface="GuardianTextSans"/>
              </a:rPr>
              <a:t>Joughin</a:t>
            </a:r>
            <a:r>
              <a:rPr lang="en-GB" sz="700" b="0" i="0" dirty="0">
                <a:solidFill>
                  <a:srgbClr val="707070"/>
                </a:solidFill>
                <a:effectLst/>
                <a:latin typeface="GuardianTextSans"/>
              </a:rPr>
              <a:t>/IMBIE</a:t>
            </a:r>
            <a:endParaRPr lang="en-GB" sz="700" dirty="0"/>
          </a:p>
        </p:txBody>
      </p:sp>
      <p:sp>
        <p:nvSpPr>
          <p:cNvPr id="1038" name="TextBox 1037">
            <a:extLst>
              <a:ext uri="{FF2B5EF4-FFF2-40B4-BE49-F238E27FC236}">
                <a16:creationId xmlns:a16="http://schemas.microsoft.com/office/drawing/2014/main" id="{3C55F387-5090-FC29-F82F-B8489878ABC1}"/>
              </a:ext>
            </a:extLst>
          </p:cNvPr>
          <p:cNvSpPr txBox="1"/>
          <p:nvPr/>
        </p:nvSpPr>
        <p:spPr>
          <a:xfrm>
            <a:off x="8927847" y="3472283"/>
            <a:ext cx="2286196" cy="461665"/>
          </a:xfrm>
          <a:prstGeom prst="rect">
            <a:avLst/>
          </a:prstGeom>
          <a:noFill/>
        </p:spPr>
        <p:txBody>
          <a:bodyPr wrap="square" rtlCol="0">
            <a:spAutoFit/>
          </a:bodyPr>
          <a:lstStyle/>
          <a:p>
            <a:pPr algn="ctr"/>
            <a:r>
              <a:rPr lang="en-GB" sz="2400" dirty="0">
                <a:solidFill>
                  <a:srgbClr val="BFD6EF"/>
                </a:solidFill>
                <a:latin typeface="Book Antiqua" panose="02040602050305030304" pitchFamily="18" charset="0"/>
              </a:rPr>
              <a:t>Ice albedo</a:t>
            </a:r>
          </a:p>
        </p:txBody>
      </p:sp>
      <p:sp>
        <p:nvSpPr>
          <p:cNvPr id="1046" name="TextBox 1045">
            <a:extLst>
              <a:ext uri="{FF2B5EF4-FFF2-40B4-BE49-F238E27FC236}">
                <a16:creationId xmlns:a16="http://schemas.microsoft.com/office/drawing/2014/main" id="{B3CD0F08-6A97-8DD4-64BC-E486A0B3F6E0}"/>
              </a:ext>
            </a:extLst>
          </p:cNvPr>
          <p:cNvSpPr txBox="1"/>
          <p:nvPr/>
        </p:nvSpPr>
        <p:spPr>
          <a:xfrm>
            <a:off x="1137612" y="4994820"/>
            <a:ext cx="2112049" cy="307777"/>
          </a:xfrm>
          <a:prstGeom prst="rect">
            <a:avLst/>
          </a:prstGeom>
          <a:noFill/>
        </p:spPr>
        <p:txBody>
          <a:bodyPr wrap="square">
            <a:spAutoFit/>
          </a:bodyPr>
          <a:lstStyle/>
          <a:p>
            <a:pPr algn="ctr"/>
            <a:r>
              <a:rPr lang="en-GB" sz="1400" dirty="0">
                <a:solidFill>
                  <a:srgbClr val="5994D5"/>
                </a:solidFill>
                <a:effectLst/>
                <a:latin typeface="Book Antiqua" panose="02040602050305030304" pitchFamily="18" charset="0"/>
                <a:ea typeface="Calibri" panose="020F0502020204030204" pitchFamily="34" charset="0"/>
                <a:cs typeface="Times New Roman" panose="02020603050405020304" pitchFamily="18" charset="0"/>
              </a:rPr>
              <a:t>(</a:t>
            </a:r>
            <a:r>
              <a:rPr lang="en-GB" sz="1400" dirty="0" err="1">
                <a:solidFill>
                  <a:srgbClr val="5994D5"/>
                </a:solidFill>
                <a:effectLst/>
                <a:latin typeface="Book Antiqua" panose="02040602050305030304" pitchFamily="18" charset="0"/>
                <a:ea typeface="Calibri" panose="020F0502020204030204" pitchFamily="34" charset="0"/>
                <a:cs typeface="Times New Roman" panose="02020603050405020304" pitchFamily="18" charset="0"/>
              </a:rPr>
              <a:t>Schädel</a:t>
            </a:r>
            <a:r>
              <a:rPr lang="en-GB" sz="1400" dirty="0">
                <a:solidFill>
                  <a:srgbClr val="5994D5"/>
                </a:solidFill>
                <a:effectLst/>
                <a:latin typeface="Book Antiqua" panose="02040602050305030304" pitchFamily="18" charset="0"/>
                <a:ea typeface="Calibri" panose="020F0502020204030204" pitchFamily="34" charset="0"/>
                <a:cs typeface="Times New Roman" panose="02020603050405020304" pitchFamily="18" charset="0"/>
              </a:rPr>
              <a:t> et al., 2016)</a:t>
            </a:r>
            <a:endParaRPr lang="en-GB" sz="1400" dirty="0">
              <a:solidFill>
                <a:srgbClr val="5994D5"/>
              </a:solidFill>
              <a:latin typeface="Book Antiqua" panose="02040602050305030304" pitchFamily="18" charset="0"/>
            </a:endParaRPr>
          </a:p>
        </p:txBody>
      </p:sp>
      <p:sp>
        <p:nvSpPr>
          <p:cNvPr id="1050" name="TextBox 1049">
            <a:extLst>
              <a:ext uri="{FF2B5EF4-FFF2-40B4-BE49-F238E27FC236}">
                <a16:creationId xmlns:a16="http://schemas.microsoft.com/office/drawing/2014/main" id="{B35013DD-9A69-410D-7F80-8AC23BF09838}"/>
              </a:ext>
            </a:extLst>
          </p:cNvPr>
          <p:cNvSpPr txBox="1"/>
          <p:nvPr/>
        </p:nvSpPr>
        <p:spPr>
          <a:xfrm>
            <a:off x="3652075" y="4993800"/>
            <a:ext cx="2391570" cy="307777"/>
          </a:xfrm>
          <a:prstGeom prst="rect">
            <a:avLst/>
          </a:prstGeom>
          <a:noFill/>
        </p:spPr>
        <p:txBody>
          <a:bodyPr wrap="square">
            <a:spAutoFit/>
          </a:bodyPr>
          <a:lstStyle/>
          <a:p>
            <a:pPr algn="ctr"/>
            <a:r>
              <a:rPr lang="en-GB" sz="1400" dirty="0">
                <a:solidFill>
                  <a:srgbClr val="5994D5"/>
                </a:solidFill>
                <a:effectLst/>
                <a:latin typeface="Book Antiqua" panose="02040602050305030304" pitchFamily="18" charset="0"/>
                <a:ea typeface="Calibri" panose="020F0502020204030204" pitchFamily="34" charset="0"/>
                <a:cs typeface="Times New Roman" panose="02020603050405020304" pitchFamily="18" charset="0"/>
              </a:rPr>
              <a:t>(</a:t>
            </a:r>
            <a:r>
              <a:rPr lang="en-GB" sz="1400" dirty="0" err="1">
                <a:solidFill>
                  <a:srgbClr val="5994D5"/>
                </a:solidFill>
                <a:effectLst/>
                <a:latin typeface="Book Antiqua" panose="02040602050305030304" pitchFamily="18" charset="0"/>
                <a:ea typeface="Calibri" panose="020F0502020204030204" pitchFamily="34" charset="0"/>
                <a:cs typeface="Times New Roman" panose="02020603050405020304" pitchFamily="18" charset="0"/>
              </a:rPr>
              <a:t>Bajželj</a:t>
            </a:r>
            <a:r>
              <a:rPr lang="en-GB" sz="1400" dirty="0">
                <a:solidFill>
                  <a:srgbClr val="5994D5"/>
                </a:solidFill>
                <a:effectLst/>
                <a:latin typeface="Book Antiqua" panose="02040602050305030304" pitchFamily="18" charset="0"/>
                <a:ea typeface="Calibri" panose="020F0502020204030204" pitchFamily="34" charset="0"/>
                <a:cs typeface="Times New Roman" panose="02020603050405020304" pitchFamily="18" charset="0"/>
              </a:rPr>
              <a:t> and Richards, 2014)</a:t>
            </a:r>
          </a:p>
        </p:txBody>
      </p:sp>
      <p:sp>
        <p:nvSpPr>
          <p:cNvPr id="1052" name="TextBox 1051">
            <a:extLst>
              <a:ext uri="{FF2B5EF4-FFF2-40B4-BE49-F238E27FC236}">
                <a16:creationId xmlns:a16="http://schemas.microsoft.com/office/drawing/2014/main" id="{BAACCE63-D7A2-5F04-9C11-17E6B582934C}"/>
              </a:ext>
            </a:extLst>
          </p:cNvPr>
          <p:cNvSpPr txBox="1"/>
          <p:nvPr/>
        </p:nvSpPr>
        <p:spPr>
          <a:xfrm>
            <a:off x="6247269" y="4977926"/>
            <a:ext cx="2391570" cy="307777"/>
          </a:xfrm>
          <a:prstGeom prst="rect">
            <a:avLst/>
          </a:prstGeom>
          <a:noFill/>
        </p:spPr>
        <p:txBody>
          <a:bodyPr wrap="square">
            <a:spAutoFit/>
          </a:bodyPr>
          <a:lstStyle/>
          <a:p>
            <a:pPr algn="ctr"/>
            <a:r>
              <a:rPr lang="fr-FR" sz="1400" dirty="0">
                <a:solidFill>
                  <a:srgbClr val="5994D5"/>
                </a:solidFill>
                <a:effectLst/>
                <a:latin typeface="Book Antiqua" panose="02040602050305030304" pitchFamily="18" charset="0"/>
                <a:ea typeface="Calibri" panose="020F0502020204030204" pitchFamily="34" charset="0"/>
                <a:cs typeface="Times New Roman" panose="02020603050405020304" pitchFamily="18" charset="0"/>
              </a:rPr>
              <a:t>(Le </a:t>
            </a:r>
            <a:r>
              <a:rPr lang="fr-FR" sz="1400" dirty="0" err="1">
                <a:solidFill>
                  <a:srgbClr val="5994D5"/>
                </a:solidFill>
                <a:effectLst/>
                <a:latin typeface="Book Antiqua" panose="02040602050305030304" pitchFamily="18" charset="0"/>
                <a:ea typeface="Calibri" panose="020F0502020204030204" pitchFamily="34" charset="0"/>
                <a:cs typeface="Times New Roman" panose="02020603050405020304" pitchFamily="18" charset="0"/>
              </a:rPr>
              <a:t>Quéré</a:t>
            </a:r>
            <a:r>
              <a:rPr lang="fr-FR" sz="1400" dirty="0">
                <a:solidFill>
                  <a:srgbClr val="5994D5"/>
                </a:solidFill>
                <a:effectLst/>
                <a:latin typeface="Book Antiqua" panose="02040602050305030304" pitchFamily="18" charset="0"/>
                <a:ea typeface="Calibri" panose="020F0502020204030204" pitchFamily="34" charset="0"/>
                <a:cs typeface="Times New Roman" panose="02020603050405020304" pitchFamily="18" charset="0"/>
              </a:rPr>
              <a:t> et al., 2010)</a:t>
            </a:r>
          </a:p>
        </p:txBody>
      </p:sp>
      <p:sp>
        <p:nvSpPr>
          <p:cNvPr id="1054" name="TextBox 1053">
            <a:extLst>
              <a:ext uri="{FF2B5EF4-FFF2-40B4-BE49-F238E27FC236}">
                <a16:creationId xmlns:a16="http://schemas.microsoft.com/office/drawing/2014/main" id="{2B67B7C6-E6D2-CC62-1483-4867DDF5A879}"/>
              </a:ext>
            </a:extLst>
          </p:cNvPr>
          <p:cNvSpPr txBox="1"/>
          <p:nvPr/>
        </p:nvSpPr>
        <p:spPr>
          <a:xfrm>
            <a:off x="8847928" y="4979623"/>
            <a:ext cx="2391570" cy="307777"/>
          </a:xfrm>
          <a:prstGeom prst="rect">
            <a:avLst/>
          </a:prstGeom>
          <a:noFill/>
        </p:spPr>
        <p:txBody>
          <a:bodyPr wrap="square">
            <a:spAutoFit/>
          </a:bodyPr>
          <a:lstStyle/>
          <a:p>
            <a:pPr algn="ctr"/>
            <a:r>
              <a:rPr lang="fr-FR" sz="1400" dirty="0">
                <a:solidFill>
                  <a:srgbClr val="5994D5"/>
                </a:solidFill>
                <a:effectLst/>
                <a:latin typeface="Book Antiqua" panose="02040602050305030304" pitchFamily="18" charset="0"/>
                <a:ea typeface="Calibri" panose="020F0502020204030204" pitchFamily="34" charset="0"/>
                <a:cs typeface="Times New Roman" panose="02020603050405020304" pitchFamily="18" charset="0"/>
              </a:rPr>
              <a:t>(</a:t>
            </a:r>
            <a:r>
              <a:rPr lang="fr-FR" sz="1400" dirty="0" err="1">
                <a:solidFill>
                  <a:srgbClr val="5994D5"/>
                </a:solidFill>
                <a:effectLst/>
                <a:latin typeface="Book Antiqua" panose="02040602050305030304" pitchFamily="18" charset="0"/>
                <a:ea typeface="Calibri" panose="020F0502020204030204" pitchFamily="34" charset="0"/>
                <a:cs typeface="Times New Roman" panose="02020603050405020304" pitchFamily="18" charset="0"/>
              </a:rPr>
              <a:t>Fraedrich</a:t>
            </a:r>
            <a:r>
              <a:rPr lang="fr-FR" sz="1400" dirty="0">
                <a:solidFill>
                  <a:srgbClr val="5994D5"/>
                </a:solidFill>
                <a:effectLst/>
                <a:latin typeface="Book Antiqua" panose="02040602050305030304" pitchFamily="18" charset="0"/>
                <a:ea typeface="Calibri" panose="020F0502020204030204" pitchFamily="34" charset="0"/>
                <a:cs typeface="Times New Roman" panose="02020603050405020304" pitchFamily="18" charset="0"/>
              </a:rPr>
              <a:t>, 1979)</a:t>
            </a:r>
          </a:p>
        </p:txBody>
      </p:sp>
      <p:sp>
        <p:nvSpPr>
          <p:cNvPr id="4" name="Oval 3">
            <a:extLst>
              <a:ext uri="{FF2B5EF4-FFF2-40B4-BE49-F238E27FC236}">
                <a16:creationId xmlns:a16="http://schemas.microsoft.com/office/drawing/2014/main" id="{E053C8D5-6BD5-F019-0EE1-CDA2C90B3CA0}"/>
              </a:ext>
            </a:extLst>
          </p:cNvPr>
          <p:cNvSpPr/>
          <p:nvPr/>
        </p:nvSpPr>
        <p:spPr>
          <a:xfrm>
            <a:off x="102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3109E0F-A119-95A5-FFC2-67A32D22CB36}"/>
              </a:ext>
            </a:extLst>
          </p:cNvPr>
          <p:cNvSpPr/>
          <p:nvPr/>
        </p:nvSpPr>
        <p:spPr>
          <a:xfrm>
            <a:off x="3268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C98A7027-BEC8-1A3E-D552-A86B4E0ADC98}"/>
              </a:ext>
            </a:extLst>
          </p:cNvPr>
          <p:cNvSpPr/>
          <p:nvPr/>
        </p:nvSpPr>
        <p:spPr>
          <a:xfrm>
            <a:off x="5512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6175D7D-C158-FF6A-407A-F9669ED0542C}"/>
              </a:ext>
            </a:extLst>
          </p:cNvPr>
          <p:cNvSpPr/>
          <p:nvPr/>
        </p:nvSpPr>
        <p:spPr>
          <a:xfrm>
            <a:off x="7036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16127201-D2CF-C518-7229-C5E35FD78A85}"/>
              </a:ext>
            </a:extLst>
          </p:cNvPr>
          <p:cNvSpPr/>
          <p:nvPr/>
        </p:nvSpPr>
        <p:spPr>
          <a:xfrm>
            <a:off x="9280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01392E8C-DE1D-4F86-0BF0-13C14EE04EB1}"/>
              </a:ext>
            </a:extLst>
          </p:cNvPr>
          <p:cNvSpPr/>
          <p:nvPr/>
        </p:nvSpPr>
        <p:spPr>
          <a:xfrm>
            <a:off x="1080496" y="101920"/>
            <a:ext cx="144000" cy="144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A5EA650-DFDE-9444-3AA6-FD7CE99F7C40}"/>
              </a:ext>
            </a:extLst>
          </p:cNvPr>
          <p:cNvSpPr/>
          <p:nvPr/>
        </p:nvSpPr>
        <p:spPr>
          <a:xfrm>
            <a:off x="1303027"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2369F907-5D42-6930-8608-ABF0DC6167A6}"/>
              </a:ext>
            </a:extLst>
          </p:cNvPr>
          <p:cNvSpPr/>
          <p:nvPr/>
        </p:nvSpPr>
        <p:spPr>
          <a:xfrm>
            <a:off x="1448696" y="137920"/>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92FDB9DC-B9E8-1D9C-B47D-64599EB2B490}"/>
              </a:ext>
            </a:extLst>
          </p:cNvPr>
          <p:cNvSpPr/>
          <p:nvPr/>
        </p:nvSpPr>
        <p:spPr>
          <a:xfrm>
            <a:off x="1594365" y="135838"/>
            <a:ext cx="72000" cy="72000"/>
          </a:xfrm>
          <a:prstGeom prst="ellipse">
            <a:avLst/>
          </a:prstGeom>
          <a:solidFill>
            <a:srgbClr val="BFD6EF">
              <a:alpha val="50000"/>
            </a:srgbClr>
          </a:solid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4ED638E6-218A-0D06-6FB9-7AF54959C71E}"/>
              </a:ext>
            </a:extLst>
          </p:cNvPr>
          <p:cNvSpPr/>
          <p:nvPr/>
        </p:nvSpPr>
        <p:spPr>
          <a:xfrm>
            <a:off x="1736034"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83F0B6A1-9461-8A80-8438-8EF2C62FAF2A}"/>
              </a:ext>
            </a:extLst>
          </p:cNvPr>
          <p:cNvSpPr/>
          <p:nvPr/>
        </p:nvSpPr>
        <p:spPr>
          <a:xfrm>
            <a:off x="1877703"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0A158A6-FD70-D15B-20D7-FF2C734BD39D}"/>
              </a:ext>
            </a:extLst>
          </p:cNvPr>
          <p:cNvSpPr/>
          <p:nvPr/>
        </p:nvSpPr>
        <p:spPr>
          <a:xfrm>
            <a:off x="2019754" y="135838"/>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4A8BA912-58D9-0155-FE7E-CF196A816350}"/>
              </a:ext>
            </a:extLst>
          </p:cNvPr>
          <p:cNvSpPr/>
          <p:nvPr/>
        </p:nvSpPr>
        <p:spPr>
          <a:xfrm>
            <a:off x="216061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53251C7E-7C9C-45A1-D2C2-5005DB834CCC}"/>
              </a:ext>
            </a:extLst>
          </p:cNvPr>
          <p:cNvSpPr/>
          <p:nvPr/>
        </p:nvSpPr>
        <p:spPr>
          <a:xfrm>
            <a:off x="238315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D0A7FAA1-EA2F-31A1-F21C-0D861E94486D}"/>
              </a:ext>
            </a:extLst>
          </p:cNvPr>
          <p:cNvSpPr/>
          <p:nvPr/>
        </p:nvSpPr>
        <p:spPr>
          <a:xfrm>
            <a:off x="252881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9A273ADD-11DC-523B-6DAB-190FE6232ADE}"/>
              </a:ext>
            </a:extLst>
          </p:cNvPr>
          <p:cNvSpPr/>
          <p:nvPr/>
        </p:nvSpPr>
        <p:spPr>
          <a:xfrm>
            <a:off x="267448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C14943A7-721C-A8A4-9415-4F188931FC08}"/>
              </a:ext>
            </a:extLst>
          </p:cNvPr>
          <p:cNvSpPr/>
          <p:nvPr/>
        </p:nvSpPr>
        <p:spPr>
          <a:xfrm>
            <a:off x="2816157"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E8F8745D-E00E-AD0D-5F96-110EC0EE333D}"/>
              </a:ext>
            </a:extLst>
          </p:cNvPr>
          <p:cNvSpPr/>
          <p:nvPr/>
        </p:nvSpPr>
        <p:spPr>
          <a:xfrm>
            <a:off x="2957826"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19360F7D-587B-A9EB-C3C0-74CC365F0000}"/>
              </a:ext>
            </a:extLst>
          </p:cNvPr>
          <p:cNvSpPr/>
          <p:nvPr/>
        </p:nvSpPr>
        <p:spPr>
          <a:xfrm>
            <a:off x="3092232"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Oval 1028">
            <a:extLst>
              <a:ext uri="{FF2B5EF4-FFF2-40B4-BE49-F238E27FC236}">
                <a16:creationId xmlns:a16="http://schemas.microsoft.com/office/drawing/2014/main" id="{3E3A8D4D-FC9E-9D7A-5BBD-E069848B9F3F}"/>
              </a:ext>
            </a:extLst>
          </p:cNvPr>
          <p:cNvSpPr/>
          <p:nvPr/>
        </p:nvSpPr>
        <p:spPr>
          <a:xfrm>
            <a:off x="3314763"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2" name="Oval 1031">
            <a:extLst>
              <a:ext uri="{FF2B5EF4-FFF2-40B4-BE49-F238E27FC236}">
                <a16:creationId xmlns:a16="http://schemas.microsoft.com/office/drawing/2014/main" id="{260A2F39-DDE4-A36A-7E2F-67E37566A499}"/>
              </a:ext>
            </a:extLst>
          </p:cNvPr>
          <p:cNvSpPr/>
          <p:nvPr/>
        </p:nvSpPr>
        <p:spPr>
          <a:xfrm>
            <a:off x="3460432"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4" name="Oval 1033">
            <a:extLst>
              <a:ext uri="{FF2B5EF4-FFF2-40B4-BE49-F238E27FC236}">
                <a16:creationId xmlns:a16="http://schemas.microsoft.com/office/drawing/2014/main" id="{094D0273-B885-4A92-A1CD-8A7EFFD13113}"/>
              </a:ext>
            </a:extLst>
          </p:cNvPr>
          <p:cNvSpPr/>
          <p:nvPr/>
        </p:nvSpPr>
        <p:spPr>
          <a:xfrm>
            <a:off x="3606101"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7" name="Oval 1036">
            <a:extLst>
              <a:ext uri="{FF2B5EF4-FFF2-40B4-BE49-F238E27FC236}">
                <a16:creationId xmlns:a16="http://schemas.microsoft.com/office/drawing/2014/main" id="{2DE99517-C6F1-9F91-EA7E-FF3BAE3021BE}"/>
              </a:ext>
            </a:extLst>
          </p:cNvPr>
          <p:cNvSpPr/>
          <p:nvPr/>
        </p:nvSpPr>
        <p:spPr>
          <a:xfrm>
            <a:off x="3745439" y="96045"/>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0" name="Oval 1039">
            <a:extLst>
              <a:ext uri="{FF2B5EF4-FFF2-40B4-BE49-F238E27FC236}">
                <a16:creationId xmlns:a16="http://schemas.microsoft.com/office/drawing/2014/main" id="{D635CECA-7FFC-855C-F4AB-DD43281139D8}"/>
              </a:ext>
            </a:extLst>
          </p:cNvPr>
          <p:cNvSpPr/>
          <p:nvPr/>
        </p:nvSpPr>
        <p:spPr>
          <a:xfrm>
            <a:off x="3967970"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2" name="Oval 1041">
            <a:extLst>
              <a:ext uri="{FF2B5EF4-FFF2-40B4-BE49-F238E27FC236}">
                <a16:creationId xmlns:a16="http://schemas.microsoft.com/office/drawing/2014/main" id="{C9CB5679-825E-3A33-781A-5762EACAFFA5}"/>
              </a:ext>
            </a:extLst>
          </p:cNvPr>
          <p:cNvSpPr/>
          <p:nvPr/>
        </p:nvSpPr>
        <p:spPr>
          <a:xfrm>
            <a:off x="4113639" y="132045"/>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4" name="Oval 1043">
            <a:extLst>
              <a:ext uri="{FF2B5EF4-FFF2-40B4-BE49-F238E27FC236}">
                <a16:creationId xmlns:a16="http://schemas.microsoft.com/office/drawing/2014/main" id="{10450AEA-5A0B-B8A2-26AB-464AC2E9983D}"/>
              </a:ext>
            </a:extLst>
          </p:cNvPr>
          <p:cNvSpPr/>
          <p:nvPr/>
        </p:nvSpPr>
        <p:spPr>
          <a:xfrm>
            <a:off x="4259308" y="129963"/>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7" name="Oval 1046">
            <a:extLst>
              <a:ext uri="{FF2B5EF4-FFF2-40B4-BE49-F238E27FC236}">
                <a16:creationId xmlns:a16="http://schemas.microsoft.com/office/drawing/2014/main" id="{797C1283-ED8E-F1B0-96E6-2C5D8BFA725E}"/>
              </a:ext>
            </a:extLst>
          </p:cNvPr>
          <p:cNvSpPr/>
          <p:nvPr/>
        </p:nvSpPr>
        <p:spPr>
          <a:xfrm>
            <a:off x="4397345" y="94194"/>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1" name="Oval 1050">
            <a:extLst>
              <a:ext uri="{FF2B5EF4-FFF2-40B4-BE49-F238E27FC236}">
                <a16:creationId xmlns:a16="http://schemas.microsoft.com/office/drawing/2014/main" id="{0F3B0F8F-807C-46BD-D38F-3517D54325D8}"/>
              </a:ext>
            </a:extLst>
          </p:cNvPr>
          <p:cNvSpPr/>
          <p:nvPr/>
        </p:nvSpPr>
        <p:spPr>
          <a:xfrm>
            <a:off x="4619876"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5" name="Oval 1054">
            <a:extLst>
              <a:ext uri="{FF2B5EF4-FFF2-40B4-BE49-F238E27FC236}">
                <a16:creationId xmlns:a16="http://schemas.microsoft.com/office/drawing/2014/main" id="{70E600B2-D243-B657-D725-B8AEE14CBCE3}"/>
              </a:ext>
            </a:extLst>
          </p:cNvPr>
          <p:cNvSpPr/>
          <p:nvPr/>
        </p:nvSpPr>
        <p:spPr>
          <a:xfrm>
            <a:off x="4765545" y="130194"/>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7" name="Oval 1056">
            <a:extLst>
              <a:ext uri="{FF2B5EF4-FFF2-40B4-BE49-F238E27FC236}">
                <a16:creationId xmlns:a16="http://schemas.microsoft.com/office/drawing/2014/main" id="{1B373437-04F4-2AA3-59D0-C7F040DBEC14}"/>
              </a:ext>
            </a:extLst>
          </p:cNvPr>
          <p:cNvSpPr/>
          <p:nvPr/>
        </p:nvSpPr>
        <p:spPr>
          <a:xfrm>
            <a:off x="4911214"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9" name="Oval 1058">
            <a:extLst>
              <a:ext uri="{FF2B5EF4-FFF2-40B4-BE49-F238E27FC236}">
                <a16:creationId xmlns:a16="http://schemas.microsoft.com/office/drawing/2014/main" id="{61F5533F-ADBE-4646-0CDC-0901713742FF}"/>
              </a:ext>
            </a:extLst>
          </p:cNvPr>
          <p:cNvSpPr/>
          <p:nvPr/>
        </p:nvSpPr>
        <p:spPr>
          <a:xfrm>
            <a:off x="5052883" y="128112"/>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1" name="Oval 1060">
            <a:extLst>
              <a:ext uri="{FF2B5EF4-FFF2-40B4-BE49-F238E27FC236}">
                <a16:creationId xmlns:a16="http://schemas.microsoft.com/office/drawing/2014/main" id="{F1134641-203E-0D88-EC30-CD0820A95BDD}"/>
              </a:ext>
            </a:extLst>
          </p:cNvPr>
          <p:cNvSpPr/>
          <p:nvPr/>
        </p:nvSpPr>
        <p:spPr>
          <a:xfrm>
            <a:off x="5182681"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3" name="Oval 1062">
            <a:extLst>
              <a:ext uri="{FF2B5EF4-FFF2-40B4-BE49-F238E27FC236}">
                <a16:creationId xmlns:a16="http://schemas.microsoft.com/office/drawing/2014/main" id="{5C060A1C-8B46-C449-0C04-DF9318651C41}"/>
              </a:ext>
            </a:extLst>
          </p:cNvPr>
          <p:cNvSpPr/>
          <p:nvPr/>
        </p:nvSpPr>
        <p:spPr>
          <a:xfrm>
            <a:off x="5405212"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5" name="Oval 1064">
            <a:extLst>
              <a:ext uri="{FF2B5EF4-FFF2-40B4-BE49-F238E27FC236}">
                <a16:creationId xmlns:a16="http://schemas.microsoft.com/office/drawing/2014/main" id="{73C3179C-1A79-012A-CCE9-C1A9CFE239AB}"/>
              </a:ext>
            </a:extLst>
          </p:cNvPr>
          <p:cNvSpPr/>
          <p:nvPr/>
        </p:nvSpPr>
        <p:spPr>
          <a:xfrm>
            <a:off x="5550881" y="115640"/>
            <a:ext cx="72000" cy="72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7" name="Oval 1066">
            <a:extLst>
              <a:ext uri="{FF2B5EF4-FFF2-40B4-BE49-F238E27FC236}">
                <a16:creationId xmlns:a16="http://schemas.microsoft.com/office/drawing/2014/main" id="{6BE026AF-A4BE-8D04-D38E-764745043B54}"/>
              </a:ext>
            </a:extLst>
          </p:cNvPr>
          <p:cNvSpPr/>
          <p:nvPr/>
        </p:nvSpPr>
        <p:spPr>
          <a:xfrm>
            <a:off x="5690587" y="79640"/>
            <a:ext cx="144000" cy="144000"/>
          </a:xfrm>
          <a:prstGeom prst="ellipse">
            <a:avLst/>
          </a:prstGeom>
          <a:noFill/>
          <a:ln w="9525">
            <a:solidFill>
              <a:srgbClr val="5994D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368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46"/>
                                        </p:tgtEl>
                                        <p:attrNameLst>
                                          <p:attrName>style.visibility</p:attrName>
                                        </p:attrNameLst>
                                      </p:cBhvr>
                                      <p:to>
                                        <p:strVal val="visible"/>
                                      </p:to>
                                    </p:set>
                                    <p:animEffect transition="in" filter="fade">
                                      <p:cBhvr>
                                        <p:cTn id="28" dur="500"/>
                                        <p:tgtEl>
                                          <p:spTgt spid="1046"/>
                                        </p:tgtEl>
                                      </p:cBhvr>
                                    </p:animEffect>
                                  </p:childTnLst>
                                </p:cTn>
                              </p:par>
                              <p:par>
                                <p:cTn id="29" presetID="2" presetClass="entr" presetSubtype="4" fill="hold" nodeType="withEffect">
                                  <p:stCondLst>
                                    <p:cond delay="0"/>
                                  </p:stCondLst>
                                  <p:childTnLst>
                                    <p:set>
                                      <p:cBhvr>
                                        <p:cTn id="30" dur="1" fill="hold">
                                          <p:stCondLst>
                                            <p:cond delay="0"/>
                                          </p:stCondLst>
                                        </p:cTn>
                                        <p:tgtEl>
                                          <p:spTgt spid="1048">
                                            <p:txEl>
                                              <p:pRg st="3" end="3"/>
                                            </p:txEl>
                                          </p:spTgt>
                                        </p:tgtEl>
                                        <p:attrNameLst>
                                          <p:attrName>style.visibility</p:attrName>
                                        </p:attrNameLst>
                                      </p:cBhvr>
                                      <p:to>
                                        <p:strVal val="visible"/>
                                      </p:to>
                                    </p:set>
                                    <p:anim calcmode="lin" valueType="num">
                                      <p:cBhvr additive="base">
                                        <p:cTn id="31" dur="500" fill="hold"/>
                                        <p:tgtEl>
                                          <p:spTgt spid="104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fade">
                                      <p:cBhvr>
                                        <p:cTn id="37" dur="500"/>
                                        <p:tgtEl>
                                          <p:spTgt spid="10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2" presetClass="entr" presetSubtype="4" fill="hold" nodeType="withEffect">
                                  <p:stCondLst>
                                    <p:cond delay="0"/>
                                  </p:stCondLst>
                                  <p:childTnLst>
                                    <p:set>
                                      <p:cBhvr>
                                        <p:cTn id="51" dur="1" fill="hold">
                                          <p:stCondLst>
                                            <p:cond delay="0"/>
                                          </p:stCondLst>
                                        </p:cTn>
                                        <p:tgtEl>
                                          <p:spTgt spid="1048">
                                            <p:txEl>
                                              <p:pRg st="0" end="0"/>
                                            </p:txEl>
                                          </p:spTgt>
                                        </p:tgtEl>
                                        <p:attrNameLst>
                                          <p:attrName>style.visibility</p:attrName>
                                        </p:attrNameLst>
                                      </p:cBhvr>
                                      <p:to>
                                        <p:strVal val="visible"/>
                                      </p:to>
                                    </p:set>
                                    <p:anim calcmode="lin" valueType="num">
                                      <p:cBhvr additive="base">
                                        <p:cTn id="52" dur="500" fill="hold"/>
                                        <p:tgtEl>
                                          <p:spTgt spid="1048">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048">
                                            <p:txEl>
                                              <p:pRg st="0" end="0"/>
                                            </p:txEl>
                                          </p:spTgt>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50"/>
                                        </p:tgtEl>
                                        <p:attrNameLst>
                                          <p:attrName>style.visibility</p:attrName>
                                        </p:attrNameLst>
                                      </p:cBhvr>
                                      <p:to>
                                        <p:strVal val="visible"/>
                                      </p:to>
                                    </p:set>
                                    <p:animEffect transition="in" filter="fade">
                                      <p:cBhvr>
                                        <p:cTn id="62" dur="500"/>
                                        <p:tgtEl>
                                          <p:spTgt spid="10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fade">
                                      <p:cBhvr>
                                        <p:cTn id="73" dur="500"/>
                                        <p:tgtEl>
                                          <p:spTgt spid="4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fade">
                                      <p:cBhvr>
                                        <p:cTn id="79" dur="500"/>
                                        <p:tgtEl>
                                          <p:spTgt spid="5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52"/>
                                        </p:tgtEl>
                                        <p:attrNameLst>
                                          <p:attrName>style.visibility</p:attrName>
                                        </p:attrNameLst>
                                      </p:cBhvr>
                                      <p:to>
                                        <p:strVal val="visible"/>
                                      </p:to>
                                    </p:set>
                                    <p:animEffect transition="in" filter="fade">
                                      <p:cBhvr>
                                        <p:cTn id="85" dur="500"/>
                                        <p:tgtEl>
                                          <p:spTgt spid="1052"/>
                                        </p:tgtEl>
                                      </p:cBhvr>
                                    </p:animEffect>
                                  </p:childTnLst>
                                </p:cTn>
                              </p:par>
                              <p:par>
                                <p:cTn id="86" presetID="2" presetClass="entr" presetSubtype="4" fill="hold" nodeType="withEffect">
                                  <p:stCondLst>
                                    <p:cond delay="0"/>
                                  </p:stCondLst>
                                  <p:childTnLst>
                                    <p:set>
                                      <p:cBhvr>
                                        <p:cTn id="87" dur="1" fill="hold">
                                          <p:stCondLst>
                                            <p:cond delay="0"/>
                                          </p:stCondLst>
                                        </p:cTn>
                                        <p:tgtEl>
                                          <p:spTgt spid="1048">
                                            <p:txEl>
                                              <p:pRg st="2" end="2"/>
                                            </p:txEl>
                                          </p:spTgt>
                                        </p:tgtEl>
                                        <p:attrNameLst>
                                          <p:attrName>style.visibility</p:attrName>
                                        </p:attrNameLst>
                                      </p:cBhvr>
                                      <p:to>
                                        <p:strVal val="visible"/>
                                      </p:to>
                                    </p:set>
                                    <p:anim calcmode="lin" valueType="num">
                                      <p:cBhvr additive="base">
                                        <p:cTn id="88" dur="500" fill="hold"/>
                                        <p:tgtEl>
                                          <p:spTgt spid="1048">
                                            <p:txEl>
                                              <p:pRg st="2" end="2"/>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10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030"/>
                                        </p:tgtEl>
                                        <p:attrNameLst>
                                          <p:attrName>style.visibility</p:attrName>
                                        </p:attrNameLst>
                                      </p:cBhvr>
                                      <p:to>
                                        <p:strVal val="visible"/>
                                      </p:to>
                                    </p:set>
                                    <p:animEffect transition="in" filter="fade">
                                      <p:cBhvr>
                                        <p:cTn id="94" dur="500"/>
                                        <p:tgtEl>
                                          <p:spTgt spid="103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fade">
                                      <p:cBhvr>
                                        <p:cTn id="97" dur="500"/>
                                        <p:tgtEl>
                                          <p:spTgt spid="6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3"/>
                                        </p:tgtEl>
                                        <p:attrNameLst>
                                          <p:attrName>style.visibility</p:attrName>
                                        </p:attrNameLst>
                                      </p:cBhvr>
                                      <p:to>
                                        <p:strVal val="visible"/>
                                      </p:to>
                                    </p:set>
                                    <p:animEffect transition="in" filter="fade">
                                      <p:cBhvr>
                                        <p:cTn id="100" dur="500"/>
                                        <p:tgtEl>
                                          <p:spTgt spid="6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024"/>
                                        </p:tgtEl>
                                        <p:attrNameLst>
                                          <p:attrName>style.visibility</p:attrName>
                                        </p:attrNameLst>
                                      </p:cBhvr>
                                      <p:to>
                                        <p:strVal val="visible"/>
                                      </p:to>
                                    </p:set>
                                    <p:animEffect transition="in" filter="fade">
                                      <p:cBhvr>
                                        <p:cTn id="103" dur="500"/>
                                        <p:tgtEl>
                                          <p:spTgt spid="102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025"/>
                                        </p:tgtEl>
                                        <p:attrNameLst>
                                          <p:attrName>style.visibility</p:attrName>
                                        </p:attrNameLst>
                                      </p:cBhvr>
                                      <p:to>
                                        <p:strVal val="visible"/>
                                      </p:to>
                                    </p:set>
                                    <p:animEffect transition="in" filter="fade">
                                      <p:cBhvr>
                                        <p:cTn id="106" dur="500"/>
                                        <p:tgtEl>
                                          <p:spTgt spid="1025"/>
                                        </p:tgtEl>
                                      </p:cBhvr>
                                    </p:animEffect>
                                  </p:childTnLst>
                                </p:cTn>
                              </p:par>
                              <p:par>
                                <p:cTn id="107" presetID="2" presetClass="entr" presetSubtype="4" fill="hold" nodeType="withEffect">
                                  <p:stCondLst>
                                    <p:cond delay="0"/>
                                  </p:stCondLst>
                                  <p:childTnLst>
                                    <p:set>
                                      <p:cBhvr>
                                        <p:cTn id="108" dur="1" fill="hold">
                                          <p:stCondLst>
                                            <p:cond delay="0"/>
                                          </p:stCondLst>
                                        </p:cTn>
                                        <p:tgtEl>
                                          <p:spTgt spid="1048">
                                            <p:txEl>
                                              <p:pRg st="1" end="1"/>
                                            </p:txEl>
                                          </p:spTgt>
                                        </p:tgtEl>
                                        <p:attrNameLst>
                                          <p:attrName>style.visibility</p:attrName>
                                        </p:attrNameLst>
                                      </p:cBhvr>
                                      <p:to>
                                        <p:strVal val="visible"/>
                                      </p:to>
                                    </p:set>
                                    <p:anim calcmode="lin" valueType="num">
                                      <p:cBhvr additive="base">
                                        <p:cTn id="109" dur="500" fill="hold"/>
                                        <p:tgtEl>
                                          <p:spTgt spid="1048">
                                            <p:txEl>
                                              <p:pRg st="1" end="1"/>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048">
                                            <p:txEl>
                                              <p:pRg st="1" end="1"/>
                                            </p:txEl>
                                          </p:spTgt>
                                        </p:tgtEl>
                                        <p:attrNameLst>
                                          <p:attrName>ppt_y</p:attrName>
                                        </p:attrNameLst>
                                      </p:cBhvr>
                                      <p:tavLst>
                                        <p:tav tm="0">
                                          <p:val>
                                            <p:strVal val="1+#ppt_h/2"/>
                                          </p:val>
                                        </p:tav>
                                        <p:tav tm="100000">
                                          <p:val>
                                            <p:strVal val="#ppt_y"/>
                                          </p:val>
                                        </p:tav>
                                      </p:tavLst>
                                    </p:anim>
                                  </p:childTnLst>
                                </p:cTn>
                              </p:par>
                              <p:par>
                                <p:cTn id="111" presetID="10" presetClass="entr" presetSubtype="0" fill="hold" grpId="0" nodeType="withEffect">
                                  <p:stCondLst>
                                    <p:cond delay="0"/>
                                  </p:stCondLst>
                                  <p:childTnLst>
                                    <p:set>
                                      <p:cBhvr>
                                        <p:cTn id="112" dur="1" fill="hold">
                                          <p:stCondLst>
                                            <p:cond delay="0"/>
                                          </p:stCondLst>
                                        </p:cTn>
                                        <p:tgtEl>
                                          <p:spTgt spid="1036"/>
                                        </p:tgtEl>
                                        <p:attrNameLst>
                                          <p:attrName>style.visibility</p:attrName>
                                        </p:attrNameLst>
                                      </p:cBhvr>
                                      <p:to>
                                        <p:strVal val="visible"/>
                                      </p:to>
                                    </p:set>
                                    <p:animEffect transition="in" filter="fade">
                                      <p:cBhvr>
                                        <p:cTn id="113" dur="500"/>
                                        <p:tgtEl>
                                          <p:spTgt spid="103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038"/>
                                        </p:tgtEl>
                                        <p:attrNameLst>
                                          <p:attrName>style.visibility</p:attrName>
                                        </p:attrNameLst>
                                      </p:cBhvr>
                                      <p:to>
                                        <p:strVal val="visible"/>
                                      </p:to>
                                    </p:set>
                                    <p:animEffect transition="in" filter="fade">
                                      <p:cBhvr>
                                        <p:cTn id="116" dur="500"/>
                                        <p:tgtEl>
                                          <p:spTgt spid="103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054"/>
                                        </p:tgtEl>
                                        <p:attrNameLst>
                                          <p:attrName>style.visibility</p:attrName>
                                        </p:attrNameLst>
                                      </p:cBhvr>
                                      <p:to>
                                        <p:strVal val="visible"/>
                                      </p:to>
                                    </p:set>
                                    <p:animEffect transition="in" filter="fade">
                                      <p:cBhvr>
                                        <p:cTn id="119"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28" grpId="0" animBg="1"/>
      <p:bldP spid="29" grpId="0"/>
      <p:bldP spid="31" grpId="0"/>
      <p:bldP spid="33" grpId="0" animBg="1"/>
      <p:bldP spid="35" grpId="0" animBg="1"/>
      <p:bldP spid="37" grpId="0" animBg="1"/>
      <p:bldP spid="39" grpId="0" animBg="1"/>
      <p:bldP spid="41" grpId="0"/>
      <p:bldP spid="43" grpId="0"/>
      <p:bldP spid="47" grpId="0" animBg="1"/>
      <p:bldP spid="49" grpId="0" animBg="1"/>
      <p:bldP spid="51" grpId="0" animBg="1"/>
      <p:bldP spid="53" grpId="0" animBg="1"/>
      <p:bldP spid="55" grpId="0"/>
      <p:bldP spid="62" grpId="0" animBg="1"/>
      <p:bldP spid="63" grpId="0" animBg="1"/>
      <p:bldP spid="1024" grpId="0" animBg="1"/>
      <p:bldP spid="1025" grpId="0" animBg="1"/>
      <p:bldP spid="1036" grpId="0"/>
      <p:bldP spid="1038" grpId="0"/>
      <p:bldP spid="1046" grpId="0"/>
      <p:bldP spid="1050" grpId="0"/>
      <p:bldP spid="1052" grpId="0"/>
      <p:bldP spid="105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4209</TotalTime>
  <Words>2046</Words>
  <Application>Microsoft Office PowerPoint</Application>
  <PresentationFormat>Widescreen</PresentationFormat>
  <Paragraphs>353</Paragraphs>
  <Slides>36</Slides>
  <Notes>32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Aharoni</vt:lpstr>
      <vt:lpstr>Arial</vt:lpstr>
      <vt:lpstr>Arial</vt:lpstr>
      <vt:lpstr>Book Antiqua</vt:lpstr>
      <vt:lpstr>Calibri</vt:lpstr>
      <vt:lpstr>Calibri Light</vt:lpstr>
      <vt:lpstr>Georgia</vt:lpstr>
      <vt:lpstr>GuardianTextSans</vt:lpstr>
      <vt:lpstr>Knockout 31 A</vt:lpstr>
      <vt:lpstr>libre franklin</vt:lpstr>
      <vt:lpstr>Roboto</vt:lpstr>
      <vt:lpstr>Office Theme</vt:lpstr>
      <vt:lpstr>Planetary Science and Ecosystems</vt:lpstr>
      <vt:lpstr>Planetary Science</vt:lpstr>
      <vt:lpstr>The Global Ecosystem (Biosphere)</vt:lpstr>
      <vt:lpstr>Comparative Planetary Science</vt:lpstr>
      <vt:lpstr>The Value of Earth in Planetary Science</vt:lpstr>
      <vt:lpstr>Planetary Atmospheric Science</vt:lpstr>
      <vt:lpstr>The Venus Runaway Greenhouse Effect</vt:lpstr>
      <vt:lpstr>Runaway Greenhouse and Climate Crisis</vt:lpstr>
      <vt:lpstr>Runaway Greenhouse and Climate Crisis</vt:lpstr>
      <vt:lpstr>Reducing air pollution</vt:lpstr>
      <vt:lpstr>Titan</vt:lpstr>
      <vt:lpstr>Future discoveries from atmospheric sciences</vt:lpstr>
      <vt:lpstr>Planetary Geology</vt:lpstr>
      <vt:lpstr>New chemical reactions</vt:lpstr>
      <vt:lpstr>Separating chemistry from life</vt:lpstr>
      <vt:lpstr>Test our models</vt:lpstr>
      <vt:lpstr>Our habitable planet</vt:lpstr>
      <vt:lpstr>Future of Planetary Geology</vt:lpstr>
      <vt:lpstr>PowerPoint Presentation</vt:lpstr>
      <vt:lpstr>Venus and Mars</vt:lpstr>
      <vt:lpstr>PowerPoint Presentation</vt:lpstr>
      <vt:lpstr>PowerPoint Presentation</vt:lpstr>
      <vt:lpstr>PowerPoint Presentation</vt:lpstr>
      <vt:lpstr>Context for Earth</vt:lpstr>
      <vt:lpstr>Earth is special</vt:lpstr>
      <vt:lpstr>Future of exoplanets</vt:lpstr>
      <vt:lpstr>Planetary Science</vt:lpstr>
      <vt:lpstr>The Gaia hypothesis</vt:lpstr>
      <vt:lpstr>Terraforming (or planetary ecosynthesis)</vt:lpstr>
      <vt:lpstr>Why Mars and Venus are not habitable</vt:lpstr>
      <vt:lpstr>Geoengineering</vt:lpstr>
      <vt:lpstr>Long term future</vt:lpstr>
      <vt:lpstr>The Inevitable Doom of all Life on Earth</vt:lpstr>
      <vt:lpstr>Habitability and future life</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Planetary Science and Ecosystems</dc:title>
  <dc:creator>Stone, Jordan</dc:creator>
  <cp:lastModifiedBy>Stone, Jordan</cp:lastModifiedBy>
  <cp:revision>11</cp:revision>
  <dcterms:created xsi:type="dcterms:W3CDTF">2022-08-30T08:37:59Z</dcterms:created>
  <dcterms:modified xsi:type="dcterms:W3CDTF">2022-09-02T17:26:48Z</dcterms:modified>
</cp:coreProperties>
</file>